
<file path=[Content_Types].xml><?xml version="1.0" encoding="utf-8"?>
<Types xmlns="http://schemas.openxmlformats.org/package/2006/content-types">
  <Default Extension="jpeg" ContentType="image/jpeg"/>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131"/>
  </p:notesMasterIdLst>
  <p:sldIdLst>
    <p:sldId id="277" r:id="rId5"/>
    <p:sldId id="268" r:id="rId6"/>
    <p:sldId id="625" r:id="rId7"/>
    <p:sldId id="816" r:id="rId8"/>
    <p:sldId id="627" r:id="rId9"/>
    <p:sldId id="628" r:id="rId10"/>
    <p:sldId id="629" r:id="rId11"/>
    <p:sldId id="817" r:id="rId12"/>
    <p:sldId id="631" r:id="rId13"/>
    <p:sldId id="632" r:id="rId14"/>
    <p:sldId id="633" r:id="rId15"/>
    <p:sldId id="634" r:id="rId16"/>
    <p:sldId id="635" r:id="rId17"/>
    <p:sldId id="636" r:id="rId18"/>
    <p:sldId id="637" r:id="rId19"/>
    <p:sldId id="638" r:id="rId20"/>
    <p:sldId id="639" r:id="rId21"/>
    <p:sldId id="640" r:id="rId22"/>
    <p:sldId id="642" r:id="rId23"/>
    <p:sldId id="643" r:id="rId24"/>
    <p:sldId id="644" r:id="rId25"/>
    <p:sldId id="645" r:id="rId26"/>
    <p:sldId id="646" r:id="rId27"/>
    <p:sldId id="647" r:id="rId28"/>
    <p:sldId id="818" r:id="rId29"/>
    <p:sldId id="649" r:id="rId30"/>
    <p:sldId id="650" r:id="rId31"/>
    <p:sldId id="651" r:id="rId32"/>
    <p:sldId id="652" r:id="rId33"/>
    <p:sldId id="653" r:id="rId34"/>
    <p:sldId id="654" r:id="rId35"/>
    <p:sldId id="655" r:id="rId36"/>
    <p:sldId id="656" r:id="rId37"/>
    <p:sldId id="819" r:id="rId38"/>
    <p:sldId id="658" r:id="rId39"/>
    <p:sldId id="659" r:id="rId40"/>
    <p:sldId id="660" r:id="rId41"/>
    <p:sldId id="661" r:id="rId42"/>
    <p:sldId id="820" r:id="rId43"/>
    <p:sldId id="664" r:id="rId44"/>
    <p:sldId id="665" r:id="rId45"/>
    <p:sldId id="666" r:id="rId46"/>
    <p:sldId id="667" r:id="rId47"/>
    <p:sldId id="821" r:id="rId48"/>
    <p:sldId id="669" r:id="rId49"/>
    <p:sldId id="670" r:id="rId50"/>
    <p:sldId id="671" r:id="rId51"/>
    <p:sldId id="672" r:id="rId52"/>
    <p:sldId id="673" r:id="rId53"/>
    <p:sldId id="674" r:id="rId54"/>
    <p:sldId id="675" r:id="rId55"/>
    <p:sldId id="677" r:id="rId56"/>
    <p:sldId id="678" r:id="rId57"/>
    <p:sldId id="679" r:id="rId58"/>
    <p:sldId id="680" r:id="rId59"/>
    <p:sldId id="681" r:id="rId60"/>
    <p:sldId id="682" r:id="rId61"/>
    <p:sldId id="683" r:id="rId62"/>
    <p:sldId id="684" r:id="rId63"/>
    <p:sldId id="822" r:id="rId64"/>
    <p:sldId id="697" r:id="rId65"/>
    <p:sldId id="698" r:id="rId66"/>
    <p:sldId id="699" r:id="rId67"/>
    <p:sldId id="700" r:id="rId68"/>
    <p:sldId id="701" r:id="rId69"/>
    <p:sldId id="702" r:id="rId70"/>
    <p:sldId id="703" r:id="rId71"/>
    <p:sldId id="823" r:id="rId72"/>
    <p:sldId id="735" r:id="rId73"/>
    <p:sldId id="736" r:id="rId74"/>
    <p:sldId id="737" r:id="rId75"/>
    <p:sldId id="738" r:id="rId76"/>
    <p:sldId id="739" r:id="rId77"/>
    <p:sldId id="740" r:id="rId78"/>
    <p:sldId id="741" r:id="rId79"/>
    <p:sldId id="742" r:id="rId80"/>
    <p:sldId id="743" r:id="rId81"/>
    <p:sldId id="744" r:id="rId82"/>
    <p:sldId id="824" r:id="rId83"/>
    <p:sldId id="746" r:id="rId84"/>
    <p:sldId id="747" r:id="rId85"/>
    <p:sldId id="748" r:id="rId86"/>
    <p:sldId id="825" r:id="rId87"/>
    <p:sldId id="751" r:id="rId88"/>
    <p:sldId id="752" r:id="rId89"/>
    <p:sldId id="753" r:id="rId90"/>
    <p:sldId id="754" r:id="rId91"/>
    <p:sldId id="755" r:id="rId92"/>
    <p:sldId id="756" r:id="rId93"/>
    <p:sldId id="757" r:id="rId94"/>
    <p:sldId id="758" r:id="rId95"/>
    <p:sldId id="759" r:id="rId96"/>
    <p:sldId id="826" r:id="rId97"/>
    <p:sldId id="761" r:id="rId98"/>
    <p:sldId id="762" r:id="rId99"/>
    <p:sldId id="763" r:id="rId100"/>
    <p:sldId id="764" r:id="rId101"/>
    <p:sldId id="765" r:id="rId102"/>
    <p:sldId id="766" r:id="rId103"/>
    <p:sldId id="767" r:id="rId104"/>
    <p:sldId id="828" r:id="rId105"/>
    <p:sldId id="768" r:id="rId106"/>
    <p:sldId id="778" r:id="rId107"/>
    <p:sldId id="779" r:id="rId108"/>
    <p:sldId id="829" r:id="rId109"/>
    <p:sldId id="795" r:id="rId110"/>
    <p:sldId id="796" r:id="rId111"/>
    <p:sldId id="797" r:id="rId112"/>
    <p:sldId id="798" r:id="rId113"/>
    <p:sldId id="799" r:id="rId114"/>
    <p:sldId id="800" r:id="rId115"/>
    <p:sldId id="801" r:id="rId116"/>
    <p:sldId id="802" r:id="rId117"/>
    <p:sldId id="803" r:id="rId118"/>
    <p:sldId id="804" r:id="rId119"/>
    <p:sldId id="805" r:id="rId120"/>
    <p:sldId id="806" r:id="rId121"/>
    <p:sldId id="807" r:id="rId122"/>
    <p:sldId id="808" r:id="rId123"/>
    <p:sldId id="827" r:id="rId124"/>
    <p:sldId id="810" r:id="rId125"/>
    <p:sldId id="811" r:id="rId126"/>
    <p:sldId id="812" r:id="rId127"/>
    <p:sldId id="813" r:id="rId128"/>
    <p:sldId id="814" r:id="rId129"/>
    <p:sldId id="273" r:id="rId130"/>
  </p:sldIdLst>
  <p:sldSz cx="12192000" cy="6858000"/>
  <p:notesSz cx="6858000" cy="9144000"/>
  <p:defaultTextStyle>
    <a:defPPr>
      <a:defRPr lang="es-A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cción predeterminada" id="{53D9FC8A-FF01-41BD-8C23-1AD8B53FD9DE}">
          <p14:sldIdLst>
            <p14:sldId id="277"/>
            <p14:sldId id="268"/>
            <p14:sldId id="625"/>
          </p14:sldIdLst>
        </p14:section>
        <p14:section name="Variables Aleatorias" id="{C1A94D33-6C69-4769-B9D9-FD104BED251A}">
          <p14:sldIdLst>
            <p14:sldId id="816"/>
            <p14:sldId id="627"/>
            <p14:sldId id="628"/>
            <p14:sldId id="629"/>
            <p14:sldId id="817"/>
            <p14:sldId id="631"/>
            <p14:sldId id="632"/>
            <p14:sldId id="633"/>
            <p14:sldId id="634"/>
            <p14:sldId id="635"/>
            <p14:sldId id="636"/>
            <p14:sldId id="637"/>
            <p14:sldId id="638"/>
            <p14:sldId id="639"/>
            <p14:sldId id="640"/>
            <p14:sldId id="642"/>
            <p14:sldId id="643"/>
            <p14:sldId id="644"/>
            <p14:sldId id="645"/>
            <p14:sldId id="646"/>
            <p14:sldId id="647"/>
            <p14:sldId id="818"/>
            <p14:sldId id="649"/>
            <p14:sldId id="650"/>
            <p14:sldId id="651"/>
            <p14:sldId id="652"/>
            <p14:sldId id="653"/>
            <p14:sldId id="654"/>
            <p14:sldId id="655"/>
            <p14:sldId id="656"/>
            <p14:sldId id="819"/>
            <p14:sldId id="658"/>
            <p14:sldId id="659"/>
            <p14:sldId id="660"/>
            <p14:sldId id="661"/>
          </p14:sldIdLst>
        </p14:section>
        <p14:section name="Distribuciones" id="{B02B1131-3D7B-4AC7-AF26-1F51156B8564}">
          <p14:sldIdLst>
            <p14:sldId id="820"/>
            <p14:sldId id="664"/>
            <p14:sldId id="665"/>
            <p14:sldId id="666"/>
            <p14:sldId id="667"/>
            <p14:sldId id="821"/>
            <p14:sldId id="669"/>
            <p14:sldId id="670"/>
            <p14:sldId id="671"/>
            <p14:sldId id="672"/>
            <p14:sldId id="673"/>
            <p14:sldId id="674"/>
            <p14:sldId id="675"/>
            <p14:sldId id="677"/>
            <p14:sldId id="678"/>
            <p14:sldId id="679"/>
            <p14:sldId id="680"/>
            <p14:sldId id="681"/>
            <p14:sldId id="682"/>
            <p14:sldId id="683"/>
            <p14:sldId id="684"/>
            <p14:sldId id="822"/>
            <p14:sldId id="697"/>
            <p14:sldId id="698"/>
            <p14:sldId id="699"/>
            <p14:sldId id="700"/>
            <p14:sldId id="701"/>
            <p14:sldId id="702"/>
            <p14:sldId id="703"/>
            <p14:sldId id="823"/>
            <p14:sldId id="735"/>
            <p14:sldId id="736"/>
            <p14:sldId id="737"/>
            <p14:sldId id="738"/>
            <p14:sldId id="739"/>
            <p14:sldId id="740"/>
            <p14:sldId id="741"/>
            <p14:sldId id="742"/>
            <p14:sldId id="743"/>
            <p14:sldId id="744"/>
            <p14:sldId id="824"/>
            <p14:sldId id="746"/>
            <p14:sldId id="747"/>
            <p14:sldId id="748"/>
            <p14:sldId id="825"/>
            <p14:sldId id="751"/>
            <p14:sldId id="752"/>
            <p14:sldId id="753"/>
            <p14:sldId id="754"/>
            <p14:sldId id="755"/>
            <p14:sldId id="756"/>
            <p14:sldId id="757"/>
            <p14:sldId id="758"/>
            <p14:sldId id="759"/>
            <p14:sldId id="826"/>
            <p14:sldId id="761"/>
            <p14:sldId id="762"/>
            <p14:sldId id="763"/>
            <p14:sldId id="764"/>
            <p14:sldId id="765"/>
            <p14:sldId id="766"/>
            <p14:sldId id="767"/>
            <p14:sldId id="828"/>
            <p14:sldId id="768"/>
            <p14:sldId id="778"/>
            <p14:sldId id="779"/>
          </p14:sldIdLst>
        </p14:section>
        <p14:section name="TCL" id="{1C52F402-CD9C-4B2D-A23C-823B8CA498A7}">
          <p14:sldIdLst>
            <p14:sldId id="829"/>
            <p14:sldId id="795"/>
            <p14:sldId id="796"/>
            <p14:sldId id="797"/>
            <p14:sldId id="798"/>
            <p14:sldId id="799"/>
            <p14:sldId id="800"/>
            <p14:sldId id="801"/>
            <p14:sldId id="802"/>
            <p14:sldId id="803"/>
            <p14:sldId id="804"/>
            <p14:sldId id="805"/>
            <p14:sldId id="806"/>
            <p14:sldId id="807"/>
            <p14:sldId id="808"/>
            <p14:sldId id="827"/>
            <p14:sldId id="810"/>
            <p14:sldId id="811"/>
            <p14:sldId id="812"/>
            <p14:sldId id="813"/>
            <p14:sldId id="814"/>
            <p14:sldId id="27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E3192"/>
    <a:srgbClr val="172186"/>
    <a:srgbClr val="FD8204"/>
    <a:srgbClr val="792530"/>
    <a:srgbClr val="FEC420"/>
    <a:srgbClr val="3189E3"/>
    <a:srgbClr val="FFF3E9"/>
    <a:srgbClr val="2D319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Estilo claro 1 - Acento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233" autoAdjust="0"/>
    <p:restoredTop sz="79217" autoAdjust="0"/>
  </p:normalViewPr>
  <p:slideViewPr>
    <p:cSldViewPr snapToGrid="0">
      <p:cViewPr varScale="1">
        <p:scale>
          <a:sx n="53" d="100"/>
          <a:sy n="53" d="100"/>
        </p:scale>
        <p:origin x="1208" y="36"/>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28" Type="http://schemas.openxmlformats.org/officeDocument/2006/relationships/slide" Target="slides/slide124.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134" Type="http://schemas.openxmlformats.org/officeDocument/2006/relationships/theme" Target="theme/theme1.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slide" Target="slides/slide120.xml"/><Relationship Id="rId129" Type="http://schemas.openxmlformats.org/officeDocument/2006/relationships/slide" Target="slides/slide125.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0" Type="http://schemas.openxmlformats.org/officeDocument/2006/relationships/slide" Target="slides/slide126.xml"/><Relationship Id="rId135" Type="http://schemas.openxmlformats.org/officeDocument/2006/relationships/tableStyles" Target="tableStyles.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notesMaster" Target="notesMasters/notesMaster1.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presProps" Target="presProps.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4" Type="http://schemas.openxmlformats.org/officeDocument/2006/relationships/slideMaster" Target="slideMasters/slideMaster1.xml"/><Relationship Id="rId9" Type="http://schemas.openxmlformats.org/officeDocument/2006/relationships/slide" Target="slides/slide5.xml"/><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AR"/>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72676F7-C61C-4B15-B46E-6A3C64256904}" type="datetimeFigureOut">
              <a:rPr lang="es-AR" smtClean="0"/>
              <a:t>7/9/2022</a:t>
            </a:fld>
            <a:endParaRPr lang="es-AR"/>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AR"/>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AR"/>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E2126C1-BDA8-4C9B-9682-40DC85A4BD23}" type="slidenum">
              <a:rPr lang="es-AR" smtClean="0"/>
              <a:t>‹Nº›</a:t>
            </a:fld>
            <a:endParaRPr lang="es-AR"/>
          </a:p>
        </p:txBody>
      </p:sp>
    </p:spTree>
    <p:extLst>
      <p:ext uri="{BB962C8B-B14F-4D97-AF65-F5344CB8AC3E}">
        <p14:creationId xmlns:p14="http://schemas.microsoft.com/office/powerpoint/2010/main" val="23305588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a:p>
        </p:txBody>
      </p:sp>
      <p:sp>
        <p:nvSpPr>
          <p:cNvPr id="4" name="Marcador de número de diapositiva 3"/>
          <p:cNvSpPr>
            <a:spLocks noGrp="1"/>
          </p:cNvSpPr>
          <p:nvPr>
            <p:ph type="sldNum" sz="quarter" idx="5"/>
          </p:nvPr>
        </p:nvSpPr>
        <p:spPr/>
        <p:txBody>
          <a:bodyPr/>
          <a:lstStyle/>
          <a:p>
            <a:fld id="{9E2126C1-BDA8-4C9B-9682-40DC85A4BD23}" type="slidenum">
              <a:rPr lang="es-AR" smtClean="0"/>
              <a:t>1</a:t>
            </a:fld>
            <a:endParaRPr lang="es-AR"/>
          </a:p>
        </p:txBody>
      </p:sp>
    </p:spTree>
    <p:extLst>
      <p:ext uri="{BB962C8B-B14F-4D97-AF65-F5344CB8AC3E}">
        <p14:creationId xmlns:p14="http://schemas.microsoft.com/office/powerpoint/2010/main" val="32493595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5"/>
          </p:nvPr>
        </p:nvSpPr>
        <p:spPr/>
        <p:txBody>
          <a:bodyPr/>
          <a:lstStyle/>
          <a:p>
            <a:fld id="{9E2126C1-BDA8-4C9B-9682-40DC85A4BD23}" type="slidenum">
              <a:rPr lang="es-AR" smtClean="0"/>
              <a:t>60</a:t>
            </a:fld>
            <a:endParaRPr lang="es-AR"/>
          </a:p>
        </p:txBody>
      </p:sp>
    </p:spTree>
    <p:extLst>
      <p:ext uri="{BB962C8B-B14F-4D97-AF65-F5344CB8AC3E}">
        <p14:creationId xmlns:p14="http://schemas.microsoft.com/office/powerpoint/2010/main" val="12989433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5"/>
          </p:nvPr>
        </p:nvSpPr>
        <p:spPr/>
        <p:txBody>
          <a:bodyPr/>
          <a:lstStyle/>
          <a:p>
            <a:fld id="{9E2126C1-BDA8-4C9B-9682-40DC85A4BD23}" type="slidenum">
              <a:rPr lang="es-AR" smtClean="0"/>
              <a:t>62</a:t>
            </a:fld>
            <a:endParaRPr lang="es-AR"/>
          </a:p>
        </p:txBody>
      </p:sp>
    </p:spTree>
    <p:extLst>
      <p:ext uri="{BB962C8B-B14F-4D97-AF65-F5344CB8AC3E}">
        <p14:creationId xmlns:p14="http://schemas.microsoft.com/office/powerpoint/2010/main" val="11351924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5"/>
          </p:nvPr>
        </p:nvSpPr>
        <p:spPr/>
        <p:txBody>
          <a:bodyPr/>
          <a:lstStyle/>
          <a:p>
            <a:fld id="{9E2126C1-BDA8-4C9B-9682-40DC85A4BD23}" type="slidenum">
              <a:rPr lang="es-AR" smtClean="0"/>
              <a:t>68</a:t>
            </a:fld>
            <a:endParaRPr lang="es-AR"/>
          </a:p>
        </p:txBody>
      </p:sp>
    </p:spTree>
    <p:extLst>
      <p:ext uri="{BB962C8B-B14F-4D97-AF65-F5344CB8AC3E}">
        <p14:creationId xmlns:p14="http://schemas.microsoft.com/office/powerpoint/2010/main" val="27658914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5"/>
          </p:nvPr>
        </p:nvSpPr>
        <p:spPr/>
        <p:txBody>
          <a:bodyPr/>
          <a:lstStyle/>
          <a:p>
            <a:fld id="{9E2126C1-BDA8-4C9B-9682-40DC85A4BD23}" type="slidenum">
              <a:rPr lang="es-AR" smtClean="0"/>
              <a:t>77</a:t>
            </a:fld>
            <a:endParaRPr lang="es-AR"/>
          </a:p>
        </p:txBody>
      </p:sp>
    </p:spTree>
    <p:extLst>
      <p:ext uri="{BB962C8B-B14F-4D97-AF65-F5344CB8AC3E}">
        <p14:creationId xmlns:p14="http://schemas.microsoft.com/office/powerpoint/2010/main" val="36267811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5"/>
          </p:nvPr>
        </p:nvSpPr>
        <p:spPr/>
        <p:txBody>
          <a:bodyPr/>
          <a:lstStyle/>
          <a:p>
            <a:fld id="{9E2126C1-BDA8-4C9B-9682-40DC85A4BD23}" type="slidenum">
              <a:rPr lang="es-AR" smtClean="0"/>
              <a:t>79</a:t>
            </a:fld>
            <a:endParaRPr lang="es-AR"/>
          </a:p>
        </p:txBody>
      </p:sp>
    </p:spTree>
    <p:extLst>
      <p:ext uri="{BB962C8B-B14F-4D97-AF65-F5344CB8AC3E}">
        <p14:creationId xmlns:p14="http://schemas.microsoft.com/office/powerpoint/2010/main" val="17021560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5"/>
          </p:nvPr>
        </p:nvSpPr>
        <p:spPr/>
        <p:txBody>
          <a:bodyPr/>
          <a:lstStyle/>
          <a:p>
            <a:fld id="{9E2126C1-BDA8-4C9B-9682-40DC85A4BD23}" type="slidenum">
              <a:rPr lang="es-AR" smtClean="0"/>
              <a:t>83</a:t>
            </a:fld>
            <a:endParaRPr lang="es-AR"/>
          </a:p>
        </p:txBody>
      </p:sp>
    </p:spTree>
    <p:extLst>
      <p:ext uri="{BB962C8B-B14F-4D97-AF65-F5344CB8AC3E}">
        <p14:creationId xmlns:p14="http://schemas.microsoft.com/office/powerpoint/2010/main" val="2443179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5"/>
          </p:nvPr>
        </p:nvSpPr>
        <p:spPr/>
        <p:txBody>
          <a:bodyPr/>
          <a:lstStyle/>
          <a:p>
            <a:fld id="{9E2126C1-BDA8-4C9B-9682-40DC85A4BD23}" type="slidenum">
              <a:rPr lang="es-AR" smtClean="0"/>
              <a:t>93</a:t>
            </a:fld>
            <a:endParaRPr lang="es-AR"/>
          </a:p>
        </p:txBody>
      </p:sp>
    </p:spTree>
    <p:extLst>
      <p:ext uri="{BB962C8B-B14F-4D97-AF65-F5344CB8AC3E}">
        <p14:creationId xmlns:p14="http://schemas.microsoft.com/office/powerpoint/2010/main" val="5961123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5"/>
          </p:nvPr>
        </p:nvSpPr>
        <p:spPr/>
        <p:txBody>
          <a:bodyPr/>
          <a:lstStyle/>
          <a:p>
            <a:fld id="{9E2126C1-BDA8-4C9B-9682-40DC85A4BD23}" type="slidenum">
              <a:rPr lang="es-AR" smtClean="0"/>
              <a:t>101</a:t>
            </a:fld>
            <a:endParaRPr lang="es-AR"/>
          </a:p>
        </p:txBody>
      </p:sp>
    </p:spTree>
    <p:extLst>
      <p:ext uri="{BB962C8B-B14F-4D97-AF65-F5344CB8AC3E}">
        <p14:creationId xmlns:p14="http://schemas.microsoft.com/office/powerpoint/2010/main" val="35820829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5"/>
          </p:nvPr>
        </p:nvSpPr>
        <p:spPr/>
        <p:txBody>
          <a:bodyPr/>
          <a:lstStyle/>
          <a:p>
            <a:fld id="{9E2126C1-BDA8-4C9B-9682-40DC85A4BD23}" type="slidenum">
              <a:rPr lang="es-AR" smtClean="0"/>
              <a:t>105</a:t>
            </a:fld>
            <a:endParaRPr lang="es-AR"/>
          </a:p>
        </p:txBody>
      </p:sp>
    </p:spTree>
    <p:extLst>
      <p:ext uri="{BB962C8B-B14F-4D97-AF65-F5344CB8AC3E}">
        <p14:creationId xmlns:p14="http://schemas.microsoft.com/office/powerpoint/2010/main" val="4051599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5"/>
          </p:nvPr>
        </p:nvSpPr>
        <p:spPr/>
        <p:txBody>
          <a:bodyPr/>
          <a:lstStyle/>
          <a:p>
            <a:fld id="{9E2126C1-BDA8-4C9B-9682-40DC85A4BD23}" type="slidenum">
              <a:rPr lang="es-AR" smtClean="0"/>
              <a:t>120</a:t>
            </a:fld>
            <a:endParaRPr lang="es-AR"/>
          </a:p>
        </p:txBody>
      </p:sp>
    </p:spTree>
    <p:extLst>
      <p:ext uri="{BB962C8B-B14F-4D97-AF65-F5344CB8AC3E}">
        <p14:creationId xmlns:p14="http://schemas.microsoft.com/office/powerpoint/2010/main" val="26705504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5"/>
          </p:nvPr>
        </p:nvSpPr>
        <p:spPr/>
        <p:txBody>
          <a:bodyPr/>
          <a:lstStyle/>
          <a:p>
            <a:fld id="{9E2126C1-BDA8-4C9B-9682-40DC85A4BD23}" type="slidenum">
              <a:rPr lang="es-AR" smtClean="0"/>
              <a:t>2</a:t>
            </a:fld>
            <a:endParaRPr lang="es-AR"/>
          </a:p>
        </p:txBody>
      </p:sp>
    </p:spTree>
    <p:extLst>
      <p:ext uri="{BB962C8B-B14F-4D97-AF65-F5344CB8AC3E}">
        <p14:creationId xmlns:p14="http://schemas.microsoft.com/office/powerpoint/2010/main" val="209017191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5"/>
          </p:nvPr>
        </p:nvSpPr>
        <p:spPr/>
        <p:txBody>
          <a:bodyPr/>
          <a:lstStyle/>
          <a:p>
            <a:fld id="{9E2126C1-BDA8-4C9B-9682-40DC85A4BD23}" type="slidenum">
              <a:rPr lang="es-AR" smtClean="0"/>
              <a:t>126</a:t>
            </a:fld>
            <a:endParaRPr lang="es-AR"/>
          </a:p>
        </p:txBody>
      </p:sp>
    </p:spTree>
    <p:extLst>
      <p:ext uri="{BB962C8B-B14F-4D97-AF65-F5344CB8AC3E}">
        <p14:creationId xmlns:p14="http://schemas.microsoft.com/office/powerpoint/2010/main" val="17926404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5"/>
          </p:nvPr>
        </p:nvSpPr>
        <p:spPr/>
        <p:txBody>
          <a:bodyPr/>
          <a:lstStyle/>
          <a:p>
            <a:fld id="{9E2126C1-BDA8-4C9B-9682-40DC85A4BD23}" type="slidenum">
              <a:rPr lang="es-AR" smtClean="0"/>
              <a:t>4</a:t>
            </a:fld>
            <a:endParaRPr lang="es-AR"/>
          </a:p>
        </p:txBody>
      </p:sp>
    </p:spTree>
    <p:extLst>
      <p:ext uri="{BB962C8B-B14F-4D97-AF65-F5344CB8AC3E}">
        <p14:creationId xmlns:p14="http://schemas.microsoft.com/office/powerpoint/2010/main" val="16598357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5"/>
          </p:nvPr>
        </p:nvSpPr>
        <p:spPr/>
        <p:txBody>
          <a:bodyPr/>
          <a:lstStyle/>
          <a:p>
            <a:fld id="{9E2126C1-BDA8-4C9B-9682-40DC85A4BD23}" type="slidenum">
              <a:rPr lang="es-AR" smtClean="0"/>
              <a:t>8</a:t>
            </a:fld>
            <a:endParaRPr lang="es-AR"/>
          </a:p>
        </p:txBody>
      </p:sp>
    </p:spTree>
    <p:extLst>
      <p:ext uri="{BB962C8B-B14F-4D97-AF65-F5344CB8AC3E}">
        <p14:creationId xmlns:p14="http://schemas.microsoft.com/office/powerpoint/2010/main" val="7651084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5"/>
          </p:nvPr>
        </p:nvSpPr>
        <p:spPr/>
        <p:txBody>
          <a:bodyPr/>
          <a:lstStyle/>
          <a:p>
            <a:fld id="{CBE5E455-E7FC-42B4-A48A-86B7694E90BE}" type="slidenum">
              <a:rPr lang="es-AR" smtClean="0"/>
              <a:t>9</a:t>
            </a:fld>
            <a:endParaRPr lang="es-AR"/>
          </a:p>
        </p:txBody>
      </p:sp>
    </p:spTree>
    <p:extLst>
      <p:ext uri="{BB962C8B-B14F-4D97-AF65-F5344CB8AC3E}">
        <p14:creationId xmlns:p14="http://schemas.microsoft.com/office/powerpoint/2010/main" val="32480372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5"/>
          </p:nvPr>
        </p:nvSpPr>
        <p:spPr/>
        <p:txBody>
          <a:bodyPr/>
          <a:lstStyle/>
          <a:p>
            <a:fld id="{9E2126C1-BDA8-4C9B-9682-40DC85A4BD23}" type="slidenum">
              <a:rPr lang="es-AR" smtClean="0"/>
              <a:t>25</a:t>
            </a:fld>
            <a:endParaRPr lang="es-AR"/>
          </a:p>
        </p:txBody>
      </p:sp>
    </p:spTree>
    <p:extLst>
      <p:ext uri="{BB962C8B-B14F-4D97-AF65-F5344CB8AC3E}">
        <p14:creationId xmlns:p14="http://schemas.microsoft.com/office/powerpoint/2010/main" val="10985177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5"/>
          </p:nvPr>
        </p:nvSpPr>
        <p:spPr/>
        <p:txBody>
          <a:bodyPr/>
          <a:lstStyle/>
          <a:p>
            <a:fld id="{9E2126C1-BDA8-4C9B-9682-40DC85A4BD23}" type="slidenum">
              <a:rPr lang="es-AR" smtClean="0"/>
              <a:t>34</a:t>
            </a:fld>
            <a:endParaRPr lang="es-AR"/>
          </a:p>
        </p:txBody>
      </p:sp>
    </p:spTree>
    <p:extLst>
      <p:ext uri="{BB962C8B-B14F-4D97-AF65-F5344CB8AC3E}">
        <p14:creationId xmlns:p14="http://schemas.microsoft.com/office/powerpoint/2010/main" val="4939230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5"/>
          </p:nvPr>
        </p:nvSpPr>
        <p:spPr/>
        <p:txBody>
          <a:bodyPr/>
          <a:lstStyle/>
          <a:p>
            <a:fld id="{9E2126C1-BDA8-4C9B-9682-40DC85A4BD23}" type="slidenum">
              <a:rPr lang="es-AR" smtClean="0"/>
              <a:t>39</a:t>
            </a:fld>
            <a:endParaRPr lang="es-AR"/>
          </a:p>
        </p:txBody>
      </p:sp>
    </p:spTree>
    <p:extLst>
      <p:ext uri="{BB962C8B-B14F-4D97-AF65-F5344CB8AC3E}">
        <p14:creationId xmlns:p14="http://schemas.microsoft.com/office/powerpoint/2010/main" val="2922617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5"/>
          </p:nvPr>
        </p:nvSpPr>
        <p:spPr/>
        <p:txBody>
          <a:bodyPr/>
          <a:lstStyle/>
          <a:p>
            <a:fld id="{9E2126C1-BDA8-4C9B-9682-40DC85A4BD23}" type="slidenum">
              <a:rPr lang="es-AR" smtClean="0"/>
              <a:t>44</a:t>
            </a:fld>
            <a:endParaRPr lang="es-AR"/>
          </a:p>
        </p:txBody>
      </p:sp>
    </p:spTree>
    <p:extLst>
      <p:ext uri="{BB962C8B-B14F-4D97-AF65-F5344CB8AC3E}">
        <p14:creationId xmlns:p14="http://schemas.microsoft.com/office/powerpoint/2010/main" val="401692756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p:cNvSpPr>
            <a:spLocks noGrp="1"/>
          </p:cNvSpPr>
          <p:nvPr>
            <p:ph type="ctrTitle" hasCustomPrompt="1"/>
          </p:nvPr>
        </p:nvSpPr>
        <p:spPr>
          <a:xfrm>
            <a:off x="1440872" y="277236"/>
            <a:ext cx="8575964" cy="858837"/>
          </a:xfrm>
        </p:spPr>
        <p:txBody>
          <a:bodyPr anchor="b">
            <a:noAutofit/>
          </a:bodyPr>
          <a:lstStyle>
            <a:lvl1pPr algn="l">
              <a:defRPr sz="4400" b="1">
                <a:solidFill>
                  <a:schemeClr val="tx1">
                    <a:lumMod val="75000"/>
                    <a:lumOff val="25000"/>
                  </a:schemeClr>
                </a:solidFill>
                <a:latin typeface="Century Gothic" panose="020B0502020202020204" pitchFamily="34" charset="0"/>
              </a:defRPr>
            </a:lvl1pPr>
          </a:lstStyle>
          <a:p>
            <a:r>
              <a:rPr lang="es-ES" dirty="0"/>
              <a:t>Título principal</a:t>
            </a:r>
            <a:endParaRPr lang="es-AR" dirty="0"/>
          </a:p>
        </p:txBody>
      </p:sp>
      <p:sp>
        <p:nvSpPr>
          <p:cNvPr id="3" name="Subtítulo 2"/>
          <p:cNvSpPr>
            <a:spLocks noGrp="1"/>
          </p:cNvSpPr>
          <p:nvPr>
            <p:ph type="subTitle" idx="1" hasCustomPrompt="1"/>
          </p:nvPr>
        </p:nvSpPr>
        <p:spPr>
          <a:xfrm>
            <a:off x="1440872" y="1136073"/>
            <a:ext cx="8575963" cy="775998"/>
          </a:xfrm>
        </p:spPr>
        <p:txBody>
          <a:bodyPr>
            <a:normAutofit/>
          </a:bodyPr>
          <a:lstStyle>
            <a:lvl1pPr marL="0" indent="0" algn="l">
              <a:buNone/>
              <a:defRPr sz="2800" baseline="0">
                <a:solidFill>
                  <a:schemeClr val="tx1">
                    <a:lumMod val="65000"/>
                    <a:lumOff val="35000"/>
                  </a:schemeClr>
                </a:solidFill>
                <a:latin typeface="Century Gothic" panose="020B0502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dirty="0"/>
              <a:t>Título secundario</a:t>
            </a:r>
            <a:endParaRPr lang="es-AR" dirty="0"/>
          </a:p>
        </p:txBody>
      </p:sp>
    </p:spTree>
    <p:extLst>
      <p:ext uri="{BB962C8B-B14F-4D97-AF65-F5344CB8AC3E}">
        <p14:creationId xmlns:p14="http://schemas.microsoft.com/office/powerpoint/2010/main" val="2031209283"/>
      </p:ext>
    </p:extLst>
  </p:cSld>
  <p:clrMapOvr>
    <a:masterClrMapping/>
  </p:clrMapOvr>
  <p:transition spd="slow">
    <p:wip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8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3390900" cy="3390900"/>
          </a:xfrm>
          <a:prstGeom prst="rect">
            <a:avLst/>
          </a:prstGeom>
        </p:spPr>
        <p:txBody>
          <a:bodyPr/>
          <a:lstStyle/>
          <a:p>
            <a:endParaRPr lang="id-ID"/>
          </a:p>
        </p:txBody>
      </p:sp>
      <p:sp>
        <p:nvSpPr>
          <p:cNvPr id="5" name="Picture Placeholder 3"/>
          <p:cNvSpPr>
            <a:spLocks noGrp="1"/>
          </p:cNvSpPr>
          <p:nvPr>
            <p:ph type="pic" sz="quarter" idx="11"/>
          </p:nvPr>
        </p:nvSpPr>
        <p:spPr>
          <a:xfrm>
            <a:off x="0" y="3467100"/>
            <a:ext cx="3390900" cy="3390900"/>
          </a:xfrm>
          <a:prstGeom prst="rect">
            <a:avLst/>
          </a:prstGeom>
        </p:spPr>
        <p:txBody>
          <a:bodyPr/>
          <a:lstStyle/>
          <a:p>
            <a:endParaRPr lang="id-ID"/>
          </a:p>
        </p:txBody>
      </p:sp>
      <p:sp>
        <p:nvSpPr>
          <p:cNvPr id="6" name="Picture Placeholder 3"/>
          <p:cNvSpPr>
            <a:spLocks noGrp="1"/>
          </p:cNvSpPr>
          <p:nvPr>
            <p:ph type="pic" sz="quarter" idx="12"/>
          </p:nvPr>
        </p:nvSpPr>
        <p:spPr>
          <a:xfrm>
            <a:off x="3467100" y="0"/>
            <a:ext cx="3390900" cy="3390900"/>
          </a:xfrm>
          <a:prstGeom prst="rect">
            <a:avLst/>
          </a:prstGeom>
        </p:spPr>
        <p:txBody>
          <a:bodyPr/>
          <a:lstStyle/>
          <a:p>
            <a:endParaRPr lang="id-ID"/>
          </a:p>
        </p:txBody>
      </p:sp>
      <p:sp>
        <p:nvSpPr>
          <p:cNvPr id="7" name="Picture Placeholder 3"/>
          <p:cNvSpPr>
            <a:spLocks noGrp="1"/>
          </p:cNvSpPr>
          <p:nvPr>
            <p:ph type="pic" sz="quarter" idx="13"/>
          </p:nvPr>
        </p:nvSpPr>
        <p:spPr>
          <a:xfrm>
            <a:off x="3467100" y="3467100"/>
            <a:ext cx="3390900" cy="3390900"/>
          </a:xfrm>
          <a:prstGeom prst="rect">
            <a:avLst/>
          </a:prstGeom>
        </p:spPr>
        <p:txBody>
          <a:bodyPr/>
          <a:lstStyle/>
          <a:p>
            <a:endParaRPr lang="id-ID"/>
          </a:p>
        </p:txBody>
      </p:sp>
    </p:spTree>
    <p:extLst>
      <p:ext uri="{BB962C8B-B14F-4D97-AF65-F5344CB8AC3E}">
        <p14:creationId xmlns:p14="http://schemas.microsoft.com/office/powerpoint/2010/main" val="148855735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nodePh="1">
                                  <p:stCondLst>
                                    <p:cond delay="0"/>
                                  </p:stCondLst>
                                  <p:endCondLst>
                                    <p:cond evt="begin" delay="0">
                                      <p:tn val="5"/>
                                    </p:cond>
                                  </p:end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nodePh="1">
                                  <p:stCondLst>
                                    <p:cond delay="0"/>
                                  </p:stCondLst>
                                  <p:endCondLst>
                                    <p:cond evt="begin" delay="0">
                                      <p:tn val="8"/>
                                    </p:cond>
                                  </p:end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par>
                          <p:cTn id="11" fill="hold">
                            <p:stCondLst>
                              <p:cond delay="500"/>
                            </p:stCondLst>
                            <p:childTnLst>
                              <p:par>
                                <p:cTn id="12" presetID="10" presetClass="entr" presetSubtype="0" fill="hold" grpId="0" nodeType="afterEffect" nodePh="1">
                                  <p:stCondLst>
                                    <p:cond delay="0"/>
                                  </p:stCondLst>
                                  <p:endCondLst>
                                    <p:cond evt="begin" delay="0">
                                      <p:tn val="12"/>
                                    </p:cond>
                                  </p:endCondLst>
                                  <p:childTnLst>
                                    <p:set>
                                      <p:cBhvr>
                                        <p:cTn id="13" dur="1" fill="hold">
                                          <p:stCondLst>
                                            <p:cond delay="0"/>
                                          </p:stCondLst>
                                        </p:cTn>
                                        <p:tgtEl>
                                          <p:spTgt spid="6"/>
                                        </p:tgtEl>
                                        <p:attrNameLst>
                                          <p:attrName>style.visibility</p:attrName>
                                        </p:attrNameLst>
                                      </p:cBhvr>
                                      <p:to>
                                        <p:strVal val="visible"/>
                                      </p:to>
                                    </p:set>
                                    <p:animEffect transition="in" filter="fade">
                                      <p:cBhvr>
                                        <p:cTn id="14" dur="500"/>
                                        <p:tgtEl>
                                          <p:spTgt spid="6"/>
                                        </p:tgtEl>
                                      </p:cBhvr>
                                    </p:animEffect>
                                  </p:childTnLst>
                                </p:cTn>
                              </p:par>
                              <p:par>
                                <p:cTn id="15" presetID="10" presetClass="entr" presetSubtype="0" fill="hold" grpId="0" nodeType="withEffect" nodePh="1">
                                  <p:stCondLst>
                                    <p:cond delay="0"/>
                                  </p:stCondLst>
                                  <p:endCondLst>
                                    <p:cond evt="begin" delay="0">
                                      <p:tn val="15"/>
                                    </p:cond>
                                  </p:end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a:xfrm>
            <a:off x="609600" y="260648"/>
            <a:ext cx="10972800" cy="1143000"/>
          </a:xfrm>
          <a:prstGeom prst="rect">
            <a:avLst/>
          </a:prstGeom>
        </p:spPr>
        <p:txBody>
          <a:bodyPr/>
          <a:lstStyle/>
          <a:p>
            <a:r>
              <a:rPr lang="es-ES"/>
              <a:t>Haga clic para modificar el estilo de título del patrón</a:t>
            </a:r>
            <a:endParaRPr lang="es-AR"/>
          </a:p>
        </p:txBody>
      </p:sp>
      <p:sp>
        <p:nvSpPr>
          <p:cNvPr id="3" name="2 Marcador de contenido"/>
          <p:cNvSpPr>
            <a:spLocks noGrp="1"/>
          </p:cNvSpPr>
          <p:nvPr>
            <p:ph sz="half" idx="1"/>
          </p:nvPr>
        </p:nvSpPr>
        <p:spPr>
          <a:xfrm>
            <a:off x="609600" y="1600202"/>
            <a:ext cx="5392616"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AR" dirty="0"/>
          </a:p>
        </p:txBody>
      </p:sp>
      <p:sp>
        <p:nvSpPr>
          <p:cNvPr id="4" name="3 Marcador de contenido"/>
          <p:cNvSpPr>
            <a:spLocks noGrp="1"/>
          </p:cNvSpPr>
          <p:nvPr>
            <p:ph sz="half" idx="2"/>
          </p:nvPr>
        </p:nvSpPr>
        <p:spPr>
          <a:xfrm>
            <a:off x="6189784" y="1600202"/>
            <a:ext cx="5392616"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AR"/>
          </a:p>
        </p:txBody>
      </p:sp>
    </p:spTree>
    <p:extLst>
      <p:ext uri="{BB962C8B-B14F-4D97-AF65-F5344CB8AC3E}">
        <p14:creationId xmlns:p14="http://schemas.microsoft.com/office/powerpoint/2010/main" val="1212908159"/>
      </p:ext>
    </p:extLst>
  </p:cSld>
  <p:clrMapOvr>
    <a:masterClrMapping/>
  </p:clrMapOvr>
  <p:transition>
    <p:blinds dir="vert"/>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1510145" y="295852"/>
            <a:ext cx="7620000" cy="909493"/>
          </a:xfrm>
          <a:prstGeom prst="rect">
            <a:avLst/>
          </a:prstGeom>
        </p:spPr>
        <p:txBody>
          <a:bodyPr vert="horz" lIns="91440" tIns="45720" rIns="91440" bIns="45720" rtlCol="0" anchor="ctr">
            <a:normAutofit/>
          </a:bodyPr>
          <a:lstStyle/>
          <a:p>
            <a:r>
              <a:rPr lang="es-ES" dirty="0"/>
              <a:t>Ingrese el título</a:t>
            </a:r>
            <a:endParaRPr lang="es-AR" dirty="0"/>
          </a:p>
        </p:txBody>
      </p:sp>
      <p:sp>
        <p:nvSpPr>
          <p:cNvPr id="3" name="Marcador de texto 2"/>
          <p:cNvSpPr>
            <a:spLocks noGrp="1"/>
          </p:cNvSpPr>
          <p:nvPr>
            <p:ph type="body" idx="1"/>
          </p:nvPr>
        </p:nvSpPr>
        <p:spPr>
          <a:xfrm>
            <a:off x="886691" y="1576243"/>
            <a:ext cx="9490364" cy="4173393"/>
          </a:xfrm>
          <a:prstGeom prst="rect">
            <a:avLst/>
          </a:prstGeom>
        </p:spPr>
        <p:txBody>
          <a:bodyPr vert="horz" lIns="91440" tIns="45720" rIns="91440" bIns="45720" rtlCol="0">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AR"/>
          </a:p>
        </p:txBody>
      </p:sp>
    </p:spTree>
    <p:extLst>
      <p:ext uri="{BB962C8B-B14F-4D97-AF65-F5344CB8AC3E}">
        <p14:creationId xmlns:p14="http://schemas.microsoft.com/office/powerpoint/2010/main" val="2040913463"/>
      </p:ext>
    </p:extLst>
  </p:cSld>
  <p:clrMap bg1="lt1" tx1="dk1" bg2="lt2" tx2="dk2" accent1="accent1" accent2="accent2" accent3="accent3" accent4="accent4" accent5="accent5" accent6="accent6" hlink="hlink" folHlink="folHlink"/>
  <p:sldLayoutIdLst>
    <p:sldLayoutId id="2147483661" r:id="rId1"/>
    <p:sldLayoutId id="2147483672" r:id="rId2"/>
    <p:sldLayoutId id="2147483673" r:id="rId3"/>
  </p:sldLayoutIdLst>
  <p:transition spd="slow">
    <p:wipe/>
  </p:transition>
  <p:txStyles>
    <p:titleStyle>
      <a:lvl1pPr algn="l" defTabSz="914400" rtl="0" eaLnBrk="1" latinLnBrk="0" hangingPunct="1">
        <a:lnSpc>
          <a:spcPct val="90000"/>
        </a:lnSpc>
        <a:spcBef>
          <a:spcPct val="0"/>
        </a:spcBef>
        <a:buNone/>
        <a:defRPr sz="4000" b="1" kern="1200" baseline="0">
          <a:solidFill>
            <a:schemeClr val="tx1">
              <a:lumMod val="75000"/>
              <a:lumOff val="25000"/>
            </a:schemeClr>
          </a:solidFill>
          <a:latin typeface="Century Gothic" panose="020B05020202020202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A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3" Type="http://schemas.openxmlformats.org/officeDocument/2006/relationships/image" Target="../media/image131.jpg"/><Relationship Id="rId2" Type="http://schemas.openxmlformats.org/officeDocument/2006/relationships/image" Target="../media/image130.png"/><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3" Type="http://schemas.openxmlformats.org/officeDocument/2006/relationships/image" Target="../media/image132.jpeg"/><Relationship Id="rId2" Type="http://schemas.openxmlformats.org/officeDocument/2006/relationships/slideLayout" Target="../slideLayouts/slideLayout3.xml"/><Relationship Id="rId1" Type="http://schemas.openxmlformats.org/officeDocument/2006/relationships/video" Target="https://www.youtube.com/embed/1DTRzPRfu6s?feature=oembed" TargetMode="External"/><Relationship Id="rId4" Type="http://schemas.openxmlformats.org/officeDocument/2006/relationships/hyperlink" Target="https://www.youtube.com/watch?v=1DTRzPRfu6s" TargetMode="Externa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2.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3.xml"/></Relationships>
</file>

<file path=ppt/slides/_rels/slide125.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3.xml"/></Relationships>
</file>

<file path=ppt/slides/_rels/slide1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150.png"/><Relationship Id="rId5" Type="http://schemas.openxmlformats.org/officeDocument/2006/relationships/image" Target="../media/image4.png"/><Relationship Id="rId4" Type="http://schemas.openxmlformats.org/officeDocument/2006/relationships/notesSlide" Target="../notesSlides/notesSlide2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3.xml"/><Relationship Id="rId4" Type="http://schemas.openxmlformats.org/officeDocument/2006/relationships/image" Target="../media/image39.png"/></Relationships>
</file>

<file path=ppt/slides/_rels/slide1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3.xml"/><Relationship Id="rId5" Type="http://schemas.openxmlformats.org/officeDocument/2006/relationships/image" Target="../media/image70.png"/><Relationship Id="rId4" Type="http://schemas.openxmlformats.org/officeDocument/2006/relationships/image" Target="../media/image69.png"/></Relationships>
</file>

<file path=ppt/slides/_rels/slide47.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3.xml"/><Relationship Id="rId4" Type="http://schemas.openxmlformats.org/officeDocument/2006/relationships/image" Target="../media/image74.png"/></Relationships>
</file>

<file path=ppt/slides/_rels/slide49.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hyperlink" Target="https://stattrek.com/online-calculator/binomial.aspx" TargetMode="Externa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hyperlink" Target="https://homepage.divms.uiowa.edu/~mbognar/applets/bin.html" TargetMode="Externa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16.png"/><Relationship Id="rId2" Type="http://schemas.openxmlformats.org/officeDocument/2006/relationships/image" Target="../media/image6.png"/><Relationship Id="rId1" Type="http://schemas.openxmlformats.org/officeDocument/2006/relationships/slideLayout" Target="../slideLayouts/slideLayout3.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hyperlink" Target="https://stattrek.com/online-calculator/poisson.aspx" TargetMode="External"/><Relationship Id="rId1" Type="http://schemas.openxmlformats.org/officeDocument/2006/relationships/slideLayout" Target="../slideLayouts/slideLayout3.xml"/><Relationship Id="rId4" Type="http://schemas.openxmlformats.org/officeDocument/2006/relationships/image" Target="../media/image91.png"/></Relationships>
</file>

<file path=ppt/slides/_rels/slide65.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3" Type="http://schemas.openxmlformats.org/officeDocument/2006/relationships/hyperlink" Target="https://stattrek.com/online-calculator/normal.aspx" TargetMode="External"/><Relationship Id="rId2" Type="http://schemas.openxmlformats.org/officeDocument/2006/relationships/image" Target="../media/image98.png"/><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hyperlink" Target="https://www.geogebra.org/classic#probability" TargetMode="External"/><Relationship Id="rId1" Type="http://schemas.openxmlformats.org/officeDocument/2006/relationships/slideLayout" Target="../slideLayouts/slideLayout3.xml"/><Relationship Id="rId5" Type="http://schemas.openxmlformats.org/officeDocument/2006/relationships/image" Target="../media/image105.png"/><Relationship Id="rId4" Type="http://schemas.openxmlformats.org/officeDocument/2006/relationships/image" Target="../media/image104.png"/></Relationships>
</file>

<file path=ppt/slides/_rels/slide77.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27.png"/><Relationship Id="rId3" Type="http://schemas.openxmlformats.org/officeDocument/2006/relationships/image" Target="../media/image17.png"/><Relationship Id="rId7" Type="http://schemas.openxmlformats.org/officeDocument/2006/relationships/image" Target="../media/image21.png"/><Relationship Id="rId12" Type="http://schemas.openxmlformats.org/officeDocument/2006/relationships/image" Target="../media/image26.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20.png"/><Relationship Id="rId11" Type="http://schemas.openxmlformats.org/officeDocument/2006/relationships/image" Target="../media/image25.png"/><Relationship Id="rId5" Type="http://schemas.openxmlformats.org/officeDocument/2006/relationships/image" Target="../media/image19.png"/><Relationship Id="rId15" Type="http://schemas.openxmlformats.org/officeDocument/2006/relationships/image" Target="../media/image29.png"/><Relationship Id="rId10" Type="http://schemas.openxmlformats.org/officeDocument/2006/relationships/image" Target="../media/image24.png"/><Relationship Id="rId4" Type="http://schemas.openxmlformats.org/officeDocument/2006/relationships/image" Target="../media/image18.png"/><Relationship Id="rId9" Type="http://schemas.openxmlformats.org/officeDocument/2006/relationships/image" Target="../media/image23.png"/><Relationship Id="rId14" Type="http://schemas.openxmlformats.org/officeDocument/2006/relationships/image" Target="../media/image28.png"/></Relationships>
</file>

<file path=ppt/slides/_rels/slide90.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50631541"/>
      </p:ext>
    </p:extLst>
  </p:cSld>
  <p:clrMapOvr>
    <a:masterClrMapping/>
  </p:clrMapOvr>
  <p:transition spd="slow" advTm="2448">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Rectángulo 1">
                <a:extLst>
                  <a:ext uri="{FF2B5EF4-FFF2-40B4-BE49-F238E27FC236}">
                    <a16:creationId xmlns:a16="http://schemas.microsoft.com/office/drawing/2014/main" id="{81D4F83E-9E4F-4171-9429-893148A640DE}"/>
                  </a:ext>
                </a:extLst>
              </p:cNvPr>
              <p:cNvSpPr/>
              <p:nvPr/>
            </p:nvSpPr>
            <p:spPr>
              <a:xfrm>
                <a:off x="1545926" y="908720"/>
                <a:ext cx="9122075" cy="4801314"/>
              </a:xfrm>
              <a:prstGeom prst="rect">
                <a:avLst/>
              </a:prstGeom>
            </p:spPr>
            <p:txBody>
              <a:bodyPr wrap="square">
                <a:spAutoFit/>
              </a:bodyPr>
              <a:lstStyle/>
              <a:p>
                <a:r>
                  <a:rPr lang="es-AR" dirty="0">
                    <a:latin typeface="Century Gothic" panose="020B0502020202020204" pitchFamily="34" charset="0"/>
                  </a:rPr>
                  <a:t>En el gráfico anterior apareció una nueva función </a:t>
                </a:r>
                <a14:m>
                  <m:oMath xmlns:m="http://schemas.openxmlformats.org/officeDocument/2006/math">
                    <m:r>
                      <a:rPr lang="es-AR" i="1">
                        <a:latin typeface="Cambria Math" panose="02040503050406030204" pitchFamily="18" charset="0"/>
                        <a:ea typeface="Cambria Math" panose="02040503050406030204" pitchFamily="18" charset="0"/>
                      </a:rPr>
                      <m:t>𝑃</m:t>
                    </m:r>
                    <m:r>
                      <a:rPr lang="es-AR" i="1">
                        <a:latin typeface="Cambria Math" panose="02040503050406030204" pitchFamily="18" charset="0"/>
                        <a:ea typeface="Cambria Math" panose="02040503050406030204" pitchFamily="18" charset="0"/>
                      </a:rPr>
                      <m:t>[</m:t>
                    </m:r>
                    <m:r>
                      <a:rPr lang="es-AR" i="1">
                        <a:latin typeface="Cambria Math" panose="02040503050406030204" pitchFamily="18" charset="0"/>
                        <a:ea typeface="Cambria Math" panose="02040503050406030204" pitchFamily="18" charset="0"/>
                      </a:rPr>
                      <m:t>𝑋</m:t>
                    </m:r>
                    <m:r>
                      <a:rPr lang="es-AR" i="1">
                        <a:latin typeface="Cambria Math" panose="02040503050406030204" pitchFamily="18" charset="0"/>
                        <a:ea typeface="Cambria Math" panose="02040503050406030204" pitchFamily="18" charset="0"/>
                      </a:rPr>
                      <m:t>=</m:t>
                    </m:r>
                    <m:r>
                      <a:rPr lang="es-AR" i="1">
                        <a:latin typeface="Cambria Math" panose="02040503050406030204" pitchFamily="18" charset="0"/>
                        <a:ea typeface="Cambria Math" panose="02040503050406030204" pitchFamily="18" charset="0"/>
                      </a:rPr>
                      <m:t>𝑥</m:t>
                    </m:r>
                    <m:r>
                      <a:rPr lang="es-AR" i="1">
                        <a:latin typeface="Cambria Math" panose="02040503050406030204" pitchFamily="18" charset="0"/>
                        <a:ea typeface="Cambria Math" panose="02040503050406030204" pitchFamily="18" charset="0"/>
                      </a:rPr>
                      <m:t>]</m:t>
                    </m:r>
                  </m:oMath>
                </a14:m>
                <a:r>
                  <a:rPr lang="es-AR" dirty="0">
                    <a:latin typeface="Century Gothic" panose="020B0502020202020204" pitchFamily="34" charset="0"/>
                  </a:rPr>
                  <a:t> la cual realiza el siguiente mapeo,</a:t>
                </a:r>
              </a:p>
              <a:p>
                <a:endParaRPr lang="es-AR" dirty="0">
                  <a:latin typeface="Century Gothic" panose="020B0502020202020204" pitchFamily="34" charset="0"/>
                </a:endParaRPr>
              </a:p>
              <a:p>
                <a:pPr/>
                <a14:m>
                  <m:oMathPara xmlns:m="http://schemas.openxmlformats.org/officeDocument/2006/math">
                    <m:oMathParaPr>
                      <m:jc m:val="centerGroup"/>
                    </m:oMathParaPr>
                    <m:oMath xmlns:m="http://schemas.openxmlformats.org/officeDocument/2006/math">
                      <m:r>
                        <a:rPr lang="es-AR" i="1">
                          <a:latin typeface="Cambria Math" panose="02040503050406030204" pitchFamily="18" charset="0"/>
                          <a:ea typeface="Cambria Math" panose="02040503050406030204" pitchFamily="18" charset="0"/>
                        </a:rPr>
                        <m:t>𝑃</m:t>
                      </m:r>
                      <m:d>
                        <m:dPr>
                          <m:begChr m:val="["/>
                          <m:endChr m:val="]"/>
                          <m:ctrlPr>
                            <a:rPr lang="es-AR" i="1">
                              <a:latin typeface="Cambria Math" panose="02040503050406030204" pitchFamily="18" charset="0"/>
                              <a:ea typeface="Cambria Math" panose="02040503050406030204" pitchFamily="18" charset="0"/>
                            </a:rPr>
                          </m:ctrlPr>
                        </m:dPr>
                        <m:e>
                          <m:r>
                            <a:rPr lang="es-AR" i="1">
                              <a:latin typeface="Cambria Math" panose="02040503050406030204" pitchFamily="18" charset="0"/>
                              <a:ea typeface="Cambria Math" panose="02040503050406030204" pitchFamily="18" charset="0"/>
                            </a:rPr>
                            <m:t>𝑋</m:t>
                          </m:r>
                          <m:r>
                            <a:rPr lang="es-AR" i="1">
                              <a:latin typeface="Cambria Math" panose="02040503050406030204" pitchFamily="18" charset="0"/>
                              <a:ea typeface="Cambria Math" panose="02040503050406030204" pitchFamily="18" charset="0"/>
                            </a:rPr>
                            <m:t>=</m:t>
                          </m:r>
                          <m:r>
                            <a:rPr lang="es-AR" i="1">
                              <a:latin typeface="Cambria Math" panose="02040503050406030204" pitchFamily="18" charset="0"/>
                              <a:ea typeface="Cambria Math" panose="02040503050406030204" pitchFamily="18" charset="0"/>
                            </a:rPr>
                            <m:t>𝑥</m:t>
                          </m:r>
                        </m:e>
                      </m:d>
                      <m:r>
                        <a:rPr lang="es-AR" i="1">
                          <a:latin typeface="Cambria Math" panose="02040503050406030204" pitchFamily="18" charset="0"/>
                          <a:ea typeface="Cambria Math" panose="02040503050406030204" pitchFamily="18" charset="0"/>
                        </a:rPr>
                        <m:t>:</m:t>
                      </m:r>
                      <m:r>
                        <m:rPr>
                          <m:sty m:val="p"/>
                        </m:rPr>
                        <a:rPr lang="el-GR" i="1">
                          <a:latin typeface="Cambria Math" panose="02040503050406030204" pitchFamily="18" charset="0"/>
                          <a:ea typeface="Cambria Math" panose="02040503050406030204" pitchFamily="18" charset="0"/>
                        </a:rPr>
                        <m:t>Ω</m:t>
                      </m:r>
                      <m:d>
                        <m:dPr>
                          <m:ctrlPr>
                            <a:rPr lang="es-AR" i="1">
                              <a:latin typeface="Cambria Math" panose="02040503050406030204" pitchFamily="18" charset="0"/>
                              <a:ea typeface="Cambria Math" panose="02040503050406030204" pitchFamily="18" charset="0"/>
                            </a:rPr>
                          </m:ctrlPr>
                        </m:dPr>
                        <m:e>
                          <m:r>
                            <a:rPr lang="es-AR" i="1">
                              <a:latin typeface="Cambria Math" panose="02040503050406030204" pitchFamily="18" charset="0"/>
                              <a:ea typeface="Cambria Math" panose="02040503050406030204" pitchFamily="18" charset="0"/>
                            </a:rPr>
                            <m:t>𝑋</m:t>
                          </m:r>
                        </m:e>
                      </m:d>
                      <m:r>
                        <a:rPr lang="es-AR" i="1">
                          <a:latin typeface="Cambria Math" panose="02040503050406030204" pitchFamily="18" charset="0"/>
                          <a:ea typeface="Cambria Math" panose="02040503050406030204" pitchFamily="18" charset="0"/>
                        </a:rPr>
                        <m:t>→(0,1)</m:t>
                      </m:r>
                    </m:oMath>
                  </m:oMathPara>
                </a14:m>
                <a:endParaRPr lang="es-AR" dirty="0">
                  <a:latin typeface="Century Gothic" panose="020B0502020202020204" pitchFamily="34" charset="0"/>
                </a:endParaRPr>
              </a:p>
              <a:p>
                <a:endParaRPr lang="es-AR" dirty="0">
                  <a:latin typeface="Century Gothic" panose="020B0502020202020204" pitchFamily="34" charset="0"/>
                </a:endParaRPr>
              </a:p>
              <a:p>
                <a:r>
                  <a:rPr lang="es-AR" dirty="0">
                    <a:latin typeface="Century Gothic" panose="020B0502020202020204" pitchFamily="34" charset="0"/>
                  </a:rPr>
                  <a:t>Es decir que a cada valor posible que asume la variable esta función le asigna un valor de probabilidad entre 0 y 1.</a:t>
                </a:r>
              </a:p>
              <a:p>
                <a:endParaRPr lang="es-AR" dirty="0">
                  <a:latin typeface="Century Gothic" panose="020B0502020202020204" pitchFamily="34" charset="0"/>
                </a:endParaRPr>
              </a:p>
              <a:p>
                <a:pPr algn="just"/>
                <a:r>
                  <a:rPr lang="es-AR" dirty="0">
                    <a:latin typeface="Century Gothic" panose="020B0502020202020204" pitchFamily="34" charset="0"/>
                  </a:rPr>
                  <a:t>A esta función se la denomina </a:t>
                </a:r>
                <a:r>
                  <a:rPr lang="es-AR" b="1" dirty="0">
                    <a:solidFill>
                      <a:srgbClr val="2E3192"/>
                    </a:solidFill>
                    <a:latin typeface="Century Gothic" panose="020B0502020202020204" pitchFamily="34" charset="0"/>
                  </a:rPr>
                  <a:t>“Función de Probabilidad”</a:t>
                </a:r>
                <a:r>
                  <a:rPr lang="es-AR" dirty="0">
                    <a:latin typeface="Century Gothic" panose="020B0502020202020204" pitchFamily="34" charset="0"/>
                  </a:rPr>
                  <a:t> o “Función Masa de Probabilidad”. En esta curso utilizaremos la primera forma de llamarla.</a:t>
                </a:r>
              </a:p>
              <a:p>
                <a:endParaRPr lang="es-AR" dirty="0">
                  <a:latin typeface="Century Gothic" panose="020B0502020202020204" pitchFamily="34" charset="0"/>
                </a:endParaRPr>
              </a:p>
              <a:p>
                <a:r>
                  <a:rPr lang="es-AR" dirty="0">
                    <a:latin typeface="Century Gothic" panose="020B0502020202020204" pitchFamily="34" charset="0"/>
                  </a:rPr>
                  <a:t>Surge la siguiente pregunta,</a:t>
                </a:r>
              </a:p>
              <a:p>
                <a:pPr algn="just"/>
                <a:endParaRPr lang="es-AR" sz="2400" b="1" dirty="0">
                  <a:solidFill>
                    <a:srgbClr val="2E3192"/>
                  </a:solidFill>
                  <a:latin typeface="Century Gothic" panose="020B0502020202020204" pitchFamily="34" charset="0"/>
                </a:endParaRPr>
              </a:p>
              <a:p>
                <a:pPr algn="just"/>
                <a:r>
                  <a:rPr lang="es-AR" sz="2400" b="1" dirty="0">
                    <a:solidFill>
                      <a:srgbClr val="2E3192"/>
                    </a:solidFill>
                    <a:latin typeface="Century Gothic" panose="020B0502020202020204" pitchFamily="34" charset="0"/>
                  </a:rPr>
                  <a:t>¿Cualquier función puede ser considerada “Función de Probabilidad”?</a:t>
                </a:r>
              </a:p>
              <a:p>
                <a:r>
                  <a:rPr lang="es-AR" dirty="0">
                    <a:latin typeface="Century Gothic" panose="020B0502020202020204" pitchFamily="34" charset="0"/>
                  </a:rPr>
                  <a:t> </a:t>
                </a:r>
              </a:p>
            </p:txBody>
          </p:sp>
        </mc:Choice>
        <mc:Fallback>
          <p:sp>
            <p:nvSpPr>
              <p:cNvPr id="2" name="Rectángulo 1">
                <a:extLst>
                  <a:ext uri="{FF2B5EF4-FFF2-40B4-BE49-F238E27FC236}">
                    <a16:creationId xmlns:a16="http://schemas.microsoft.com/office/drawing/2014/main" id="{81D4F83E-9E4F-4171-9429-893148A640DE}"/>
                  </a:ext>
                </a:extLst>
              </p:cNvPr>
              <p:cNvSpPr>
                <a:spLocks noRot="1" noChangeAspect="1" noMove="1" noResize="1" noEditPoints="1" noAdjustHandles="1" noChangeArrowheads="1" noChangeShapeType="1" noTextEdit="1"/>
              </p:cNvSpPr>
              <p:nvPr/>
            </p:nvSpPr>
            <p:spPr>
              <a:xfrm>
                <a:off x="1545926" y="908720"/>
                <a:ext cx="9122075" cy="4801314"/>
              </a:xfrm>
              <a:prstGeom prst="rect">
                <a:avLst/>
              </a:prstGeom>
              <a:blipFill>
                <a:blip r:embed="rId2"/>
                <a:stretch>
                  <a:fillRect l="-1070" t="-635" r="-1003"/>
                </a:stretch>
              </a:blipFill>
            </p:spPr>
            <p:txBody>
              <a:bodyPr/>
              <a:lstStyle/>
              <a:p>
                <a:r>
                  <a:rPr lang="es-AR">
                    <a:noFill/>
                  </a:rPr>
                  <a:t> </a:t>
                </a:r>
              </a:p>
            </p:txBody>
          </p:sp>
        </mc:Fallback>
      </mc:AlternateContent>
    </p:spTree>
    <p:extLst>
      <p:ext uri="{BB962C8B-B14F-4D97-AF65-F5344CB8AC3E}">
        <p14:creationId xmlns:p14="http://schemas.microsoft.com/office/powerpoint/2010/main" val="55264993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Rectángulo 2">
                <a:extLst>
                  <a:ext uri="{FF2B5EF4-FFF2-40B4-BE49-F238E27FC236}">
                    <a16:creationId xmlns:a16="http://schemas.microsoft.com/office/drawing/2014/main" id="{1CEBADD2-D471-4091-BEA8-C38E2F460C6D}"/>
                  </a:ext>
                </a:extLst>
              </p:cNvPr>
              <p:cNvSpPr/>
              <p:nvPr/>
            </p:nvSpPr>
            <p:spPr>
              <a:xfrm>
                <a:off x="1524000" y="980728"/>
                <a:ext cx="9144000" cy="4683142"/>
              </a:xfrm>
              <a:prstGeom prst="rect">
                <a:avLst/>
              </a:prstGeom>
            </p:spPr>
            <p:txBody>
              <a:bodyPr wrap="square">
                <a:spAutoFit/>
              </a:bodyPr>
              <a:lstStyle/>
              <a:p>
                <a:pPr>
                  <a:lnSpc>
                    <a:spcPct val="107000"/>
                  </a:lnSpc>
                  <a:spcAft>
                    <a:spcPts val="800"/>
                  </a:spcAft>
                </a:pPr>
                <a:r>
                  <a:rPr lang="es-AR" b="1" dirty="0">
                    <a:solidFill>
                      <a:srgbClr val="2E3192"/>
                    </a:solidFill>
                    <a:latin typeface="Century Gothic" panose="020B0502020202020204" pitchFamily="34" charset="0"/>
                  </a:rPr>
                  <a:t>Esperanza Matemática</a:t>
                </a:r>
              </a:p>
              <a:p>
                <a:pPr algn="just">
                  <a:lnSpc>
                    <a:spcPct val="107000"/>
                  </a:lnSpc>
                  <a:spcAft>
                    <a:spcPts val="800"/>
                  </a:spcAft>
                </a:pPr>
                <a14:m>
                  <m:oMathPara xmlns:m="http://schemas.openxmlformats.org/officeDocument/2006/math">
                    <m:oMathParaPr>
                      <m:jc m:val="centerGroup"/>
                    </m:oMathParaPr>
                    <m:oMath xmlns:m="http://schemas.openxmlformats.org/officeDocument/2006/math">
                      <m:r>
                        <a:rPr lang="es-AR" i="1">
                          <a:latin typeface="Cambria Math" panose="02040503050406030204" pitchFamily="18" charset="0"/>
                          <a:ea typeface="Times New Roman" panose="02020603050405020304" pitchFamily="18" charset="0"/>
                          <a:cs typeface="Times New Roman" panose="02020603050405020304" pitchFamily="18" charset="0"/>
                        </a:rPr>
                        <m:t>𝐸</m:t>
                      </m:r>
                      <m:d>
                        <m:dPr>
                          <m:begChr m:val="["/>
                          <m:endChr m:val="]"/>
                          <m:ctrlPr>
                            <a:rPr lang="es-AR" i="1">
                              <a:latin typeface="Cambria Math" panose="02040503050406030204" pitchFamily="18" charset="0"/>
                              <a:ea typeface="Times New Roman" panose="02020603050405020304" pitchFamily="18" charset="0"/>
                              <a:cs typeface="Times New Roman" panose="02020603050405020304" pitchFamily="18" charset="0"/>
                            </a:rPr>
                          </m:ctrlPr>
                        </m:dPr>
                        <m:e>
                          <m:r>
                            <a:rPr lang="es-AR" i="1">
                              <a:latin typeface="Cambria Math" panose="02040503050406030204" pitchFamily="18" charset="0"/>
                              <a:ea typeface="Times New Roman" panose="02020603050405020304" pitchFamily="18" charset="0"/>
                              <a:cs typeface="Times New Roman" panose="02020603050405020304" pitchFamily="18" charset="0"/>
                            </a:rPr>
                            <m:t>𝑋</m:t>
                          </m:r>
                        </m:e>
                      </m:d>
                      <m:r>
                        <a:rPr lang="es-AR" i="1">
                          <a:latin typeface="Cambria Math" panose="02040503050406030204" pitchFamily="18" charset="0"/>
                          <a:ea typeface="Times New Roman" panose="02020603050405020304" pitchFamily="18" charset="0"/>
                          <a:cs typeface="Times New Roman" panose="02020603050405020304" pitchFamily="18" charset="0"/>
                        </a:rPr>
                        <m:t>=</m:t>
                      </m:r>
                      <m:r>
                        <a:rPr lang="es-AR" i="1">
                          <a:latin typeface="Cambria Math" panose="02040503050406030204" pitchFamily="18" charset="0"/>
                          <a:ea typeface="Times New Roman" panose="02020603050405020304" pitchFamily="18" charset="0"/>
                          <a:cs typeface="Times New Roman" panose="02020603050405020304" pitchFamily="18" charset="0"/>
                        </a:rPr>
                        <m:t>𝛽</m:t>
                      </m:r>
                    </m:oMath>
                  </m:oMathPara>
                </a14:m>
                <a:endParaRPr lang="es-AR" sz="1400" dirty="0">
                  <a:latin typeface="Century Gothic" panose="020B050202020202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s-AR" b="1" dirty="0">
                    <a:solidFill>
                      <a:srgbClr val="2E3192"/>
                    </a:solidFill>
                    <a:latin typeface="Century Gothic" panose="020B0502020202020204" pitchFamily="34" charset="0"/>
                  </a:rPr>
                  <a:t>Varianza</a:t>
                </a:r>
              </a:p>
              <a:p>
                <a:pPr algn="just">
                  <a:lnSpc>
                    <a:spcPct val="107000"/>
                  </a:lnSpc>
                  <a:spcAft>
                    <a:spcPts val="800"/>
                  </a:spcAft>
                </a:pPr>
                <a14:m>
                  <m:oMathPara xmlns:m="http://schemas.openxmlformats.org/officeDocument/2006/math">
                    <m:oMathParaPr>
                      <m:jc m:val="centerGroup"/>
                    </m:oMathParaPr>
                    <m:oMath xmlns:m="http://schemas.openxmlformats.org/officeDocument/2006/math">
                      <m:r>
                        <a:rPr lang="es-AR" i="1">
                          <a:latin typeface="Cambria Math" panose="02040503050406030204" pitchFamily="18" charset="0"/>
                          <a:ea typeface="Times New Roman" panose="02020603050405020304" pitchFamily="18" charset="0"/>
                          <a:cs typeface="Times New Roman" panose="02020603050405020304" pitchFamily="18" charset="0"/>
                        </a:rPr>
                        <m:t>𝑉𝑎𝑟</m:t>
                      </m:r>
                      <m:d>
                        <m:dPr>
                          <m:begChr m:val="["/>
                          <m:endChr m:val="]"/>
                          <m:ctrlPr>
                            <a:rPr lang="es-AR" i="1">
                              <a:latin typeface="Cambria Math" panose="02040503050406030204" pitchFamily="18" charset="0"/>
                              <a:ea typeface="Times New Roman" panose="02020603050405020304" pitchFamily="18" charset="0"/>
                              <a:cs typeface="Times New Roman" panose="02020603050405020304" pitchFamily="18" charset="0"/>
                            </a:rPr>
                          </m:ctrlPr>
                        </m:dPr>
                        <m:e>
                          <m:r>
                            <a:rPr lang="es-AR" i="1">
                              <a:latin typeface="Cambria Math" panose="02040503050406030204" pitchFamily="18" charset="0"/>
                              <a:ea typeface="Times New Roman" panose="02020603050405020304" pitchFamily="18" charset="0"/>
                              <a:cs typeface="Times New Roman" panose="02020603050405020304" pitchFamily="18" charset="0"/>
                            </a:rPr>
                            <m:t>𝑋</m:t>
                          </m:r>
                        </m:e>
                      </m:d>
                      <m:r>
                        <a:rPr lang="es-AR" i="1">
                          <a:latin typeface="Cambria Math" panose="02040503050406030204" pitchFamily="18" charset="0"/>
                          <a:ea typeface="Times New Roman" panose="02020603050405020304" pitchFamily="18" charset="0"/>
                          <a:cs typeface="Times New Roman" panose="02020603050405020304" pitchFamily="18" charset="0"/>
                        </a:rPr>
                        <m:t>=</m:t>
                      </m:r>
                      <m:sSup>
                        <m:sSupPr>
                          <m:ctrlPr>
                            <a:rPr lang="es-AR" i="1">
                              <a:latin typeface="Cambria Math" panose="02040503050406030204" pitchFamily="18" charset="0"/>
                              <a:ea typeface="Times New Roman" panose="02020603050405020304" pitchFamily="18" charset="0"/>
                              <a:cs typeface="Times New Roman" panose="02020603050405020304" pitchFamily="18" charset="0"/>
                            </a:rPr>
                          </m:ctrlPr>
                        </m:sSupPr>
                        <m:e>
                          <m:r>
                            <a:rPr lang="es-AR" i="1">
                              <a:latin typeface="Cambria Math" panose="02040503050406030204" pitchFamily="18" charset="0"/>
                              <a:ea typeface="Times New Roman" panose="02020603050405020304" pitchFamily="18" charset="0"/>
                              <a:cs typeface="Times New Roman" panose="02020603050405020304" pitchFamily="18" charset="0"/>
                            </a:rPr>
                            <m:t>𝛽</m:t>
                          </m:r>
                        </m:e>
                        <m:sup>
                          <m:r>
                            <a:rPr lang="es-AR" i="1">
                              <a:latin typeface="Cambria Math" panose="02040503050406030204" pitchFamily="18" charset="0"/>
                              <a:ea typeface="Times New Roman" panose="02020603050405020304" pitchFamily="18" charset="0"/>
                              <a:cs typeface="Times New Roman" panose="02020603050405020304" pitchFamily="18" charset="0"/>
                            </a:rPr>
                            <m:t>2</m:t>
                          </m:r>
                        </m:sup>
                      </m:sSup>
                    </m:oMath>
                  </m:oMathPara>
                </a14:m>
                <a:endParaRPr lang="es-AR" dirty="0">
                  <a:latin typeface="Century Gothic" panose="020B0502020202020204" pitchFamily="34" charset="0"/>
                  <a:ea typeface="Times New Roman" panose="02020603050405020304" pitchFamily="18" charset="0"/>
                  <a:cs typeface="Times New Roman" panose="02020603050405020304" pitchFamily="18" charset="0"/>
                </a:endParaRPr>
              </a:p>
              <a:p>
                <a:pPr algn="just">
                  <a:lnSpc>
                    <a:spcPct val="107000"/>
                  </a:lnSpc>
                  <a:spcAft>
                    <a:spcPts val="800"/>
                  </a:spcAft>
                </a:pPr>
                <a:endParaRPr lang="es-AR" sz="1400" dirty="0">
                  <a:latin typeface="Century Gothic" panose="020B050202020202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s-AR" b="1" dirty="0">
                    <a:solidFill>
                      <a:srgbClr val="2E3192"/>
                    </a:solidFill>
                    <a:latin typeface="Century Gothic" panose="020B0502020202020204" pitchFamily="34" charset="0"/>
                  </a:rPr>
                  <a:t>Percentiles</a:t>
                </a:r>
              </a:p>
              <a:p>
                <a:pPr/>
                <a14:m>
                  <m:oMathPara xmlns:m="http://schemas.openxmlformats.org/officeDocument/2006/math">
                    <m:oMathParaPr>
                      <m:jc m:val="centerGroup"/>
                    </m:oMathParaPr>
                    <m:oMath xmlns:m="http://schemas.openxmlformats.org/officeDocument/2006/math">
                      <m:sSub>
                        <m:sSubPr>
                          <m:ctrlPr>
                            <a:rPr lang="es-AR" i="1">
                              <a:latin typeface="Cambria Math" panose="02040503050406030204" pitchFamily="18" charset="0"/>
                            </a:rPr>
                          </m:ctrlPr>
                        </m:sSubPr>
                        <m:e>
                          <m:r>
                            <a:rPr lang="es-AR" i="1">
                              <a:latin typeface="Cambria Math" panose="02040503050406030204" pitchFamily="18" charset="0"/>
                            </a:rPr>
                            <m:t>𝑃</m:t>
                          </m:r>
                        </m:e>
                        <m:sub>
                          <m:r>
                            <a:rPr lang="es-AR" i="1">
                              <a:latin typeface="Cambria Math" panose="02040503050406030204" pitchFamily="18" charset="0"/>
                            </a:rPr>
                            <m:t>𝑘</m:t>
                          </m:r>
                        </m:sub>
                      </m:sSub>
                      <m:r>
                        <a:rPr lang="es-AR" i="1">
                          <a:latin typeface="Cambria Math" panose="02040503050406030204" pitchFamily="18" charset="0"/>
                        </a:rPr>
                        <m:t>=− </m:t>
                      </m:r>
                      <m:r>
                        <a:rPr lang="es-AR" i="1">
                          <a:latin typeface="Cambria Math" panose="02040503050406030204" pitchFamily="18" charset="0"/>
                        </a:rPr>
                        <m:t>𝛽</m:t>
                      </m:r>
                      <m:r>
                        <a:rPr lang="es-AR" i="1">
                          <a:latin typeface="Cambria Math" panose="02040503050406030204" pitchFamily="18" charset="0"/>
                        </a:rPr>
                        <m:t>∗</m:t>
                      </m:r>
                      <m:r>
                        <a:rPr lang="es-AR" i="1">
                          <a:latin typeface="Cambria Math" panose="02040503050406030204" pitchFamily="18" charset="0"/>
                        </a:rPr>
                        <m:t>𝑙</m:t>
                      </m:r>
                      <m:func>
                        <m:funcPr>
                          <m:ctrlPr>
                            <a:rPr lang="es-AR" i="1">
                              <a:latin typeface="Cambria Math" panose="02040503050406030204" pitchFamily="18" charset="0"/>
                            </a:rPr>
                          </m:ctrlPr>
                        </m:funcPr>
                        <m:fName>
                          <m:r>
                            <a:rPr lang="es-AR" i="1">
                              <a:latin typeface="Cambria Math" panose="02040503050406030204" pitchFamily="18" charset="0"/>
                            </a:rPr>
                            <m:t>𝑛</m:t>
                          </m:r>
                        </m:fName>
                        <m:e>
                          <m:d>
                            <m:dPr>
                              <m:ctrlPr>
                                <a:rPr lang="es-AR" i="1">
                                  <a:latin typeface="Cambria Math" panose="02040503050406030204" pitchFamily="18" charset="0"/>
                                </a:rPr>
                              </m:ctrlPr>
                            </m:dPr>
                            <m:e>
                              <m:r>
                                <a:rPr lang="es-AR" i="1">
                                  <a:latin typeface="Cambria Math" panose="02040503050406030204" pitchFamily="18" charset="0"/>
                                </a:rPr>
                                <m:t>1−</m:t>
                              </m:r>
                              <m:f>
                                <m:fPr>
                                  <m:ctrlPr>
                                    <a:rPr lang="es-AR" i="1">
                                      <a:latin typeface="Cambria Math" panose="02040503050406030204" pitchFamily="18" charset="0"/>
                                    </a:rPr>
                                  </m:ctrlPr>
                                </m:fPr>
                                <m:num>
                                  <m:r>
                                    <a:rPr lang="es-AR" i="1">
                                      <a:latin typeface="Cambria Math" panose="02040503050406030204" pitchFamily="18" charset="0"/>
                                    </a:rPr>
                                    <m:t>𝑘</m:t>
                                  </m:r>
                                </m:num>
                                <m:den>
                                  <m:r>
                                    <a:rPr lang="es-AR" i="1">
                                      <a:latin typeface="Cambria Math" panose="02040503050406030204" pitchFamily="18" charset="0"/>
                                    </a:rPr>
                                    <m:t>100</m:t>
                                  </m:r>
                                </m:den>
                              </m:f>
                            </m:e>
                          </m:d>
                        </m:e>
                      </m:func>
                    </m:oMath>
                  </m:oMathPara>
                </a14:m>
                <a:endParaRPr lang="es-AR" dirty="0">
                  <a:latin typeface="Century Gothic" panose="020B0502020202020204" pitchFamily="34" charset="0"/>
                </a:endParaRPr>
              </a:p>
              <a:p>
                <a:pPr>
                  <a:lnSpc>
                    <a:spcPct val="107000"/>
                  </a:lnSpc>
                  <a:spcAft>
                    <a:spcPts val="800"/>
                  </a:spcAft>
                </a:pPr>
                <a:endParaRPr lang="es-AR" b="1" dirty="0">
                  <a:solidFill>
                    <a:srgbClr val="FF0000"/>
                  </a:solidFill>
                  <a:latin typeface="Century Gothic" panose="020B0502020202020204" pitchFamily="34" charset="0"/>
                </a:endParaRPr>
              </a:p>
              <a:p>
                <a:pPr>
                  <a:lnSpc>
                    <a:spcPct val="107000"/>
                  </a:lnSpc>
                  <a:spcAft>
                    <a:spcPts val="800"/>
                  </a:spcAft>
                </a:pPr>
                <a:r>
                  <a:rPr lang="es-AR" b="1" dirty="0">
                    <a:solidFill>
                      <a:srgbClr val="2E3192"/>
                    </a:solidFill>
                    <a:latin typeface="Century Gothic" panose="020B0502020202020204" pitchFamily="34" charset="0"/>
                  </a:rPr>
                  <a:t>Mediana</a:t>
                </a:r>
              </a:p>
              <a:p>
                <a:pPr/>
                <a14:m>
                  <m:oMathPara xmlns:m="http://schemas.openxmlformats.org/officeDocument/2006/math">
                    <m:oMathParaPr>
                      <m:jc m:val="centerGroup"/>
                    </m:oMathParaPr>
                    <m:oMath xmlns:m="http://schemas.openxmlformats.org/officeDocument/2006/math">
                      <m:r>
                        <a:rPr lang="es-AR" i="1">
                          <a:latin typeface="Cambria Math" panose="02040503050406030204" pitchFamily="18" charset="0"/>
                        </a:rPr>
                        <m:t>𝑀𝑒</m:t>
                      </m:r>
                      <m:d>
                        <m:dPr>
                          <m:begChr m:val="["/>
                          <m:endChr m:val="]"/>
                          <m:ctrlPr>
                            <a:rPr lang="es-AR" i="1">
                              <a:latin typeface="Cambria Math" panose="02040503050406030204" pitchFamily="18" charset="0"/>
                            </a:rPr>
                          </m:ctrlPr>
                        </m:dPr>
                        <m:e>
                          <m:r>
                            <a:rPr lang="es-AR" i="1">
                              <a:latin typeface="Cambria Math" panose="02040503050406030204" pitchFamily="18" charset="0"/>
                            </a:rPr>
                            <m:t>𝑋</m:t>
                          </m:r>
                        </m:e>
                      </m:d>
                      <m:r>
                        <a:rPr lang="es-AR" i="1">
                          <a:latin typeface="Cambria Math" panose="02040503050406030204" pitchFamily="18" charset="0"/>
                        </a:rPr>
                        <m:t>=−</m:t>
                      </m:r>
                      <m:r>
                        <a:rPr lang="es-AR" i="1">
                          <a:latin typeface="Cambria Math" panose="02040503050406030204" pitchFamily="18" charset="0"/>
                        </a:rPr>
                        <m:t>𝛽</m:t>
                      </m:r>
                      <m:r>
                        <a:rPr lang="es-AR" i="1">
                          <a:latin typeface="Cambria Math" panose="02040503050406030204" pitchFamily="18" charset="0"/>
                        </a:rPr>
                        <m:t>∗</m:t>
                      </m:r>
                      <m:r>
                        <a:rPr lang="es-AR" i="1">
                          <a:latin typeface="Cambria Math" panose="02040503050406030204" pitchFamily="18" charset="0"/>
                        </a:rPr>
                        <m:t>𝑙</m:t>
                      </m:r>
                      <m:func>
                        <m:funcPr>
                          <m:ctrlPr>
                            <a:rPr lang="es-AR" i="1">
                              <a:latin typeface="Cambria Math" panose="02040503050406030204" pitchFamily="18" charset="0"/>
                            </a:rPr>
                          </m:ctrlPr>
                        </m:funcPr>
                        <m:fName>
                          <m:r>
                            <a:rPr lang="es-AR" i="1">
                              <a:latin typeface="Cambria Math" panose="02040503050406030204" pitchFamily="18" charset="0"/>
                            </a:rPr>
                            <m:t>𝑛</m:t>
                          </m:r>
                        </m:fName>
                        <m:e>
                          <m:d>
                            <m:dPr>
                              <m:ctrlPr>
                                <a:rPr lang="es-AR" i="1">
                                  <a:latin typeface="Cambria Math" panose="02040503050406030204" pitchFamily="18" charset="0"/>
                                </a:rPr>
                              </m:ctrlPr>
                            </m:dPr>
                            <m:e>
                              <m:r>
                                <a:rPr lang="es-AR" i="1">
                                  <a:latin typeface="Cambria Math" panose="02040503050406030204" pitchFamily="18" charset="0"/>
                                </a:rPr>
                                <m:t>1−</m:t>
                              </m:r>
                              <m:f>
                                <m:fPr>
                                  <m:ctrlPr>
                                    <a:rPr lang="es-AR" i="1">
                                      <a:latin typeface="Cambria Math" panose="02040503050406030204" pitchFamily="18" charset="0"/>
                                    </a:rPr>
                                  </m:ctrlPr>
                                </m:fPr>
                                <m:num>
                                  <m:r>
                                    <a:rPr lang="es-AR" i="1">
                                      <a:latin typeface="Cambria Math" panose="02040503050406030204" pitchFamily="18" charset="0"/>
                                    </a:rPr>
                                    <m:t>50</m:t>
                                  </m:r>
                                </m:num>
                                <m:den>
                                  <m:r>
                                    <a:rPr lang="es-AR" i="1">
                                      <a:latin typeface="Cambria Math" panose="02040503050406030204" pitchFamily="18" charset="0"/>
                                    </a:rPr>
                                    <m:t>100</m:t>
                                  </m:r>
                                </m:den>
                              </m:f>
                            </m:e>
                          </m:d>
                          <m:r>
                            <a:rPr lang="es-AR" i="1">
                              <a:latin typeface="Cambria Math" panose="02040503050406030204" pitchFamily="18" charset="0"/>
                            </a:rPr>
                            <m:t>=−</m:t>
                          </m:r>
                          <m:r>
                            <a:rPr lang="es-AR" i="1">
                              <a:latin typeface="Cambria Math" panose="02040503050406030204" pitchFamily="18" charset="0"/>
                            </a:rPr>
                            <m:t>𝛽</m:t>
                          </m:r>
                          <m:r>
                            <a:rPr lang="es-AR" i="1">
                              <a:latin typeface="Cambria Math" panose="02040503050406030204" pitchFamily="18" charset="0"/>
                            </a:rPr>
                            <m:t>∗</m:t>
                          </m:r>
                          <m:r>
                            <a:rPr lang="es-AR" i="1">
                              <a:latin typeface="Cambria Math" panose="02040503050406030204" pitchFamily="18" charset="0"/>
                            </a:rPr>
                            <m:t>𝑙</m:t>
                          </m:r>
                          <m:func>
                            <m:funcPr>
                              <m:ctrlPr>
                                <a:rPr lang="es-AR" i="1">
                                  <a:latin typeface="Cambria Math" panose="02040503050406030204" pitchFamily="18" charset="0"/>
                                </a:rPr>
                              </m:ctrlPr>
                            </m:funcPr>
                            <m:fName>
                              <m:r>
                                <a:rPr lang="es-AR" i="1">
                                  <a:latin typeface="Cambria Math" panose="02040503050406030204" pitchFamily="18" charset="0"/>
                                </a:rPr>
                                <m:t>𝑛</m:t>
                              </m:r>
                            </m:fName>
                            <m:e>
                              <m:d>
                                <m:dPr>
                                  <m:ctrlPr>
                                    <a:rPr lang="es-AR" i="1">
                                      <a:latin typeface="Cambria Math" panose="02040503050406030204" pitchFamily="18" charset="0"/>
                                    </a:rPr>
                                  </m:ctrlPr>
                                </m:dPr>
                                <m:e>
                                  <m:r>
                                    <a:rPr lang="es-AR" i="1">
                                      <a:latin typeface="Cambria Math" panose="02040503050406030204" pitchFamily="18" charset="0"/>
                                    </a:rPr>
                                    <m:t>0,50</m:t>
                                  </m:r>
                                </m:e>
                              </m:d>
                            </m:e>
                          </m:func>
                        </m:e>
                      </m:func>
                    </m:oMath>
                  </m:oMathPara>
                </a14:m>
                <a:endParaRPr lang="es-AR" dirty="0">
                  <a:latin typeface="Century Gothic" panose="020B0502020202020204" pitchFamily="34" charset="0"/>
                </a:endParaRPr>
              </a:p>
              <a:p>
                <a:pPr algn="just">
                  <a:lnSpc>
                    <a:spcPct val="107000"/>
                  </a:lnSpc>
                  <a:spcAft>
                    <a:spcPts val="800"/>
                  </a:spcAft>
                </a:pPr>
                <a:endParaRPr lang="es-AR" sz="1400" dirty="0">
                  <a:latin typeface="Century Gothic" panose="020B0502020202020204" pitchFamily="34" charset="0"/>
                  <a:ea typeface="Calibri" panose="020F0502020204030204" pitchFamily="34" charset="0"/>
                  <a:cs typeface="Times New Roman" panose="02020603050405020304" pitchFamily="18" charset="0"/>
                </a:endParaRPr>
              </a:p>
            </p:txBody>
          </p:sp>
        </mc:Choice>
        <mc:Fallback>
          <p:sp>
            <p:nvSpPr>
              <p:cNvPr id="3" name="Rectángulo 2">
                <a:extLst>
                  <a:ext uri="{FF2B5EF4-FFF2-40B4-BE49-F238E27FC236}">
                    <a16:creationId xmlns:a16="http://schemas.microsoft.com/office/drawing/2014/main" id="{1CEBADD2-D471-4091-BEA8-C38E2F460C6D}"/>
                  </a:ext>
                </a:extLst>
              </p:cNvPr>
              <p:cNvSpPr>
                <a:spLocks noRot="1" noChangeAspect="1" noMove="1" noResize="1" noEditPoints="1" noAdjustHandles="1" noChangeArrowheads="1" noChangeShapeType="1" noTextEdit="1"/>
              </p:cNvSpPr>
              <p:nvPr/>
            </p:nvSpPr>
            <p:spPr>
              <a:xfrm>
                <a:off x="1524000" y="980728"/>
                <a:ext cx="9144000" cy="4683142"/>
              </a:xfrm>
              <a:prstGeom prst="rect">
                <a:avLst/>
              </a:prstGeom>
              <a:blipFill>
                <a:blip r:embed="rId2"/>
                <a:stretch>
                  <a:fillRect l="-533" t="-911"/>
                </a:stretch>
              </a:blipFill>
            </p:spPr>
            <p:txBody>
              <a:bodyPr/>
              <a:lstStyle/>
              <a:p>
                <a:r>
                  <a:rPr lang="es-AR">
                    <a:noFill/>
                  </a:rPr>
                  <a:t> </a:t>
                </a:r>
              </a:p>
            </p:txBody>
          </p:sp>
        </mc:Fallback>
      </mc:AlternateContent>
    </p:spTree>
    <p:extLst>
      <p:ext uri="{BB962C8B-B14F-4D97-AF65-F5344CB8AC3E}">
        <p14:creationId xmlns:p14="http://schemas.microsoft.com/office/powerpoint/2010/main" val="241518159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8"/>
          <p:cNvSpPr txBox="1"/>
          <p:nvPr/>
        </p:nvSpPr>
        <p:spPr>
          <a:xfrm>
            <a:off x="1170428" y="2330766"/>
            <a:ext cx="8195994" cy="10156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AR" sz="6000" b="1" dirty="0">
                <a:solidFill>
                  <a:srgbClr val="172186"/>
                </a:solidFill>
                <a:latin typeface="Century Gothic" panose="020B0502020202020204" pitchFamily="34" charset="0"/>
              </a:rPr>
              <a:t>Aproximaciones</a:t>
            </a:r>
            <a:endParaRPr kumimoji="0" lang="es-AR" sz="6000" b="1" i="0" u="none" strike="noStrike" kern="1200" cap="none" spc="0" normalizeH="0" baseline="0" noProof="0" dirty="0">
              <a:ln>
                <a:noFill/>
              </a:ln>
              <a:solidFill>
                <a:srgbClr val="172186"/>
              </a:solidFill>
              <a:effectLst/>
              <a:uLnTx/>
              <a:uFillTx/>
              <a:latin typeface="Century Gothic" panose="020B0502020202020204" pitchFamily="34" charset="0"/>
            </a:endParaRPr>
          </a:p>
        </p:txBody>
      </p:sp>
    </p:spTree>
    <p:extLst>
      <p:ext uri="{BB962C8B-B14F-4D97-AF65-F5344CB8AC3E}">
        <p14:creationId xmlns:p14="http://schemas.microsoft.com/office/powerpoint/2010/main" val="1062241103"/>
      </p:ext>
    </p:extLst>
  </p:cSld>
  <p:clrMapOvr>
    <a:masterClrMapping/>
  </p:clrMapOvr>
  <p:transition spd="slow" advTm="3702">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Rectángulo 2">
                <a:extLst>
                  <a:ext uri="{FF2B5EF4-FFF2-40B4-BE49-F238E27FC236}">
                    <a16:creationId xmlns:a16="http://schemas.microsoft.com/office/drawing/2014/main" id="{68141E94-3235-4F82-930B-9C68B8C64E91}"/>
                  </a:ext>
                </a:extLst>
              </p:cNvPr>
              <p:cNvSpPr/>
              <p:nvPr/>
            </p:nvSpPr>
            <p:spPr>
              <a:xfrm>
                <a:off x="5159897" y="2204864"/>
                <a:ext cx="2269403" cy="250260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m>
                        <m:mPr>
                          <m:plcHide m:val="on"/>
                          <m:mcs>
                            <m:mc>
                              <m:mcPr>
                                <m:count m:val="1"/>
                                <m:mcJc m:val="center"/>
                              </m:mcPr>
                            </m:mc>
                          </m:mcs>
                          <m:ctrlPr>
                            <a:rPr lang="es-AR" sz="3200" i="1">
                              <a:latin typeface="Cambria Math" panose="02040503050406030204" pitchFamily="18" charset="0"/>
                            </a:rPr>
                          </m:ctrlPr>
                        </m:mPr>
                        <m:mr>
                          <m:e>
                            <m:d>
                              <m:dPr>
                                <m:begChr m:val=""/>
                                <m:ctrlPr>
                                  <a:rPr lang="es-AR" sz="3200" i="1">
                                    <a:latin typeface="Cambria Math" panose="02040503050406030204" pitchFamily="18" charset="0"/>
                                  </a:rPr>
                                </m:ctrlPr>
                              </m:dPr>
                              <m:e>
                                <m:r>
                                  <a:rPr lang="es-AR" sz="3200" i="1">
                                    <a:latin typeface="Cambria Math" panose="02040503050406030204" pitchFamily="18" charset="0"/>
                                  </a:rPr>
                                  <m:t>𝑋</m:t>
                                </m:r>
                                <m:r>
                                  <a:rPr lang="es-AR" sz="3200">
                                    <a:latin typeface="Cambria Math" panose="02040503050406030204" pitchFamily="18" charset="0"/>
                                  </a:rPr>
                                  <m:t> ~</m:t>
                                </m:r>
                                <m:r>
                                  <a:rPr lang="es-AR" sz="3200" i="1">
                                    <a:latin typeface="Cambria Math" panose="02040503050406030204" pitchFamily="18" charset="0"/>
                                  </a:rPr>
                                  <m:t>𝐵</m:t>
                                </m:r>
                                <m:r>
                                  <a:rPr lang="es-AR" sz="3200">
                                    <a:latin typeface="Cambria Math" panose="02040503050406030204" pitchFamily="18" charset="0"/>
                                  </a:rPr>
                                  <m:t>(</m:t>
                                </m:r>
                                <m:r>
                                  <a:rPr lang="es-AR" sz="3200" i="1">
                                    <a:latin typeface="Cambria Math" panose="02040503050406030204" pitchFamily="18" charset="0"/>
                                  </a:rPr>
                                  <m:t>𝑛</m:t>
                                </m:r>
                                <m:r>
                                  <a:rPr lang="es-AR" sz="3200">
                                    <a:latin typeface="Cambria Math" panose="02040503050406030204" pitchFamily="18" charset="0"/>
                                  </a:rPr>
                                  <m:t>;</m:t>
                                </m:r>
                                <m:r>
                                  <a:rPr lang="es-AR" sz="3200" i="1">
                                    <a:latin typeface="Cambria Math" panose="02040503050406030204" pitchFamily="18" charset="0"/>
                                  </a:rPr>
                                  <m:t>𝑝</m:t>
                                </m:r>
                              </m:e>
                            </m:d>
                          </m:e>
                        </m:mr>
                        <m:mr>
                          <m:e>
                            <m:r>
                              <a:rPr lang="es-AR" sz="3200">
                                <a:latin typeface="Cambria Math" panose="02040503050406030204" pitchFamily="18" charset="0"/>
                              </a:rPr>
                              <m:t>⇓</m:t>
                            </m:r>
                          </m:e>
                        </m:mr>
                        <m:mr>
                          <m:e>
                            <m:m>
                              <m:mPr>
                                <m:plcHide m:val="on"/>
                                <m:mcs>
                                  <m:mc>
                                    <m:mcPr>
                                      <m:count m:val="1"/>
                                      <m:mcJc m:val="center"/>
                                    </m:mcPr>
                                  </m:mc>
                                </m:mcs>
                                <m:ctrlPr>
                                  <a:rPr lang="es-AR" sz="3200" i="1">
                                    <a:latin typeface="Cambria Math" panose="02040503050406030204" pitchFamily="18" charset="0"/>
                                  </a:rPr>
                                </m:ctrlPr>
                              </m:mPr>
                              <m:mr>
                                <m:e>
                                  <m:d>
                                    <m:dPr>
                                      <m:begChr m:val=""/>
                                      <m:ctrlPr>
                                        <a:rPr lang="es-AR" sz="3200" i="1">
                                          <a:latin typeface="Cambria Math" panose="02040503050406030204" pitchFamily="18" charset="0"/>
                                        </a:rPr>
                                      </m:ctrlPr>
                                    </m:dPr>
                                    <m:e>
                                      <m:r>
                                        <a:rPr lang="es-AR" sz="3200" i="1">
                                          <a:latin typeface="Cambria Math" panose="02040503050406030204" pitchFamily="18" charset="0"/>
                                        </a:rPr>
                                        <m:t>𝑋</m:t>
                                      </m:r>
                                      <m:r>
                                        <a:rPr lang="es-AR" sz="3200">
                                          <a:latin typeface="Cambria Math" panose="02040503050406030204" pitchFamily="18" charset="0"/>
                                        </a:rPr>
                                        <m:t> ~</m:t>
                                      </m:r>
                                      <m:r>
                                        <a:rPr lang="es-AR" sz="3200" i="1">
                                          <a:latin typeface="Cambria Math" panose="02040503050406030204" pitchFamily="18" charset="0"/>
                                        </a:rPr>
                                        <m:t>𝑃</m:t>
                                      </m:r>
                                      <m:r>
                                        <a:rPr lang="es-AR" sz="3200">
                                          <a:latin typeface="Cambria Math" panose="02040503050406030204" pitchFamily="18" charset="0"/>
                                        </a:rPr>
                                        <m:t>(</m:t>
                                      </m:r>
                                      <m:r>
                                        <a:rPr lang="es-AR" sz="3200" i="1">
                                          <a:latin typeface="Cambria Math" panose="02040503050406030204" pitchFamily="18" charset="0"/>
                                        </a:rPr>
                                        <m:t>𝜆</m:t>
                                      </m:r>
                                    </m:e>
                                  </m:d>
                                </m:e>
                              </m:mr>
                              <m:mr>
                                <m:e>
                                  <m:r>
                                    <a:rPr lang="es-AR" sz="3200">
                                      <a:latin typeface="Cambria Math" panose="02040503050406030204" pitchFamily="18" charset="0"/>
                                    </a:rPr>
                                    <m:t>⇓</m:t>
                                  </m:r>
                                </m:e>
                              </m:mr>
                              <m:mr>
                                <m:e>
                                  <m:d>
                                    <m:dPr>
                                      <m:begChr m:val=""/>
                                      <m:ctrlPr>
                                        <a:rPr lang="es-AR" sz="3200" i="1">
                                          <a:latin typeface="Cambria Math" panose="02040503050406030204" pitchFamily="18" charset="0"/>
                                        </a:rPr>
                                      </m:ctrlPr>
                                    </m:dPr>
                                    <m:e>
                                      <m:r>
                                        <a:rPr lang="es-AR" sz="3200" i="1">
                                          <a:latin typeface="Cambria Math" panose="02040503050406030204" pitchFamily="18" charset="0"/>
                                        </a:rPr>
                                        <m:t>𝑋</m:t>
                                      </m:r>
                                      <m:r>
                                        <a:rPr lang="es-AR" sz="3200">
                                          <a:latin typeface="Cambria Math" panose="02040503050406030204" pitchFamily="18" charset="0"/>
                                        </a:rPr>
                                        <m:t> ~</m:t>
                                      </m:r>
                                      <m:r>
                                        <a:rPr lang="es-AR" sz="3200" i="1">
                                          <a:latin typeface="Cambria Math" panose="02040503050406030204" pitchFamily="18" charset="0"/>
                                        </a:rPr>
                                        <m:t>𝑁</m:t>
                                      </m:r>
                                      <m:r>
                                        <a:rPr lang="es-AR" sz="3200">
                                          <a:latin typeface="Cambria Math" panose="02040503050406030204" pitchFamily="18" charset="0"/>
                                        </a:rPr>
                                        <m:t>(</m:t>
                                      </m:r>
                                      <m:r>
                                        <a:rPr lang="es-AR" sz="3200" i="1">
                                          <a:latin typeface="Cambria Math" panose="02040503050406030204" pitchFamily="18" charset="0"/>
                                        </a:rPr>
                                        <m:t>𝜇</m:t>
                                      </m:r>
                                      <m:r>
                                        <a:rPr lang="es-AR" sz="3200">
                                          <a:latin typeface="Cambria Math" panose="02040503050406030204" pitchFamily="18" charset="0"/>
                                        </a:rPr>
                                        <m:t>;</m:t>
                                      </m:r>
                                      <m:r>
                                        <a:rPr lang="es-AR" sz="3200" i="1">
                                          <a:latin typeface="Cambria Math" panose="02040503050406030204" pitchFamily="18" charset="0"/>
                                        </a:rPr>
                                        <m:t>𝜎</m:t>
                                      </m:r>
                                    </m:e>
                                  </m:d>
                                </m:e>
                              </m:mr>
                            </m:m>
                          </m:e>
                        </m:mr>
                      </m:m>
                    </m:oMath>
                  </m:oMathPara>
                </a14:m>
                <a:endParaRPr lang="es-AR" sz="3200" dirty="0"/>
              </a:p>
            </p:txBody>
          </p:sp>
        </mc:Choice>
        <mc:Fallback>
          <p:sp>
            <p:nvSpPr>
              <p:cNvPr id="3" name="Rectángulo 2">
                <a:extLst>
                  <a:ext uri="{FF2B5EF4-FFF2-40B4-BE49-F238E27FC236}">
                    <a16:creationId xmlns:a16="http://schemas.microsoft.com/office/drawing/2014/main" id="{68141E94-3235-4F82-930B-9C68B8C64E91}"/>
                  </a:ext>
                </a:extLst>
              </p:cNvPr>
              <p:cNvSpPr>
                <a:spLocks noRot="1" noChangeAspect="1" noMove="1" noResize="1" noEditPoints="1" noAdjustHandles="1" noChangeArrowheads="1" noChangeShapeType="1" noTextEdit="1"/>
              </p:cNvSpPr>
              <p:nvPr/>
            </p:nvSpPr>
            <p:spPr>
              <a:xfrm>
                <a:off x="5159897" y="2204864"/>
                <a:ext cx="2269403" cy="2502608"/>
              </a:xfrm>
              <a:prstGeom prst="rect">
                <a:avLst/>
              </a:prstGeom>
              <a:blipFill>
                <a:blip r:embed="rId2"/>
                <a:stretch>
                  <a:fillRect/>
                </a:stretch>
              </a:blipFill>
            </p:spPr>
            <p:txBody>
              <a:bodyPr/>
              <a:lstStyle/>
              <a:p>
                <a:r>
                  <a:rPr lang="es-AR">
                    <a:noFill/>
                  </a:rPr>
                  <a:t> </a:t>
                </a:r>
              </a:p>
            </p:txBody>
          </p:sp>
        </mc:Fallback>
      </mc:AlternateContent>
      <p:sp>
        <p:nvSpPr>
          <p:cNvPr id="14" name="Rectángulo 13">
            <a:extLst>
              <a:ext uri="{FF2B5EF4-FFF2-40B4-BE49-F238E27FC236}">
                <a16:creationId xmlns:a16="http://schemas.microsoft.com/office/drawing/2014/main" id="{9DC516A8-4010-4A4E-BC48-788BE5758D81}"/>
              </a:ext>
            </a:extLst>
          </p:cNvPr>
          <p:cNvSpPr/>
          <p:nvPr/>
        </p:nvSpPr>
        <p:spPr>
          <a:xfrm>
            <a:off x="1165065" y="1197478"/>
            <a:ext cx="9144000" cy="646331"/>
          </a:xfrm>
          <a:prstGeom prst="rect">
            <a:avLst/>
          </a:prstGeom>
        </p:spPr>
        <p:txBody>
          <a:bodyPr wrap="square">
            <a:spAutoFit/>
          </a:bodyPr>
          <a:lstStyle/>
          <a:p>
            <a:pPr algn="just"/>
            <a:r>
              <a:rPr lang="es-AR" dirty="0">
                <a:latin typeface="Century Gothic" panose="020B0502020202020204" pitchFamily="34" charset="0"/>
              </a:rPr>
              <a:t>Las aproximaciones entre Variables Aleatorias Discretas y Continuas que veremos serán las siguientes,</a:t>
            </a:r>
          </a:p>
        </p:txBody>
      </p:sp>
    </p:spTree>
    <p:extLst>
      <p:ext uri="{BB962C8B-B14F-4D97-AF65-F5344CB8AC3E}">
        <p14:creationId xmlns:p14="http://schemas.microsoft.com/office/powerpoint/2010/main" val="16882983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Rectángulo 1">
                <a:extLst>
                  <a:ext uri="{FF2B5EF4-FFF2-40B4-BE49-F238E27FC236}">
                    <a16:creationId xmlns:a16="http://schemas.microsoft.com/office/drawing/2014/main" id="{835B3803-4F12-4947-8D9A-EA217ABBF346}"/>
                  </a:ext>
                </a:extLst>
              </p:cNvPr>
              <p:cNvSpPr/>
              <p:nvPr/>
            </p:nvSpPr>
            <p:spPr>
              <a:xfrm>
                <a:off x="1307431" y="824500"/>
                <a:ext cx="9144000" cy="3659143"/>
              </a:xfrm>
              <a:prstGeom prst="rect">
                <a:avLst/>
              </a:prstGeom>
            </p:spPr>
            <p:txBody>
              <a:bodyPr wrap="square">
                <a:spAutoFit/>
              </a:bodyPr>
              <a:lstStyle/>
              <a:p>
                <a:pPr>
                  <a:lnSpc>
                    <a:spcPct val="107000"/>
                  </a:lnSpc>
                  <a:spcAft>
                    <a:spcPts val="800"/>
                  </a:spcAft>
                </a:pPr>
                <a:r>
                  <a:rPr lang="es-AR" b="1" dirty="0">
                    <a:solidFill>
                      <a:srgbClr val="2E3192"/>
                    </a:solidFill>
                    <a:latin typeface="Century Gothic" panose="020B0502020202020204" pitchFamily="34" charset="0"/>
                  </a:rPr>
                  <a:t>De Binomial a Normal</a:t>
                </a:r>
              </a:p>
              <a:p>
                <a:pPr/>
                <a14:m>
                  <m:oMathPara xmlns:m="http://schemas.openxmlformats.org/officeDocument/2006/math">
                    <m:oMathParaPr>
                      <m:jc m:val="centerGroup"/>
                    </m:oMathParaPr>
                    <m:oMath xmlns:m="http://schemas.openxmlformats.org/officeDocument/2006/math">
                      <m:r>
                        <a:rPr lang="es-AR" i="1">
                          <a:latin typeface="Cambria Math" panose="02040503050406030204" pitchFamily="18" charset="0"/>
                        </a:rPr>
                        <m:t>𝑋</m:t>
                      </m:r>
                      <m:r>
                        <a:rPr lang="es-AR" i="1">
                          <a:latin typeface="Cambria Math" panose="02040503050406030204" pitchFamily="18" charset="0"/>
                        </a:rPr>
                        <m:t> ~</m:t>
                      </m:r>
                      <m:r>
                        <a:rPr lang="es-AR" i="1">
                          <a:latin typeface="Cambria Math" panose="02040503050406030204" pitchFamily="18" charset="0"/>
                        </a:rPr>
                        <m:t>𝐵</m:t>
                      </m:r>
                      <m:r>
                        <a:rPr lang="es-AR" i="1">
                          <a:latin typeface="Cambria Math" panose="02040503050406030204" pitchFamily="18" charset="0"/>
                        </a:rPr>
                        <m:t>(</m:t>
                      </m:r>
                      <m:r>
                        <a:rPr lang="es-AR" i="1">
                          <a:latin typeface="Cambria Math" panose="02040503050406030204" pitchFamily="18" charset="0"/>
                        </a:rPr>
                        <m:t>𝑛</m:t>
                      </m:r>
                      <m:r>
                        <a:rPr lang="es-AR" i="1">
                          <a:latin typeface="Cambria Math" panose="02040503050406030204" pitchFamily="18" charset="0"/>
                        </a:rPr>
                        <m:t>;</m:t>
                      </m:r>
                      <m:r>
                        <a:rPr lang="es-AR" i="1">
                          <a:latin typeface="Cambria Math" panose="02040503050406030204" pitchFamily="18" charset="0"/>
                        </a:rPr>
                        <m:t>𝑝</m:t>
                      </m:r>
                      <m:r>
                        <a:rPr lang="es-AR" i="1">
                          <a:latin typeface="Cambria Math" panose="02040503050406030204" pitchFamily="18" charset="0"/>
                        </a:rPr>
                        <m:t>)≅</m:t>
                      </m:r>
                      <m:r>
                        <a:rPr lang="es-AR" i="1">
                          <a:latin typeface="Cambria Math" panose="02040503050406030204" pitchFamily="18" charset="0"/>
                        </a:rPr>
                        <m:t>𝑁</m:t>
                      </m:r>
                      <m:r>
                        <a:rPr lang="es-AR" i="1">
                          <a:latin typeface="Cambria Math" panose="02040503050406030204" pitchFamily="18" charset="0"/>
                        </a:rPr>
                        <m:t>(</m:t>
                      </m:r>
                      <m:r>
                        <a:rPr lang="es-AR" i="1">
                          <a:latin typeface="Cambria Math" panose="02040503050406030204" pitchFamily="18" charset="0"/>
                        </a:rPr>
                        <m:t>𝑛𝑝</m:t>
                      </m:r>
                      <m:r>
                        <a:rPr lang="es-AR" i="1">
                          <a:latin typeface="Cambria Math" panose="02040503050406030204" pitchFamily="18" charset="0"/>
                        </a:rPr>
                        <m:t>;</m:t>
                      </m:r>
                      <m:rad>
                        <m:radPr>
                          <m:degHide m:val="on"/>
                          <m:ctrlPr>
                            <a:rPr lang="es-AR" i="1">
                              <a:latin typeface="Cambria Math" panose="02040503050406030204" pitchFamily="18" charset="0"/>
                            </a:rPr>
                          </m:ctrlPr>
                        </m:radPr>
                        <m:deg/>
                        <m:e>
                          <m:r>
                            <a:rPr lang="es-AR" i="1">
                              <a:latin typeface="Cambria Math" panose="02040503050406030204" pitchFamily="18" charset="0"/>
                            </a:rPr>
                            <m:t>𝑛𝑝𝑞</m:t>
                          </m:r>
                        </m:e>
                      </m:rad>
                      <m:r>
                        <a:rPr lang="es-AR" i="1">
                          <a:latin typeface="Cambria Math" panose="02040503050406030204" pitchFamily="18" charset="0"/>
                        </a:rPr>
                        <m:t>)</m:t>
                      </m:r>
                    </m:oMath>
                  </m:oMathPara>
                </a14:m>
                <a:endParaRPr lang="es-AR" dirty="0">
                  <a:latin typeface="Century Gothic" panose="020B0502020202020204" pitchFamily="34" charset="0"/>
                </a:endParaRPr>
              </a:p>
              <a:p>
                <a:endParaRPr lang="es-AR" dirty="0">
                  <a:latin typeface="Century Gothic" panose="020B0502020202020204" pitchFamily="34" charset="0"/>
                </a:endParaRPr>
              </a:p>
              <a:p>
                <a:r>
                  <a:rPr lang="es-AR" b="1" u="sng" dirty="0">
                    <a:latin typeface="Century Gothic" panose="020B0502020202020204" pitchFamily="34" charset="0"/>
                  </a:rPr>
                  <a:t>Condición</a:t>
                </a:r>
                <a:r>
                  <a:rPr lang="es-AR" dirty="0">
                    <a:latin typeface="Century Gothic" panose="020B0502020202020204" pitchFamily="34" charset="0"/>
                  </a:rPr>
                  <a:t> (deben verificarse en forma simultánea)</a:t>
                </a:r>
              </a:p>
              <a:p>
                <a:endParaRPr lang="es-AR" dirty="0">
                  <a:latin typeface="Century Gothic" panose="020B0502020202020204" pitchFamily="34" charset="0"/>
                </a:endParaRPr>
              </a:p>
              <a:p>
                <a:pPr/>
                <a14:m>
                  <m:oMathPara xmlns:m="http://schemas.openxmlformats.org/officeDocument/2006/math">
                    <m:oMathParaPr>
                      <m:jc m:val="centerGroup"/>
                    </m:oMathParaPr>
                    <m:oMath xmlns:m="http://schemas.openxmlformats.org/officeDocument/2006/math">
                      <m:r>
                        <a:rPr lang="es-AR" i="1">
                          <a:latin typeface="Cambria Math" panose="02040503050406030204" pitchFamily="18" charset="0"/>
                        </a:rPr>
                        <m:t>𝑛</m:t>
                      </m:r>
                      <m:r>
                        <a:rPr lang="es-AR" i="1">
                          <a:latin typeface="Cambria Math" panose="02040503050406030204" pitchFamily="18" charset="0"/>
                        </a:rPr>
                        <m:t>→+∞   </m:t>
                      </m:r>
                      <m:d>
                        <m:dPr>
                          <m:ctrlPr>
                            <a:rPr lang="es-AR" i="1">
                              <a:latin typeface="Cambria Math" panose="02040503050406030204" pitchFamily="18" charset="0"/>
                            </a:rPr>
                          </m:ctrlPr>
                        </m:dPr>
                        <m:e>
                          <m:r>
                            <a:rPr lang="es-AR" i="1">
                              <a:latin typeface="Cambria Math" panose="02040503050406030204" pitchFamily="18" charset="0"/>
                            </a:rPr>
                            <m:t>𝑛</m:t>
                          </m:r>
                          <m:r>
                            <a:rPr lang="es-AR" i="1">
                              <a:latin typeface="Cambria Math" panose="02040503050406030204" pitchFamily="18" charset="0"/>
                            </a:rPr>
                            <m:t>&gt;20</m:t>
                          </m:r>
                        </m:e>
                      </m:d>
                    </m:oMath>
                  </m:oMathPara>
                </a14:m>
                <a:endParaRPr lang="es-AR" dirty="0">
                  <a:latin typeface="Century Gothic" panose="020B0502020202020204" pitchFamily="34" charset="0"/>
                </a:endParaRPr>
              </a:p>
              <a:p>
                <a:endParaRPr lang="es-AR" dirty="0">
                  <a:latin typeface="Century Gothic" panose="020B0502020202020204" pitchFamily="34" charset="0"/>
                </a:endParaRPr>
              </a:p>
              <a:p>
                <a:pPr/>
                <a14:m>
                  <m:oMathPara xmlns:m="http://schemas.openxmlformats.org/officeDocument/2006/math">
                    <m:oMathParaPr>
                      <m:jc m:val="centerGroup"/>
                    </m:oMathParaPr>
                    <m:oMath xmlns:m="http://schemas.openxmlformats.org/officeDocument/2006/math">
                      <m:r>
                        <a:rPr lang="es-AR" i="1">
                          <a:latin typeface="Cambria Math" panose="02040503050406030204" pitchFamily="18" charset="0"/>
                        </a:rPr>
                        <m:t> </m:t>
                      </m:r>
                      <m:r>
                        <a:rPr lang="es-AR" i="1">
                          <a:latin typeface="Cambria Math" panose="02040503050406030204" pitchFamily="18" charset="0"/>
                        </a:rPr>
                        <m:t>𝑝</m:t>
                      </m:r>
                      <m:r>
                        <a:rPr lang="es-AR" i="1">
                          <a:latin typeface="Cambria Math" panose="02040503050406030204" pitchFamily="18" charset="0"/>
                        </a:rPr>
                        <m:t>→0,50   (0,05&lt;</m:t>
                      </m:r>
                      <m:r>
                        <a:rPr lang="es-AR" i="1">
                          <a:latin typeface="Cambria Math" panose="02040503050406030204" pitchFamily="18" charset="0"/>
                        </a:rPr>
                        <m:t>𝑝</m:t>
                      </m:r>
                      <m:r>
                        <a:rPr lang="es-AR" i="1">
                          <a:latin typeface="Cambria Math" panose="02040503050406030204" pitchFamily="18" charset="0"/>
                        </a:rPr>
                        <m:t>&lt;0,95)</m:t>
                      </m:r>
                    </m:oMath>
                  </m:oMathPara>
                </a14:m>
                <a:endParaRPr lang="es-AR" dirty="0">
                  <a:latin typeface="Century Gothic" panose="020B0502020202020204" pitchFamily="34" charset="0"/>
                </a:endParaRPr>
              </a:p>
              <a:p>
                <a:endParaRPr lang="es-AR" dirty="0">
                  <a:latin typeface="Century Gothic" panose="020B0502020202020204" pitchFamily="34" charset="0"/>
                </a:endParaRPr>
              </a:p>
              <a:p>
                <a:r>
                  <a:rPr lang="es-AR" b="1" u="sng" dirty="0">
                    <a:latin typeface="Century Gothic" panose="020B0502020202020204" pitchFamily="34" charset="0"/>
                  </a:rPr>
                  <a:t>Corrección por continuidad</a:t>
                </a:r>
                <a:r>
                  <a:rPr lang="es-AR" dirty="0">
                    <a:latin typeface="Century Gothic" panose="020B0502020202020204" pitchFamily="34" charset="0"/>
                  </a:rPr>
                  <a:t> (sumar </a:t>
                </a:r>
                <a:r>
                  <a:rPr lang="es-AR" dirty="0" err="1">
                    <a:latin typeface="Century Gothic" panose="020B0502020202020204" pitchFamily="34" charset="0"/>
                  </a:rPr>
                  <a:t>ó</a:t>
                </a:r>
                <a:r>
                  <a:rPr lang="es-AR" dirty="0">
                    <a:latin typeface="Century Gothic" panose="020B0502020202020204" pitchFamily="34" charset="0"/>
                  </a:rPr>
                  <a:t> restar 0,50 al valor que asume la variable)</a:t>
                </a:r>
              </a:p>
              <a:p>
                <a:pPr>
                  <a:lnSpc>
                    <a:spcPct val="107000"/>
                  </a:lnSpc>
                  <a:spcAft>
                    <a:spcPts val="800"/>
                  </a:spcAft>
                </a:pPr>
                <a:endParaRPr lang="es-AR" b="1" dirty="0">
                  <a:solidFill>
                    <a:srgbClr val="FF0000"/>
                  </a:solidFill>
                  <a:latin typeface="Century Gothic" panose="020B0502020202020204" pitchFamily="34" charset="0"/>
                </a:endParaRPr>
              </a:p>
              <a:p>
                <a:pPr>
                  <a:lnSpc>
                    <a:spcPct val="107000"/>
                  </a:lnSpc>
                  <a:spcAft>
                    <a:spcPts val="800"/>
                  </a:spcAft>
                </a:pPr>
                <a:endParaRPr lang="es-AR" b="1" dirty="0">
                  <a:solidFill>
                    <a:srgbClr val="FF0000"/>
                  </a:solidFill>
                  <a:latin typeface="Century Gothic" panose="020B0502020202020204" pitchFamily="34" charset="0"/>
                </a:endParaRPr>
              </a:p>
            </p:txBody>
          </p:sp>
        </mc:Choice>
        <mc:Fallback>
          <p:sp>
            <p:nvSpPr>
              <p:cNvPr id="2" name="Rectángulo 1">
                <a:extLst>
                  <a:ext uri="{FF2B5EF4-FFF2-40B4-BE49-F238E27FC236}">
                    <a16:creationId xmlns:a16="http://schemas.microsoft.com/office/drawing/2014/main" id="{835B3803-4F12-4947-8D9A-EA217ABBF346}"/>
                  </a:ext>
                </a:extLst>
              </p:cNvPr>
              <p:cNvSpPr>
                <a:spLocks noRot="1" noChangeAspect="1" noMove="1" noResize="1" noEditPoints="1" noAdjustHandles="1" noChangeArrowheads="1" noChangeShapeType="1" noTextEdit="1"/>
              </p:cNvSpPr>
              <p:nvPr/>
            </p:nvSpPr>
            <p:spPr>
              <a:xfrm>
                <a:off x="1307431" y="824500"/>
                <a:ext cx="9144000" cy="3659143"/>
              </a:xfrm>
              <a:prstGeom prst="rect">
                <a:avLst/>
              </a:prstGeom>
              <a:blipFill>
                <a:blip r:embed="rId2"/>
                <a:stretch>
                  <a:fillRect l="-533" t="-998"/>
                </a:stretch>
              </a:blipFill>
            </p:spPr>
            <p:txBody>
              <a:bodyPr/>
              <a:lstStyle/>
              <a:p>
                <a:r>
                  <a:rPr lang="es-AR">
                    <a:noFill/>
                  </a:rPr>
                  <a:t> </a:t>
                </a:r>
              </a:p>
            </p:txBody>
          </p:sp>
        </mc:Fallback>
      </mc:AlternateContent>
      <p:pic>
        <p:nvPicPr>
          <p:cNvPr id="4" name="Imagen 3">
            <a:extLst>
              <a:ext uri="{FF2B5EF4-FFF2-40B4-BE49-F238E27FC236}">
                <a16:creationId xmlns:a16="http://schemas.microsoft.com/office/drawing/2014/main" id="{F8D29857-1693-49B4-B017-D64938984B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83413" y="3992852"/>
            <a:ext cx="4392037" cy="2470521"/>
          </a:xfrm>
          <a:prstGeom prst="rect">
            <a:avLst/>
          </a:prstGeom>
        </p:spPr>
      </p:pic>
    </p:spTree>
    <p:extLst>
      <p:ext uri="{BB962C8B-B14F-4D97-AF65-F5344CB8AC3E}">
        <p14:creationId xmlns:p14="http://schemas.microsoft.com/office/powerpoint/2010/main" val="111767713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Elementos multimedia en línea 2" title="Mￃﾡquina de Galton">
            <a:hlinkClick r:id="" action="ppaction://media"/>
            <a:extLst>
              <a:ext uri="{FF2B5EF4-FFF2-40B4-BE49-F238E27FC236}">
                <a16:creationId xmlns:a16="http://schemas.microsoft.com/office/drawing/2014/main" id="{33B79651-FB7B-48E7-B8A7-38045FB6B850}"/>
              </a:ext>
            </a:extLst>
          </p:cNvPr>
          <p:cNvPicPr>
            <a:picLocks noRot="1" noChangeAspect="1"/>
          </p:cNvPicPr>
          <p:nvPr>
            <a:videoFile r:link="rId1"/>
          </p:nvPr>
        </p:nvPicPr>
        <p:blipFill>
          <a:blip r:embed="rId3"/>
          <a:stretch>
            <a:fillRect/>
          </a:stretch>
        </p:blipFill>
        <p:spPr>
          <a:xfrm>
            <a:off x="2423592" y="1628800"/>
            <a:ext cx="7656512" cy="4306788"/>
          </a:xfrm>
          <a:prstGeom prst="rect">
            <a:avLst/>
          </a:prstGeom>
        </p:spPr>
      </p:pic>
      <p:sp>
        <p:nvSpPr>
          <p:cNvPr id="2" name="Rectángulo 1">
            <a:extLst>
              <a:ext uri="{FF2B5EF4-FFF2-40B4-BE49-F238E27FC236}">
                <a16:creationId xmlns:a16="http://schemas.microsoft.com/office/drawing/2014/main" id="{BFCBCC7E-BA14-455E-85C5-4401AF58774A}"/>
              </a:ext>
            </a:extLst>
          </p:cNvPr>
          <p:cNvSpPr/>
          <p:nvPr/>
        </p:nvSpPr>
        <p:spPr>
          <a:xfrm>
            <a:off x="1524000" y="6093297"/>
            <a:ext cx="5868144" cy="646331"/>
          </a:xfrm>
          <a:prstGeom prst="rect">
            <a:avLst/>
          </a:prstGeom>
        </p:spPr>
        <p:txBody>
          <a:bodyPr wrap="square">
            <a:spAutoFit/>
          </a:bodyPr>
          <a:lstStyle/>
          <a:p>
            <a:r>
              <a:rPr lang="es-AR" dirty="0">
                <a:hlinkClick r:id="rId4"/>
              </a:rPr>
              <a:t>https://www.youtube.com/watch?v=1DTRzPRfu6s</a:t>
            </a:r>
            <a:endParaRPr lang="es-AR" dirty="0"/>
          </a:p>
          <a:p>
            <a:endParaRPr lang="es-AR" dirty="0"/>
          </a:p>
        </p:txBody>
      </p:sp>
    </p:spTree>
    <p:extLst>
      <p:ext uri="{BB962C8B-B14F-4D97-AF65-F5344CB8AC3E}">
        <p14:creationId xmlns:p14="http://schemas.microsoft.com/office/powerpoint/2010/main" val="191387723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8"/>
          <p:cNvSpPr txBox="1"/>
          <p:nvPr/>
        </p:nvSpPr>
        <p:spPr>
          <a:xfrm>
            <a:off x="1170428" y="2330766"/>
            <a:ext cx="8195994" cy="286232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AR" sz="6000" b="1" dirty="0">
                <a:solidFill>
                  <a:srgbClr val="172186"/>
                </a:solidFill>
                <a:latin typeface="Century Gothic" panose="020B0502020202020204" pitchFamily="34" charset="0"/>
              </a:rPr>
              <a:t>Suma de V.A. Normales e independientes</a:t>
            </a:r>
            <a:endParaRPr kumimoji="0" lang="es-AR" sz="6000" b="1" i="0" u="none" strike="noStrike" kern="1200" cap="none" spc="0" normalizeH="0" baseline="0" noProof="0" dirty="0">
              <a:ln>
                <a:noFill/>
              </a:ln>
              <a:solidFill>
                <a:srgbClr val="172186"/>
              </a:solidFill>
              <a:effectLst/>
              <a:uLnTx/>
              <a:uFillTx/>
              <a:latin typeface="Century Gothic" panose="020B0502020202020204" pitchFamily="34" charset="0"/>
            </a:endParaRPr>
          </a:p>
        </p:txBody>
      </p:sp>
    </p:spTree>
    <p:extLst>
      <p:ext uri="{BB962C8B-B14F-4D97-AF65-F5344CB8AC3E}">
        <p14:creationId xmlns:p14="http://schemas.microsoft.com/office/powerpoint/2010/main" val="2609789235"/>
      </p:ext>
    </p:extLst>
  </p:cSld>
  <p:clrMapOvr>
    <a:masterClrMapping/>
  </p:clrMapOvr>
  <p:transition spd="slow" advTm="3702">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Rectángulo 2">
                <a:extLst>
                  <a:ext uri="{FF2B5EF4-FFF2-40B4-BE49-F238E27FC236}">
                    <a16:creationId xmlns:a16="http://schemas.microsoft.com/office/drawing/2014/main" id="{F0744B79-1CC1-4207-B404-47FDA0072F13}"/>
                  </a:ext>
                </a:extLst>
              </p:cNvPr>
              <p:cNvSpPr/>
              <p:nvPr/>
            </p:nvSpPr>
            <p:spPr>
              <a:xfrm>
                <a:off x="1524000" y="908720"/>
                <a:ext cx="9108382" cy="5761064"/>
              </a:xfrm>
              <a:prstGeom prst="rect">
                <a:avLst/>
              </a:prstGeom>
            </p:spPr>
            <p:txBody>
              <a:bodyPr wrap="square">
                <a:spAutoFit/>
              </a:bodyPr>
              <a:lstStyle/>
              <a:p>
                <a:pPr algn="just">
                  <a:lnSpc>
                    <a:spcPct val="107000"/>
                  </a:lnSpc>
                  <a:spcAft>
                    <a:spcPts val="800"/>
                  </a:spcAft>
                </a:pPr>
                <a:r>
                  <a:rPr lang="es-AR" b="1" u="sng" dirty="0">
                    <a:solidFill>
                      <a:srgbClr val="2E3192"/>
                    </a:solidFill>
                    <a:latin typeface="Century Gothic" panose="020B0502020202020204" pitchFamily="34" charset="0"/>
                  </a:rPr>
                  <a:t>Caso General</a:t>
                </a:r>
              </a:p>
              <a:p>
                <a:pP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es-AR" i="1">
                              <a:latin typeface="Cambria Math" panose="02040503050406030204" pitchFamily="18" charset="0"/>
                              <a:ea typeface="Calibri" panose="020F0502020204030204" pitchFamily="34" charset="0"/>
                              <a:cs typeface="Times New Roman" panose="02020603050405020304" pitchFamily="18" charset="0"/>
                            </a:rPr>
                          </m:ctrlPr>
                        </m:sSubPr>
                        <m:e>
                          <m:r>
                            <a:rPr lang="es-AR" i="1">
                              <a:latin typeface="Cambria Math" panose="02040503050406030204" pitchFamily="18" charset="0"/>
                              <a:ea typeface="Calibri" panose="020F0502020204030204" pitchFamily="34" charset="0"/>
                              <a:cs typeface="Times New Roman" panose="02020603050405020304" pitchFamily="18" charset="0"/>
                            </a:rPr>
                            <m:t>𝑆</m:t>
                          </m:r>
                          <m:r>
                            <a:rPr lang="es-AR" i="1">
                              <a:latin typeface="Cambria Math" panose="02040503050406030204" pitchFamily="18" charset="0"/>
                              <a:ea typeface="Calibri" panose="020F0502020204030204" pitchFamily="34" charset="0"/>
                              <a:cs typeface="Times New Roman" panose="02020603050405020304" pitchFamily="18" charset="0"/>
                            </a:rPr>
                            <m:t>=</m:t>
                          </m:r>
                          <m:sSub>
                            <m:sSubPr>
                              <m:ctrlPr>
                                <a:rPr lang="es-AR" i="1">
                                  <a:latin typeface="Cambria Math" panose="02040503050406030204" pitchFamily="18" charset="0"/>
                                  <a:ea typeface="Calibri" panose="020F0502020204030204" pitchFamily="34" charset="0"/>
                                  <a:cs typeface="Times New Roman" panose="02020603050405020304" pitchFamily="18" charset="0"/>
                                </a:rPr>
                              </m:ctrlPr>
                            </m:sSubPr>
                            <m:e>
                              <m:r>
                                <a:rPr lang="es-AR" i="1">
                                  <a:latin typeface="Cambria Math" panose="02040503050406030204" pitchFamily="18" charset="0"/>
                                  <a:ea typeface="Calibri" panose="020F0502020204030204" pitchFamily="34" charset="0"/>
                                  <a:cs typeface="Times New Roman" panose="02020603050405020304" pitchFamily="18" charset="0"/>
                                </a:rPr>
                                <m:t>𝑐</m:t>
                              </m:r>
                            </m:e>
                            <m:sub>
                              <m:r>
                                <a:rPr lang="es-AR" i="1">
                                  <a:latin typeface="Cambria Math" panose="02040503050406030204" pitchFamily="18" charset="0"/>
                                  <a:ea typeface="Calibri" panose="020F0502020204030204" pitchFamily="34" charset="0"/>
                                  <a:cs typeface="Times New Roman" panose="02020603050405020304" pitchFamily="18" charset="0"/>
                                </a:rPr>
                                <m:t>1</m:t>
                              </m:r>
                            </m:sub>
                          </m:sSub>
                          <m:r>
                            <a:rPr lang="es-AR" i="1">
                              <a:latin typeface="Cambria Math" panose="02040503050406030204" pitchFamily="18" charset="0"/>
                              <a:ea typeface="Calibri" panose="020F0502020204030204" pitchFamily="34" charset="0"/>
                              <a:cs typeface="Times New Roman" panose="02020603050405020304" pitchFamily="18" charset="0"/>
                            </a:rPr>
                            <m:t>𝑋</m:t>
                          </m:r>
                        </m:e>
                        <m:sub>
                          <m:r>
                            <a:rPr lang="es-AR" i="1">
                              <a:latin typeface="Cambria Math" panose="02040503050406030204" pitchFamily="18" charset="0"/>
                              <a:ea typeface="Calibri" panose="020F0502020204030204" pitchFamily="34" charset="0"/>
                              <a:cs typeface="Times New Roman" panose="02020603050405020304" pitchFamily="18" charset="0"/>
                            </a:rPr>
                            <m:t>1</m:t>
                          </m:r>
                        </m:sub>
                      </m:sSub>
                      <m:r>
                        <a:rPr lang="es-AR" i="1">
                          <a:latin typeface="Cambria Math" panose="02040503050406030204" pitchFamily="18" charset="0"/>
                          <a:ea typeface="Calibri" panose="020F0502020204030204" pitchFamily="34" charset="0"/>
                          <a:cs typeface="Times New Roman" panose="02020603050405020304" pitchFamily="18" charset="0"/>
                        </a:rPr>
                        <m:t>+</m:t>
                      </m:r>
                      <m:sSub>
                        <m:sSubPr>
                          <m:ctrlPr>
                            <a:rPr lang="es-AR" i="1">
                              <a:latin typeface="Cambria Math" panose="02040503050406030204" pitchFamily="18" charset="0"/>
                              <a:ea typeface="Calibri" panose="020F0502020204030204" pitchFamily="34" charset="0"/>
                              <a:cs typeface="Times New Roman" panose="02020603050405020304" pitchFamily="18" charset="0"/>
                            </a:rPr>
                          </m:ctrlPr>
                        </m:sSubPr>
                        <m:e>
                          <m:sSub>
                            <m:sSubPr>
                              <m:ctrlPr>
                                <a:rPr lang="es-AR" i="1">
                                  <a:latin typeface="Cambria Math" panose="02040503050406030204" pitchFamily="18" charset="0"/>
                                  <a:ea typeface="Calibri" panose="020F0502020204030204" pitchFamily="34" charset="0"/>
                                  <a:cs typeface="Times New Roman" panose="02020603050405020304" pitchFamily="18" charset="0"/>
                                </a:rPr>
                              </m:ctrlPr>
                            </m:sSubPr>
                            <m:e>
                              <m:r>
                                <a:rPr lang="es-AR" i="1">
                                  <a:latin typeface="Cambria Math" panose="02040503050406030204" pitchFamily="18" charset="0"/>
                                  <a:ea typeface="Calibri" panose="020F0502020204030204" pitchFamily="34" charset="0"/>
                                  <a:cs typeface="Times New Roman" panose="02020603050405020304" pitchFamily="18" charset="0"/>
                                </a:rPr>
                                <m:t>𝑐</m:t>
                              </m:r>
                            </m:e>
                            <m:sub>
                              <m:r>
                                <a:rPr lang="es-AR" i="1">
                                  <a:latin typeface="Cambria Math" panose="02040503050406030204" pitchFamily="18" charset="0"/>
                                  <a:ea typeface="Calibri" panose="020F0502020204030204" pitchFamily="34" charset="0"/>
                                  <a:cs typeface="Times New Roman" panose="02020603050405020304" pitchFamily="18" charset="0"/>
                                </a:rPr>
                                <m:t>2</m:t>
                              </m:r>
                            </m:sub>
                          </m:sSub>
                          <m:r>
                            <a:rPr lang="es-AR" i="1">
                              <a:latin typeface="Cambria Math" panose="02040503050406030204" pitchFamily="18" charset="0"/>
                              <a:ea typeface="Calibri" panose="020F0502020204030204" pitchFamily="34" charset="0"/>
                              <a:cs typeface="Times New Roman" panose="02020603050405020304" pitchFamily="18" charset="0"/>
                            </a:rPr>
                            <m:t>𝑋</m:t>
                          </m:r>
                        </m:e>
                        <m:sub>
                          <m:r>
                            <a:rPr lang="es-AR" i="1">
                              <a:latin typeface="Cambria Math" panose="02040503050406030204" pitchFamily="18" charset="0"/>
                              <a:ea typeface="Calibri" panose="020F0502020204030204" pitchFamily="34" charset="0"/>
                              <a:cs typeface="Times New Roman" panose="02020603050405020304" pitchFamily="18" charset="0"/>
                            </a:rPr>
                            <m:t>2</m:t>
                          </m:r>
                        </m:sub>
                      </m:sSub>
                      <m:r>
                        <a:rPr lang="es-AR" i="1">
                          <a:latin typeface="Cambria Math" panose="02040503050406030204" pitchFamily="18" charset="0"/>
                          <a:ea typeface="Calibri" panose="020F0502020204030204" pitchFamily="34" charset="0"/>
                          <a:cs typeface="Times New Roman" panose="02020603050405020304" pitchFamily="18" charset="0"/>
                        </a:rPr>
                        <m:t>+…+</m:t>
                      </m:r>
                      <m:sSub>
                        <m:sSubPr>
                          <m:ctrlPr>
                            <a:rPr lang="es-AR" i="1">
                              <a:latin typeface="Cambria Math" panose="02040503050406030204" pitchFamily="18" charset="0"/>
                              <a:ea typeface="Calibri" panose="020F0502020204030204" pitchFamily="34" charset="0"/>
                              <a:cs typeface="Times New Roman" panose="02020603050405020304" pitchFamily="18" charset="0"/>
                            </a:rPr>
                          </m:ctrlPr>
                        </m:sSubPr>
                        <m:e>
                          <m:sSub>
                            <m:sSubPr>
                              <m:ctrlPr>
                                <a:rPr lang="es-AR" i="1">
                                  <a:latin typeface="Cambria Math" panose="02040503050406030204" pitchFamily="18" charset="0"/>
                                  <a:ea typeface="Calibri" panose="020F0502020204030204" pitchFamily="34" charset="0"/>
                                  <a:cs typeface="Times New Roman" panose="02020603050405020304" pitchFamily="18" charset="0"/>
                                </a:rPr>
                              </m:ctrlPr>
                            </m:sSubPr>
                            <m:e>
                              <m:r>
                                <a:rPr lang="es-AR" i="1">
                                  <a:latin typeface="Cambria Math" panose="02040503050406030204" pitchFamily="18" charset="0"/>
                                  <a:ea typeface="Calibri" panose="020F0502020204030204" pitchFamily="34" charset="0"/>
                                  <a:cs typeface="Times New Roman" panose="02020603050405020304" pitchFamily="18" charset="0"/>
                                </a:rPr>
                                <m:t>𝑐</m:t>
                              </m:r>
                            </m:e>
                            <m:sub>
                              <m:r>
                                <a:rPr lang="es-AR" i="1">
                                  <a:latin typeface="Cambria Math" panose="02040503050406030204" pitchFamily="18" charset="0"/>
                                  <a:ea typeface="Calibri" panose="020F0502020204030204" pitchFamily="34" charset="0"/>
                                  <a:cs typeface="Times New Roman" panose="02020603050405020304" pitchFamily="18" charset="0"/>
                                </a:rPr>
                                <m:t>𝑛</m:t>
                              </m:r>
                            </m:sub>
                          </m:sSub>
                          <m:r>
                            <a:rPr lang="es-AR" i="1">
                              <a:latin typeface="Cambria Math" panose="02040503050406030204" pitchFamily="18" charset="0"/>
                              <a:ea typeface="Calibri" panose="020F0502020204030204" pitchFamily="34" charset="0"/>
                              <a:cs typeface="Times New Roman" panose="02020603050405020304" pitchFamily="18" charset="0"/>
                            </a:rPr>
                            <m:t>𝑋</m:t>
                          </m:r>
                        </m:e>
                        <m:sub>
                          <m:r>
                            <a:rPr lang="es-AR" i="1">
                              <a:latin typeface="Cambria Math" panose="02040503050406030204" pitchFamily="18" charset="0"/>
                              <a:ea typeface="Calibri" panose="020F0502020204030204" pitchFamily="34" charset="0"/>
                              <a:cs typeface="Times New Roman" panose="02020603050405020304" pitchFamily="18" charset="0"/>
                            </a:rPr>
                            <m:t>𝑛</m:t>
                          </m:r>
                        </m:sub>
                      </m:sSub>
                    </m:oMath>
                  </m:oMathPara>
                </a14:m>
                <a:endParaRPr lang="es-AR" sz="1400" dirty="0">
                  <a:latin typeface="Century Gothic" panose="020B050202020202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s-AR" dirty="0">
                    <a:latin typeface="Century Gothic" panose="020B0502020202020204" pitchFamily="34" charset="0"/>
                    <a:ea typeface="Times New Roman" panose="02020603050405020304" pitchFamily="18" charset="0"/>
                    <a:cs typeface="Times New Roman" panose="02020603050405020304" pitchFamily="18" charset="0"/>
                  </a:rPr>
                  <a:t>Donde,</a:t>
                </a:r>
                <a:endParaRPr lang="es-AR" sz="1400" dirty="0">
                  <a:latin typeface="Century Gothic" panose="020B050202020202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es-AR" i="1">
                              <a:latin typeface="Cambria Math" panose="02040503050406030204" pitchFamily="18" charset="0"/>
                              <a:ea typeface="Calibri" panose="020F0502020204030204" pitchFamily="34" charset="0"/>
                              <a:cs typeface="Times New Roman" panose="02020603050405020304" pitchFamily="18" charset="0"/>
                            </a:rPr>
                          </m:ctrlPr>
                        </m:sSubPr>
                        <m:e>
                          <m:r>
                            <a:rPr lang="es-AR" i="1">
                              <a:latin typeface="Cambria Math" panose="02040503050406030204" pitchFamily="18" charset="0"/>
                              <a:ea typeface="Calibri" panose="020F0502020204030204" pitchFamily="34" charset="0"/>
                              <a:cs typeface="Times New Roman" panose="02020603050405020304" pitchFamily="18" charset="0"/>
                            </a:rPr>
                            <m:t>𝑋</m:t>
                          </m:r>
                        </m:e>
                        <m:sub>
                          <m:r>
                            <a:rPr lang="es-AR" i="1">
                              <a:latin typeface="Cambria Math" panose="02040503050406030204" pitchFamily="18" charset="0"/>
                              <a:ea typeface="Calibri" panose="020F0502020204030204" pitchFamily="34" charset="0"/>
                              <a:cs typeface="Times New Roman" panose="02020603050405020304" pitchFamily="18" charset="0"/>
                            </a:rPr>
                            <m:t>𝑖</m:t>
                          </m:r>
                        </m:sub>
                      </m:sSub>
                      <m:r>
                        <a:rPr lang="es-AR" i="1">
                          <a:latin typeface="Cambria Math" panose="02040503050406030204" pitchFamily="18" charset="0"/>
                          <a:ea typeface="Calibri" panose="020F0502020204030204" pitchFamily="34" charset="0"/>
                          <a:cs typeface="Times New Roman" panose="02020603050405020304" pitchFamily="18" charset="0"/>
                        </a:rPr>
                        <m:t> ~ </m:t>
                      </m:r>
                      <m:r>
                        <a:rPr lang="es-AR" i="1">
                          <a:latin typeface="Cambria Math" panose="02040503050406030204" pitchFamily="18" charset="0"/>
                          <a:ea typeface="Calibri" panose="020F0502020204030204" pitchFamily="34" charset="0"/>
                          <a:cs typeface="Times New Roman" panose="02020603050405020304" pitchFamily="18" charset="0"/>
                        </a:rPr>
                        <m:t>𝑁</m:t>
                      </m:r>
                      <m:d>
                        <m:dPr>
                          <m:ctrlPr>
                            <a:rPr lang="es-AR" i="1">
                              <a:latin typeface="Cambria Math" panose="02040503050406030204" pitchFamily="18" charset="0"/>
                              <a:ea typeface="Calibri" panose="020F0502020204030204" pitchFamily="34" charset="0"/>
                              <a:cs typeface="Times New Roman" panose="02020603050405020304" pitchFamily="18" charset="0"/>
                            </a:rPr>
                          </m:ctrlPr>
                        </m:dPr>
                        <m:e>
                          <m:sSub>
                            <m:sSubPr>
                              <m:ctrlPr>
                                <a:rPr lang="es-AR" i="1">
                                  <a:latin typeface="Cambria Math" panose="02040503050406030204" pitchFamily="18" charset="0"/>
                                  <a:ea typeface="Calibri" panose="020F0502020204030204" pitchFamily="34" charset="0"/>
                                  <a:cs typeface="Times New Roman" panose="02020603050405020304" pitchFamily="18" charset="0"/>
                                </a:rPr>
                              </m:ctrlPr>
                            </m:sSubPr>
                            <m:e>
                              <m:r>
                                <a:rPr lang="es-AR" i="1">
                                  <a:latin typeface="Cambria Math" panose="02040503050406030204" pitchFamily="18" charset="0"/>
                                  <a:ea typeface="Calibri" panose="020F0502020204030204" pitchFamily="34" charset="0"/>
                                  <a:cs typeface="Times New Roman" panose="02020603050405020304" pitchFamily="18" charset="0"/>
                                </a:rPr>
                                <m:t>𝜇</m:t>
                              </m:r>
                            </m:e>
                            <m:sub>
                              <m:r>
                                <a:rPr lang="es-AR" i="1">
                                  <a:latin typeface="Cambria Math" panose="02040503050406030204" pitchFamily="18" charset="0"/>
                                  <a:ea typeface="Calibri" panose="020F0502020204030204" pitchFamily="34" charset="0"/>
                                  <a:cs typeface="Times New Roman" panose="02020603050405020304" pitchFamily="18" charset="0"/>
                                </a:rPr>
                                <m:t>𝑖</m:t>
                              </m:r>
                            </m:sub>
                          </m:sSub>
                          <m:r>
                            <a:rPr lang="es-AR" i="1">
                              <a:latin typeface="Cambria Math" panose="02040503050406030204" pitchFamily="18" charset="0"/>
                              <a:ea typeface="Calibri" panose="020F0502020204030204" pitchFamily="34" charset="0"/>
                              <a:cs typeface="Times New Roman" panose="02020603050405020304" pitchFamily="18" charset="0"/>
                            </a:rPr>
                            <m:t>;</m:t>
                          </m:r>
                          <m:sSub>
                            <m:sSubPr>
                              <m:ctrlPr>
                                <a:rPr lang="es-AR" i="1">
                                  <a:latin typeface="Cambria Math" panose="02040503050406030204" pitchFamily="18" charset="0"/>
                                  <a:ea typeface="Calibri" panose="020F0502020204030204" pitchFamily="34" charset="0"/>
                                  <a:cs typeface="Times New Roman" panose="02020603050405020304" pitchFamily="18" charset="0"/>
                                </a:rPr>
                              </m:ctrlPr>
                            </m:sSubPr>
                            <m:e>
                              <m:r>
                                <a:rPr lang="es-AR" i="1">
                                  <a:latin typeface="Cambria Math" panose="02040503050406030204" pitchFamily="18" charset="0"/>
                                  <a:ea typeface="Calibri" panose="020F0502020204030204" pitchFamily="34" charset="0"/>
                                  <a:cs typeface="Times New Roman" panose="02020603050405020304" pitchFamily="18" charset="0"/>
                                </a:rPr>
                                <m:t>𝜎</m:t>
                              </m:r>
                            </m:e>
                            <m:sub>
                              <m:r>
                                <a:rPr lang="es-AR" i="1">
                                  <a:latin typeface="Cambria Math" panose="02040503050406030204" pitchFamily="18" charset="0"/>
                                  <a:ea typeface="Calibri" panose="020F0502020204030204" pitchFamily="34" charset="0"/>
                                  <a:cs typeface="Times New Roman" panose="02020603050405020304" pitchFamily="18" charset="0"/>
                                </a:rPr>
                                <m:t>𝑖</m:t>
                              </m:r>
                            </m:sub>
                          </m:sSub>
                        </m:e>
                      </m:d>
                      <m:r>
                        <a:rPr lang="es-AR" i="1">
                          <a:latin typeface="Cambria Math" panose="02040503050406030204" pitchFamily="18" charset="0"/>
                          <a:ea typeface="Calibri" panose="020F0502020204030204" pitchFamily="34" charset="0"/>
                          <a:cs typeface="Times New Roman" panose="02020603050405020304" pitchFamily="18" charset="0"/>
                        </a:rPr>
                        <m:t>     </m:t>
                      </m:r>
                      <m:sSub>
                        <m:sSubPr>
                          <m:ctrlPr>
                            <a:rPr lang="es-AR" i="1">
                              <a:latin typeface="Cambria Math" panose="02040503050406030204" pitchFamily="18" charset="0"/>
                              <a:ea typeface="Calibri" panose="020F0502020204030204" pitchFamily="34" charset="0"/>
                              <a:cs typeface="Times New Roman" panose="02020603050405020304" pitchFamily="18" charset="0"/>
                            </a:rPr>
                          </m:ctrlPr>
                        </m:sSubPr>
                        <m:e>
                          <m:r>
                            <a:rPr lang="es-AR" i="1">
                              <a:latin typeface="Cambria Math" panose="02040503050406030204" pitchFamily="18" charset="0"/>
                              <a:ea typeface="Calibri" panose="020F0502020204030204" pitchFamily="34" charset="0"/>
                              <a:cs typeface="Times New Roman" panose="02020603050405020304" pitchFamily="18" charset="0"/>
                            </a:rPr>
                            <m:t>𝑐</m:t>
                          </m:r>
                        </m:e>
                        <m:sub>
                          <m:r>
                            <a:rPr lang="es-AR" i="1">
                              <a:latin typeface="Cambria Math" panose="02040503050406030204" pitchFamily="18" charset="0"/>
                              <a:ea typeface="Calibri" panose="020F0502020204030204" pitchFamily="34" charset="0"/>
                              <a:cs typeface="Times New Roman" panose="02020603050405020304" pitchFamily="18" charset="0"/>
                            </a:rPr>
                            <m:t>𝑖</m:t>
                          </m:r>
                        </m:sub>
                      </m:sSub>
                      <m:r>
                        <a:rPr lang="es-AR" i="1">
                          <a:latin typeface="Cambria Math" panose="02040503050406030204" pitchFamily="18" charset="0"/>
                          <a:ea typeface="Calibri" panose="020F0502020204030204" pitchFamily="34" charset="0"/>
                          <a:cs typeface="Times New Roman" panose="02020603050405020304" pitchFamily="18" charset="0"/>
                        </a:rPr>
                        <m:t>∈</m:t>
                      </m:r>
                      <m:r>
                        <a:rPr lang="es-AR" i="1">
                          <a:latin typeface="Cambria Math" panose="02040503050406030204" pitchFamily="18" charset="0"/>
                          <a:ea typeface="Calibri" panose="020F0502020204030204" pitchFamily="34" charset="0"/>
                          <a:cs typeface="Times New Roman" panose="02020603050405020304" pitchFamily="18" charset="0"/>
                        </a:rPr>
                        <m:t>ℝ</m:t>
                      </m:r>
                    </m:oMath>
                  </m:oMathPara>
                </a14:m>
                <a:endParaRPr lang="es-AR" sz="1400" dirty="0">
                  <a:latin typeface="Century Gothic" panose="020B050202020202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s-AR" b="1" u="sng" dirty="0">
                    <a:latin typeface="Century Gothic" panose="020B0502020202020204" pitchFamily="34" charset="0"/>
                    <a:ea typeface="Times New Roman" panose="02020603050405020304" pitchFamily="18" charset="0"/>
                    <a:cs typeface="Times New Roman" panose="02020603050405020304" pitchFamily="18" charset="0"/>
                  </a:rPr>
                  <a:t>Esperanza Matemática</a:t>
                </a:r>
                <a:endParaRPr lang="es-AR" sz="1400" dirty="0">
                  <a:latin typeface="Century Gothic" panose="020B0502020202020204" pitchFamily="34" charset="0"/>
                  <a:ea typeface="Calibri" panose="020F0502020204030204" pitchFamily="34" charset="0"/>
                  <a:cs typeface="Times New Roman" panose="02020603050405020304" pitchFamily="18" charset="0"/>
                </a:endParaRPr>
              </a:p>
              <a:p>
                <a:pPr algn="just">
                  <a:lnSpc>
                    <a:spcPct val="107000"/>
                  </a:lnSpc>
                  <a:spcAft>
                    <a:spcPts val="800"/>
                  </a:spcAft>
                </a:pPr>
                <a14:m>
                  <m:oMathPara xmlns:m="http://schemas.openxmlformats.org/officeDocument/2006/math">
                    <m:oMathParaPr>
                      <m:jc m:val="centerGroup"/>
                    </m:oMathParaPr>
                    <m:oMath xmlns:m="http://schemas.openxmlformats.org/officeDocument/2006/math">
                      <m:r>
                        <a:rPr lang="es-AR" i="1">
                          <a:latin typeface="Cambria Math" panose="02040503050406030204" pitchFamily="18" charset="0"/>
                          <a:ea typeface="Times New Roman" panose="02020603050405020304" pitchFamily="18" charset="0"/>
                          <a:cs typeface="Times New Roman" panose="02020603050405020304" pitchFamily="18" charset="0"/>
                        </a:rPr>
                        <m:t>𝐸</m:t>
                      </m:r>
                      <m:d>
                        <m:dPr>
                          <m:begChr m:val="["/>
                          <m:endChr m:val="]"/>
                          <m:ctrlPr>
                            <a:rPr lang="es-AR" i="1">
                              <a:latin typeface="Cambria Math" panose="02040503050406030204" pitchFamily="18" charset="0"/>
                              <a:ea typeface="Times New Roman" panose="02020603050405020304" pitchFamily="18" charset="0"/>
                              <a:cs typeface="Times New Roman" panose="02020603050405020304" pitchFamily="18" charset="0"/>
                            </a:rPr>
                          </m:ctrlPr>
                        </m:dPr>
                        <m:e>
                          <m:r>
                            <a:rPr lang="es-AR" i="1">
                              <a:latin typeface="Cambria Math" panose="02040503050406030204" pitchFamily="18" charset="0"/>
                              <a:ea typeface="Calibri" panose="020F0502020204030204" pitchFamily="34" charset="0"/>
                              <a:cs typeface="Times New Roman" panose="02020603050405020304" pitchFamily="18" charset="0"/>
                            </a:rPr>
                            <m:t>𝑆</m:t>
                          </m:r>
                        </m:e>
                      </m:d>
                      <m:r>
                        <a:rPr lang="es-AR" i="1">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s-AR" i="1">
                              <a:latin typeface="Cambria Math" panose="02040503050406030204" pitchFamily="18" charset="0"/>
                              <a:ea typeface="Calibri" panose="020F0502020204030204" pitchFamily="34" charset="0"/>
                              <a:cs typeface="Times New Roman" panose="02020603050405020304" pitchFamily="18" charset="0"/>
                            </a:rPr>
                          </m:ctrlPr>
                        </m:sSubPr>
                        <m:e>
                          <m:r>
                            <a:rPr lang="es-AR" i="1">
                              <a:latin typeface="Cambria Math" panose="02040503050406030204" pitchFamily="18" charset="0"/>
                              <a:ea typeface="Calibri" panose="020F0502020204030204" pitchFamily="34" charset="0"/>
                              <a:cs typeface="Times New Roman" panose="02020603050405020304" pitchFamily="18" charset="0"/>
                            </a:rPr>
                            <m:t>𝜇</m:t>
                          </m:r>
                        </m:e>
                        <m:sub>
                          <m:r>
                            <a:rPr lang="es-AR" i="1">
                              <a:latin typeface="Cambria Math" panose="02040503050406030204" pitchFamily="18" charset="0"/>
                              <a:ea typeface="Calibri" panose="020F0502020204030204" pitchFamily="34" charset="0"/>
                              <a:cs typeface="Times New Roman" panose="02020603050405020304" pitchFamily="18" charset="0"/>
                            </a:rPr>
                            <m:t>𝑆</m:t>
                          </m:r>
                        </m:sub>
                      </m:sSub>
                      <m:r>
                        <a:rPr lang="es-AR" i="1">
                          <a:latin typeface="Cambria Math" panose="02040503050406030204" pitchFamily="18" charset="0"/>
                          <a:ea typeface="Calibri" panose="020F0502020204030204" pitchFamily="34" charset="0"/>
                          <a:cs typeface="Times New Roman" panose="02020603050405020304" pitchFamily="18" charset="0"/>
                        </a:rPr>
                        <m:t>=</m:t>
                      </m:r>
                      <m:nary>
                        <m:naryPr>
                          <m:chr m:val="∑"/>
                          <m:limLoc m:val="undOvr"/>
                          <m:ctrlPr>
                            <a:rPr lang="es-AR" i="1">
                              <a:latin typeface="Cambria Math" panose="02040503050406030204" pitchFamily="18" charset="0"/>
                              <a:ea typeface="Calibri" panose="020F0502020204030204" pitchFamily="34" charset="0"/>
                              <a:cs typeface="Times New Roman" panose="02020603050405020304" pitchFamily="18" charset="0"/>
                            </a:rPr>
                          </m:ctrlPr>
                        </m:naryPr>
                        <m:sub>
                          <m:r>
                            <a:rPr lang="es-AR" i="1">
                              <a:latin typeface="Cambria Math" panose="02040503050406030204" pitchFamily="18" charset="0"/>
                              <a:ea typeface="Calibri" panose="020F0502020204030204" pitchFamily="34" charset="0"/>
                              <a:cs typeface="Times New Roman" panose="02020603050405020304" pitchFamily="18" charset="0"/>
                            </a:rPr>
                            <m:t>𝑖</m:t>
                          </m:r>
                          <m:r>
                            <a:rPr lang="es-AR" i="1">
                              <a:latin typeface="Cambria Math" panose="02040503050406030204" pitchFamily="18" charset="0"/>
                              <a:ea typeface="Calibri" panose="020F0502020204030204" pitchFamily="34" charset="0"/>
                              <a:cs typeface="Times New Roman" panose="02020603050405020304" pitchFamily="18" charset="0"/>
                            </a:rPr>
                            <m:t>=1</m:t>
                          </m:r>
                        </m:sub>
                        <m:sup>
                          <m:r>
                            <a:rPr lang="es-AR" i="1">
                              <a:latin typeface="Cambria Math" panose="02040503050406030204" pitchFamily="18" charset="0"/>
                              <a:ea typeface="Calibri" panose="020F0502020204030204" pitchFamily="34" charset="0"/>
                              <a:cs typeface="Times New Roman" panose="02020603050405020304" pitchFamily="18" charset="0"/>
                            </a:rPr>
                            <m:t>𝑛</m:t>
                          </m:r>
                        </m:sup>
                        <m:e>
                          <m:sSub>
                            <m:sSubPr>
                              <m:ctrlPr>
                                <a:rPr lang="es-AR" i="1">
                                  <a:latin typeface="Cambria Math" panose="02040503050406030204" pitchFamily="18" charset="0"/>
                                  <a:ea typeface="Calibri" panose="020F0502020204030204" pitchFamily="34" charset="0"/>
                                  <a:cs typeface="Times New Roman" panose="02020603050405020304" pitchFamily="18" charset="0"/>
                                </a:rPr>
                              </m:ctrlPr>
                            </m:sSubPr>
                            <m:e>
                              <m:r>
                                <a:rPr lang="es-AR" i="1">
                                  <a:latin typeface="Cambria Math" panose="02040503050406030204" pitchFamily="18" charset="0"/>
                                  <a:ea typeface="Calibri" panose="020F0502020204030204" pitchFamily="34" charset="0"/>
                                  <a:cs typeface="Times New Roman" panose="02020603050405020304" pitchFamily="18" charset="0"/>
                                </a:rPr>
                                <m:t>𝑐</m:t>
                              </m:r>
                            </m:e>
                            <m:sub>
                              <m:r>
                                <a:rPr lang="es-AR" i="1">
                                  <a:latin typeface="Cambria Math" panose="02040503050406030204" pitchFamily="18" charset="0"/>
                                  <a:ea typeface="Calibri" panose="020F0502020204030204" pitchFamily="34" charset="0"/>
                                  <a:cs typeface="Times New Roman" panose="02020603050405020304" pitchFamily="18" charset="0"/>
                                </a:rPr>
                                <m:t>𝑖</m:t>
                              </m:r>
                            </m:sub>
                          </m:sSub>
                          <m:sSub>
                            <m:sSubPr>
                              <m:ctrlPr>
                                <a:rPr lang="es-AR" i="1">
                                  <a:latin typeface="Cambria Math" panose="02040503050406030204" pitchFamily="18" charset="0"/>
                                  <a:ea typeface="Calibri" panose="020F0502020204030204" pitchFamily="34" charset="0"/>
                                  <a:cs typeface="Times New Roman" panose="02020603050405020304" pitchFamily="18" charset="0"/>
                                </a:rPr>
                              </m:ctrlPr>
                            </m:sSubPr>
                            <m:e>
                              <m:r>
                                <a:rPr lang="es-AR" i="1">
                                  <a:latin typeface="Cambria Math" panose="02040503050406030204" pitchFamily="18" charset="0"/>
                                  <a:ea typeface="Calibri" panose="020F0502020204030204" pitchFamily="34" charset="0"/>
                                  <a:cs typeface="Times New Roman" panose="02020603050405020304" pitchFamily="18" charset="0"/>
                                </a:rPr>
                                <m:t>𝜇</m:t>
                              </m:r>
                            </m:e>
                            <m:sub>
                              <m:r>
                                <a:rPr lang="es-AR" i="1">
                                  <a:latin typeface="Cambria Math" panose="02040503050406030204" pitchFamily="18" charset="0"/>
                                  <a:ea typeface="Calibri" panose="020F0502020204030204" pitchFamily="34" charset="0"/>
                                  <a:cs typeface="Times New Roman" panose="02020603050405020304" pitchFamily="18" charset="0"/>
                                </a:rPr>
                                <m:t>𝑖</m:t>
                              </m:r>
                            </m:sub>
                          </m:sSub>
                        </m:e>
                      </m:nary>
                    </m:oMath>
                  </m:oMathPara>
                </a14:m>
                <a:endParaRPr lang="es-AR" sz="1400" dirty="0">
                  <a:latin typeface="Century Gothic" panose="020B050202020202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s-AR" b="1" u="sng" dirty="0">
                    <a:latin typeface="Century Gothic" panose="020B0502020202020204" pitchFamily="34" charset="0"/>
                    <a:ea typeface="Times New Roman" panose="02020603050405020304" pitchFamily="18" charset="0"/>
                    <a:cs typeface="Times New Roman" panose="02020603050405020304" pitchFamily="18" charset="0"/>
                  </a:rPr>
                  <a:t>Varianza</a:t>
                </a:r>
                <a:endParaRPr lang="es-AR" sz="1400" dirty="0">
                  <a:latin typeface="Century Gothic" panose="020B0502020202020204" pitchFamily="34" charset="0"/>
                  <a:ea typeface="Calibri" panose="020F0502020204030204" pitchFamily="34" charset="0"/>
                  <a:cs typeface="Times New Roman" panose="02020603050405020304" pitchFamily="18" charset="0"/>
                </a:endParaRPr>
              </a:p>
              <a:p>
                <a:pPr algn="just">
                  <a:lnSpc>
                    <a:spcPct val="107000"/>
                  </a:lnSpc>
                  <a:spcAft>
                    <a:spcPts val="800"/>
                  </a:spcAft>
                </a:pPr>
                <a14:m>
                  <m:oMathPara xmlns:m="http://schemas.openxmlformats.org/officeDocument/2006/math">
                    <m:oMathParaPr>
                      <m:jc m:val="centerGroup"/>
                    </m:oMathParaPr>
                    <m:oMath xmlns:m="http://schemas.openxmlformats.org/officeDocument/2006/math">
                      <m:r>
                        <a:rPr lang="es-AR" i="1">
                          <a:latin typeface="Cambria Math" panose="02040503050406030204" pitchFamily="18" charset="0"/>
                          <a:ea typeface="Times New Roman" panose="02020603050405020304" pitchFamily="18" charset="0"/>
                          <a:cs typeface="Times New Roman" panose="02020603050405020304" pitchFamily="18" charset="0"/>
                        </a:rPr>
                        <m:t>𝑉𝑎𝑟</m:t>
                      </m:r>
                      <m:d>
                        <m:dPr>
                          <m:begChr m:val="["/>
                          <m:endChr m:val="]"/>
                          <m:ctrlPr>
                            <a:rPr lang="es-AR" i="1">
                              <a:latin typeface="Cambria Math" panose="02040503050406030204" pitchFamily="18" charset="0"/>
                              <a:ea typeface="Times New Roman" panose="02020603050405020304" pitchFamily="18" charset="0"/>
                              <a:cs typeface="Times New Roman" panose="02020603050405020304" pitchFamily="18" charset="0"/>
                            </a:rPr>
                          </m:ctrlPr>
                        </m:dPr>
                        <m:e>
                          <m:r>
                            <a:rPr lang="es-AR" i="1">
                              <a:latin typeface="Cambria Math" panose="02040503050406030204" pitchFamily="18" charset="0"/>
                              <a:ea typeface="Calibri" panose="020F0502020204030204" pitchFamily="34" charset="0"/>
                              <a:cs typeface="Times New Roman" panose="02020603050405020304" pitchFamily="18" charset="0"/>
                            </a:rPr>
                            <m:t>𝑆</m:t>
                          </m:r>
                        </m:e>
                      </m:d>
                      <m:r>
                        <a:rPr lang="es-AR" i="1">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s-AR" i="1">
                              <a:latin typeface="Cambria Math" panose="02040503050406030204" pitchFamily="18" charset="0"/>
                              <a:ea typeface="Times New Roman" panose="02020603050405020304" pitchFamily="18" charset="0"/>
                              <a:cs typeface="Times New Roman" panose="02020603050405020304" pitchFamily="18" charset="0"/>
                            </a:rPr>
                          </m:ctrlPr>
                        </m:sSubSupPr>
                        <m:e>
                          <m:r>
                            <a:rPr lang="es-AR" i="1">
                              <a:latin typeface="Cambria Math" panose="02040503050406030204" pitchFamily="18" charset="0"/>
                              <a:ea typeface="Times New Roman" panose="02020603050405020304" pitchFamily="18" charset="0"/>
                              <a:cs typeface="Times New Roman" panose="02020603050405020304" pitchFamily="18" charset="0"/>
                            </a:rPr>
                            <m:t>𝜎</m:t>
                          </m:r>
                        </m:e>
                        <m:sub>
                          <m:r>
                            <a:rPr lang="es-AR" i="1">
                              <a:latin typeface="Cambria Math" panose="02040503050406030204" pitchFamily="18" charset="0"/>
                              <a:ea typeface="Times New Roman" panose="02020603050405020304" pitchFamily="18" charset="0"/>
                              <a:cs typeface="Times New Roman" panose="02020603050405020304" pitchFamily="18" charset="0"/>
                            </a:rPr>
                            <m:t>𝑆</m:t>
                          </m:r>
                        </m:sub>
                        <m:sup>
                          <m:r>
                            <a:rPr lang="es-AR" i="1">
                              <a:latin typeface="Cambria Math" panose="02040503050406030204" pitchFamily="18" charset="0"/>
                              <a:ea typeface="Times New Roman" panose="02020603050405020304" pitchFamily="18" charset="0"/>
                              <a:cs typeface="Times New Roman" panose="02020603050405020304" pitchFamily="18" charset="0"/>
                            </a:rPr>
                            <m:t>2</m:t>
                          </m:r>
                        </m:sup>
                      </m:sSubSup>
                      <m:r>
                        <a:rPr lang="es-AR" i="1">
                          <a:latin typeface="Cambria Math" panose="02040503050406030204" pitchFamily="18" charset="0"/>
                          <a:ea typeface="Times New Roman" panose="02020603050405020304" pitchFamily="18" charset="0"/>
                          <a:cs typeface="Times New Roman" panose="02020603050405020304" pitchFamily="18" charset="0"/>
                        </a:rPr>
                        <m:t>=</m:t>
                      </m:r>
                      <m:nary>
                        <m:naryPr>
                          <m:chr m:val="∑"/>
                          <m:limLoc m:val="undOvr"/>
                          <m:ctrlPr>
                            <a:rPr lang="es-AR" i="1">
                              <a:latin typeface="Cambria Math" panose="02040503050406030204" pitchFamily="18" charset="0"/>
                              <a:ea typeface="Calibri" panose="020F0502020204030204" pitchFamily="34" charset="0"/>
                              <a:cs typeface="Times New Roman" panose="02020603050405020304" pitchFamily="18" charset="0"/>
                            </a:rPr>
                          </m:ctrlPr>
                        </m:naryPr>
                        <m:sub>
                          <m:r>
                            <a:rPr lang="es-AR" i="1">
                              <a:latin typeface="Cambria Math" panose="02040503050406030204" pitchFamily="18" charset="0"/>
                              <a:ea typeface="Calibri" panose="020F0502020204030204" pitchFamily="34" charset="0"/>
                              <a:cs typeface="Times New Roman" panose="02020603050405020304" pitchFamily="18" charset="0"/>
                            </a:rPr>
                            <m:t>𝑖</m:t>
                          </m:r>
                          <m:r>
                            <a:rPr lang="es-AR" i="1">
                              <a:latin typeface="Cambria Math" panose="02040503050406030204" pitchFamily="18" charset="0"/>
                              <a:ea typeface="Calibri" panose="020F0502020204030204" pitchFamily="34" charset="0"/>
                              <a:cs typeface="Times New Roman" panose="02020603050405020304" pitchFamily="18" charset="0"/>
                            </a:rPr>
                            <m:t>=1</m:t>
                          </m:r>
                        </m:sub>
                        <m:sup>
                          <m:r>
                            <a:rPr lang="es-AR" i="1">
                              <a:latin typeface="Cambria Math" panose="02040503050406030204" pitchFamily="18" charset="0"/>
                              <a:ea typeface="Calibri" panose="020F0502020204030204" pitchFamily="34" charset="0"/>
                              <a:cs typeface="Times New Roman" panose="02020603050405020304" pitchFamily="18" charset="0"/>
                            </a:rPr>
                            <m:t>𝑛</m:t>
                          </m:r>
                        </m:sup>
                        <m:e>
                          <m:sSubSup>
                            <m:sSubSupPr>
                              <m:ctrlPr>
                                <a:rPr lang="es-AR" i="1">
                                  <a:latin typeface="Cambria Math" panose="02040503050406030204" pitchFamily="18" charset="0"/>
                                  <a:ea typeface="Times New Roman" panose="02020603050405020304" pitchFamily="18" charset="0"/>
                                  <a:cs typeface="Times New Roman" panose="02020603050405020304" pitchFamily="18" charset="0"/>
                                </a:rPr>
                              </m:ctrlPr>
                            </m:sSubSupPr>
                            <m:e>
                              <m:r>
                                <a:rPr lang="es-AR" i="1">
                                  <a:latin typeface="Cambria Math" panose="02040503050406030204" pitchFamily="18" charset="0"/>
                                  <a:ea typeface="Times New Roman" panose="02020603050405020304" pitchFamily="18" charset="0"/>
                                  <a:cs typeface="Times New Roman" panose="02020603050405020304" pitchFamily="18" charset="0"/>
                                </a:rPr>
                                <m:t>𝑐</m:t>
                              </m:r>
                            </m:e>
                            <m:sub>
                              <m:r>
                                <a:rPr lang="es-AR" i="1">
                                  <a:latin typeface="Cambria Math" panose="02040503050406030204" pitchFamily="18" charset="0"/>
                                  <a:ea typeface="Times New Roman" panose="02020603050405020304" pitchFamily="18" charset="0"/>
                                  <a:cs typeface="Times New Roman" panose="02020603050405020304" pitchFamily="18" charset="0"/>
                                </a:rPr>
                                <m:t>𝑖</m:t>
                              </m:r>
                            </m:sub>
                            <m:sup>
                              <m:r>
                                <a:rPr lang="es-AR" i="1">
                                  <a:latin typeface="Cambria Math" panose="02040503050406030204" pitchFamily="18" charset="0"/>
                                  <a:ea typeface="Times New Roman" panose="02020603050405020304" pitchFamily="18" charset="0"/>
                                  <a:cs typeface="Times New Roman" panose="02020603050405020304" pitchFamily="18" charset="0"/>
                                </a:rPr>
                                <m:t>2</m:t>
                              </m:r>
                            </m:sup>
                          </m:sSubSup>
                          <m:sSubSup>
                            <m:sSubSupPr>
                              <m:ctrlPr>
                                <a:rPr lang="es-AR" i="1">
                                  <a:latin typeface="Cambria Math" panose="02040503050406030204" pitchFamily="18" charset="0"/>
                                  <a:ea typeface="Times New Roman" panose="02020603050405020304" pitchFamily="18" charset="0"/>
                                  <a:cs typeface="Times New Roman" panose="02020603050405020304" pitchFamily="18" charset="0"/>
                                </a:rPr>
                              </m:ctrlPr>
                            </m:sSubSupPr>
                            <m:e>
                              <m:r>
                                <a:rPr lang="es-AR" i="1">
                                  <a:latin typeface="Cambria Math" panose="02040503050406030204" pitchFamily="18" charset="0"/>
                                  <a:ea typeface="Times New Roman" panose="02020603050405020304" pitchFamily="18" charset="0"/>
                                  <a:cs typeface="Times New Roman" panose="02020603050405020304" pitchFamily="18" charset="0"/>
                                </a:rPr>
                                <m:t>𝜎</m:t>
                              </m:r>
                            </m:e>
                            <m:sub>
                              <m:r>
                                <a:rPr lang="es-AR" i="1">
                                  <a:latin typeface="Cambria Math" panose="02040503050406030204" pitchFamily="18" charset="0"/>
                                  <a:ea typeface="Times New Roman" panose="02020603050405020304" pitchFamily="18" charset="0"/>
                                  <a:cs typeface="Times New Roman" panose="02020603050405020304" pitchFamily="18" charset="0"/>
                                </a:rPr>
                                <m:t>𝑖</m:t>
                              </m:r>
                            </m:sub>
                            <m:sup>
                              <m:r>
                                <a:rPr lang="es-AR" i="1">
                                  <a:latin typeface="Cambria Math" panose="02040503050406030204" pitchFamily="18" charset="0"/>
                                  <a:ea typeface="Times New Roman" panose="02020603050405020304" pitchFamily="18" charset="0"/>
                                  <a:cs typeface="Times New Roman" panose="02020603050405020304" pitchFamily="18" charset="0"/>
                                </a:rPr>
                                <m:t>2</m:t>
                              </m:r>
                            </m:sup>
                          </m:sSubSup>
                        </m:e>
                      </m:nary>
                    </m:oMath>
                  </m:oMathPara>
                </a14:m>
                <a:endParaRPr lang="es-AR" sz="1400" dirty="0">
                  <a:latin typeface="Century Gothic" panose="020B050202020202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s-AR" b="1" u="sng" dirty="0">
                    <a:latin typeface="Century Gothic" panose="020B0502020202020204" pitchFamily="34" charset="0"/>
                    <a:ea typeface="Times New Roman" panose="02020603050405020304" pitchFamily="18" charset="0"/>
                    <a:cs typeface="Times New Roman" panose="02020603050405020304" pitchFamily="18" charset="0"/>
                  </a:rPr>
                  <a:t>Variable Estándar o Tipificada</a:t>
                </a:r>
                <a:endParaRPr lang="es-AR" sz="1400" dirty="0">
                  <a:latin typeface="Century Gothic" panose="020B0502020202020204" pitchFamily="34" charset="0"/>
                  <a:ea typeface="Calibri" panose="020F0502020204030204" pitchFamily="34" charset="0"/>
                  <a:cs typeface="Times New Roman" panose="02020603050405020304" pitchFamily="18" charset="0"/>
                </a:endParaRPr>
              </a:p>
              <a:p>
                <a:pPr algn="just">
                  <a:lnSpc>
                    <a:spcPct val="107000"/>
                  </a:lnSpc>
                  <a:spcAft>
                    <a:spcPts val="800"/>
                  </a:spcAft>
                </a:pPr>
                <a14:m>
                  <m:oMathPara xmlns:m="http://schemas.openxmlformats.org/officeDocument/2006/math">
                    <m:oMathParaPr>
                      <m:jc m:val="centerGroup"/>
                    </m:oMathParaPr>
                    <m:oMath xmlns:m="http://schemas.openxmlformats.org/officeDocument/2006/math">
                      <m:r>
                        <a:rPr lang="es-AR" i="1">
                          <a:latin typeface="Cambria Math" panose="02040503050406030204" pitchFamily="18" charset="0"/>
                          <a:ea typeface="Times New Roman" panose="02020603050405020304" pitchFamily="18" charset="0"/>
                          <a:cs typeface="Times New Roman" panose="02020603050405020304" pitchFamily="18" charset="0"/>
                        </a:rPr>
                        <m:t>𝑍</m:t>
                      </m:r>
                      <m:r>
                        <a:rPr lang="es-AR" i="1">
                          <a:latin typeface="Cambria Math" panose="02040503050406030204" pitchFamily="18" charset="0"/>
                          <a:ea typeface="Times New Roman" panose="02020603050405020304" pitchFamily="18" charset="0"/>
                          <a:cs typeface="Times New Roman" panose="02020603050405020304" pitchFamily="18" charset="0"/>
                        </a:rPr>
                        <m:t>=</m:t>
                      </m:r>
                      <m:f>
                        <m:fPr>
                          <m:ctrlPr>
                            <a:rPr lang="es-AR" i="1">
                              <a:latin typeface="Cambria Math" panose="02040503050406030204" pitchFamily="18" charset="0"/>
                              <a:ea typeface="Times New Roman" panose="02020603050405020304" pitchFamily="18" charset="0"/>
                              <a:cs typeface="Times New Roman" panose="02020603050405020304" pitchFamily="18" charset="0"/>
                            </a:rPr>
                          </m:ctrlPr>
                        </m:fPr>
                        <m:num>
                          <m:r>
                            <a:rPr lang="es-AR" i="1">
                              <a:latin typeface="Cambria Math" panose="02040503050406030204" pitchFamily="18" charset="0"/>
                              <a:ea typeface="Times New Roman" panose="02020603050405020304" pitchFamily="18" charset="0"/>
                              <a:cs typeface="Times New Roman" panose="02020603050405020304" pitchFamily="18" charset="0"/>
                            </a:rPr>
                            <m:t>𝑆</m:t>
                          </m:r>
                          <m:r>
                            <a:rPr lang="es-AR" i="1">
                              <a:latin typeface="Cambria Math" panose="02040503050406030204" pitchFamily="18" charset="0"/>
                              <a:ea typeface="Times New Roman" panose="02020603050405020304" pitchFamily="18" charset="0"/>
                              <a:cs typeface="Times New Roman" panose="02020603050405020304" pitchFamily="18" charset="0"/>
                            </a:rPr>
                            <m:t>−</m:t>
                          </m:r>
                          <m:nary>
                            <m:naryPr>
                              <m:chr m:val="∑"/>
                              <m:limLoc m:val="undOvr"/>
                              <m:ctrlPr>
                                <a:rPr lang="es-AR" i="1">
                                  <a:latin typeface="Cambria Math" panose="02040503050406030204" pitchFamily="18" charset="0"/>
                                  <a:ea typeface="Calibri" panose="020F0502020204030204" pitchFamily="34" charset="0"/>
                                  <a:cs typeface="Times New Roman" panose="02020603050405020304" pitchFamily="18" charset="0"/>
                                </a:rPr>
                              </m:ctrlPr>
                            </m:naryPr>
                            <m:sub>
                              <m:r>
                                <a:rPr lang="es-AR" i="1">
                                  <a:latin typeface="Cambria Math" panose="02040503050406030204" pitchFamily="18" charset="0"/>
                                  <a:ea typeface="Calibri" panose="020F0502020204030204" pitchFamily="34" charset="0"/>
                                  <a:cs typeface="Times New Roman" panose="02020603050405020304" pitchFamily="18" charset="0"/>
                                </a:rPr>
                                <m:t>𝑖</m:t>
                              </m:r>
                              <m:r>
                                <a:rPr lang="es-AR" i="1">
                                  <a:latin typeface="Cambria Math" panose="02040503050406030204" pitchFamily="18" charset="0"/>
                                  <a:ea typeface="Calibri" panose="020F0502020204030204" pitchFamily="34" charset="0"/>
                                  <a:cs typeface="Times New Roman" panose="02020603050405020304" pitchFamily="18" charset="0"/>
                                </a:rPr>
                                <m:t>=1</m:t>
                              </m:r>
                            </m:sub>
                            <m:sup>
                              <m:r>
                                <a:rPr lang="es-AR" i="1">
                                  <a:latin typeface="Cambria Math" panose="02040503050406030204" pitchFamily="18" charset="0"/>
                                  <a:ea typeface="Calibri" panose="020F0502020204030204" pitchFamily="34" charset="0"/>
                                  <a:cs typeface="Times New Roman" panose="02020603050405020304" pitchFamily="18" charset="0"/>
                                </a:rPr>
                                <m:t>𝑛</m:t>
                              </m:r>
                            </m:sup>
                            <m:e>
                              <m:sSub>
                                <m:sSubPr>
                                  <m:ctrlPr>
                                    <a:rPr lang="es-AR" i="1">
                                      <a:latin typeface="Cambria Math" panose="02040503050406030204" pitchFamily="18" charset="0"/>
                                      <a:ea typeface="Calibri" panose="020F0502020204030204" pitchFamily="34" charset="0"/>
                                      <a:cs typeface="Times New Roman" panose="02020603050405020304" pitchFamily="18" charset="0"/>
                                    </a:rPr>
                                  </m:ctrlPr>
                                </m:sSubPr>
                                <m:e>
                                  <m:r>
                                    <a:rPr lang="es-AR" i="1">
                                      <a:latin typeface="Cambria Math" panose="02040503050406030204" pitchFamily="18" charset="0"/>
                                      <a:ea typeface="Calibri" panose="020F0502020204030204" pitchFamily="34" charset="0"/>
                                      <a:cs typeface="Times New Roman" panose="02020603050405020304" pitchFamily="18" charset="0"/>
                                    </a:rPr>
                                    <m:t>𝑐</m:t>
                                  </m:r>
                                </m:e>
                                <m:sub>
                                  <m:r>
                                    <a:rPr lang="es-AR" i="1">
                                      <a:latin typeface="Cambria Math" panose="02040503050406030204" pitchFamily="18" charset="0"/>
                                      <a:ea typeface="Calibri" panose="020F0502020204030204" pitchFamily="34" charset="0"/>
                                      <a:cs typeface="Times New Roman" panose="02020603050405020304" pitchFamily="18" charset="0"/>
                                    </a:rPr>
                                    <m:t>𝑖</m:t>
                                  </m:r>
                                </m:sub>
                              </m:sSub>
                              <m:sSub>
                                <m:sSubPr>
                                  <m:ctrlPr>
                                    <a:rPr lang="es-AR" i="1">
                                      <a:latin typeface="Cambria Math" panose="02040503050406030204" pitchFamily="18" charset="0"/>
                                      <a:ea typeface="Calibri" panose="020F0502020204030204" pitchFamily="34" charset="0"/>
                                      <a:cs typeface="Times New Roman" panose="02020603050405020304" pitchFamily="18" charset="0"/>
                                    </a:rPr>
                                  </m:ctrlPr>
                                </m:sSubPr>
                                <m:e>
                                  <m:r>
                                    <a:rPr lang="es-AR" i="1">
                                      <a:latin typeface="Cambria Math" panose="02040503050406030204" pitchFamily="18" charset="0"/>
                                      <a:ea typeface="Calibri" panose="020F0502020204030204" pitchFamily="34" charset="0"/>
                                      <a:cs typeface="Times New Roman" panose="02020603050405020304" pitchFamily="18" charset="0"/>
                                    </a:rPr>
                                    <m:t>𝜇</m:t>
                                  </m:r>
                                </m:e>
                                <m:sub>
                                  <m:r>
                                    <a:rPr lang="es-AR" i="1">
                                      <a:latin typeface="Cambria Math" panose="02040503050406030204" pitchFamily="18" charset="0"/>
                                      <a:ea typeface="Calibri" panose="020F0502020204030204" pitchFamily="34" charset="0"/>
                                      <a:cs typeface="Times New Roman" panose="02020603050405020304" pitchFamily="18" charset="0"/>
                                    </a:rPr>
                                    <m:t>𝑖</m:t>
                                  </m:r>
                                </m:sub>
                              </m:sSub>
                            </m:e>
                          </m:nary>
                        </m:num>
                        <m:den>
                          <m:rad>
                            <m:radPr>
                              <m:degHide m:val="on"/>
                              <m:ctrlPr>
                                <a:rPr lang="es-AR" i="1">
                                  <a:latin typeface="Cambria Math" panose="02040503050406030204" pitchFamily="18" charset="0"/>
                                  <a:ea typeface="Calibri" panose="020F0502020204030204" pitchFamily="34" charset="0"/>
                                  <a:cs typeface="Times New Roman" panose="02020603050405020304" pitchFamily="18" charset="0"/>
                                </a:rPr>
                              </m:ctrlPr>
                            </m:radPr>
                            <m:deg/>
                            <m:e>
                              <m:nary>
                                <m:naryPr>
                                  <m:chr m:val="∑"/>
                                  <m:limLoc m:val="undOvr"/>
                                  <m:ctrlPr>
                                    <a:rPr lang="es-AR" i="1">
                                      <a:latin typeface="Cambria Math" panose="02040503050406030204" pitchFamily="18" charset="0"/>
                                      <a:ea typeface="Calibri" panose="020F0502020204030204" pitchFamily="34" charset="0"/>
                                      <a:cs typeface="Times New Roman" panose="02020603050405020304" pitchFamily="18" charset="0"/>
                                    </a:rPr>
                                  </m:ctrlPr>
                                </m:naryPr>
                                <m:sub>
                                  <m:r>
                                    <a:rPr lang="es-AR" i="1">
                                      <a:latin typeface="Cambria Math" panose="02040503050406030204" pitchFamily="18" charset="0"/>
                                      <a:ea typeface="Calibri" panose="020F0502020204030204" pitchFamily="34" charset="0"/>
                                      <a:cs typeface="Times New Roman" panose="02020603050405020304" pitchFamily="18" charset="0"/>
                                    </a:rPr>
                                    <m:t>𝑖</m:t>
                                  </m:r>
                                  <m:r>
                                    <a:rPr lang="es-AR" i="1">
                                      <a:latin typeface="Cambria Math" panose="02040503050406030204" pitchFamily="18" charset="0"/>
                                      <a:ea typeface="Calibri" panose="020F0502020204030204" pitchFamily="34" charset="0"/>
                                      <a:cs typeface="Times New Roman" panose="02020603050405020304" pitchFamily="18" charset="0"/>
                                    </a:rPr>
                                    <m:t>=1</m:t>
                                  </m:r>
                                </m:sub>
                                <m:sup>
                                  <m:r>
                                    <a:rPr lang="es-AR" i="1">
                                      <a:latin typeface="Cambria Math" panose="02040503050406030204" pitchFamily="18" charset="0"/>
                                      <a:ea typeface="Calibri" panose="020F0502020204030204" pitchFamily="34" charset="0"/>
                                      <a:cs typeface="Times New Roman" panose="02020603050405020304" pitchFamily="18" charset="0"/>
                                    </a:rPr>
                                    <m:t>𝑛</m:t>
                                  </m:r>
                                </m:sup>
                                <m:e>
                                  <m:sSubSup>
                                    <m:sSubSupPr>
                                      <m:ctrlPr>
                                        <a:rPr lang="es-AR" i="1">
                                          <a:latin typeface="Cambria Math" panose="02040503050406030204" pitchFamily="18" charset="0"/>
                                          <a:ea typeface="Times New Roman" panose="02020603050405020304" pitchFamily="18" charset="0"/>
                                          <a:cs typeface="Times New Roman" panose="02020603050405020304" pitchFamily="18" charset="0"/>
                                        </a:rPr>
                                      </m:ctrlPr>
                                    </m:sSubSupPr>
                                    <m:e>
                                      <m:r>
                                        <a:rPr lang="es-AR" i="1">
                                          <a:latin typeface="Cambria Math" panose="02040503050406030204" pitchFamily="18" charset="0"/>
                                          <a:ea typeface="Times New Roman" panose="02020603050405020304" pitchFamily="18" charset="0"/>
                                          <a:cs typeface="Times New Roman" panose="02020603050405020304" pitchFamily="18" charset="0"/>
                                        </a:rPr>
                                        <m:t>𝑐</m:t>
                                      </m:r>
                                    </m:e>
                                    <m:sub>
                                      <m:r>
                                        <a:rPr lang="es-AR" i="1">
                                          <a:latin typeface="Cambria Math" panose="02040503050406030204" pitchFamily="18" charset="0"/>
                                          <a:ea typeface="Times New Roman" panose="02020603050405020304" pitchFamily="18" charset="0"/>
                                          <a:cs typeface="Times New Roman" panose="02020603050405020304" pitchFamily="18" charset="0"/>
                                        </a:rPr>
                                        <m:t>𝑖</m:t>
                                      </m:r>
                                    </m:sub>
                                    <m:sup>
                                      <m:r>
                                        <a:rPr lang="es-AR" i="1">
                                          <a:latin typeface="Cambria Math" panose="02040503050406030204" pitchFamily="18" charset="0"/>
                                          <a:ea typeface="Times New Roman" panose="02020603050405020304" pitchFamily="18" charset="0"/>
                                          <a:cs typeface="Times New Roman" panose="02020603050405020304" pitchFamily="18" charset="0"/>
                                        </a:rPr>
                                        <m:t>2</m:t>
                                      </m:r>
                                    </m:sup>
                                  </m:sSubSup>
                                  <m:sSubSup>
                                    <m:sSubSupPr>
                                      <m:ctrlPr>
                                        <a:rPr lang="es-AR" i="1">
                                          <a:latin typeface="Cambria Math" panose="02040503050406030204" pitchFamily="18" charset="0"/>
                                          <a:ea typeface="Times New Roman" panose="02020603050405020304" pitchFamily="18" charset="0"/>
                                          <a:cs typeface="Times New Roman" panose="02020603050405020304" pitchFamily="18" charset="0"/>
                                        </a:rPr>
                                      </m:ctrlPr>
                                    </m:sSubSupPr>
                                    <m:e>
                                      <m:r>
                                        <a:rPr lang="es-AR" i="1">
                                          <a:latin typeface="Cambria Math" panose="02040503050406030204" pitchFamily="18" charset="0"/>
                                          <a:ea typeface="Times New Roman" panose="02020603050405020304" pitchFamily="18" charset="0"/>
                                          <a:cs typeface="Times New Roman" panose="02020603050405020304" pitchFamily="18" charset="0"/>
                                        </a:rPr>
                                        <m:t>𝜎</m:t>
                                      </m:r>
                                    </m:e>
                                    <m:sub>
                                      <m:r>
                                        <a:rPr lang="es-AR" i="1">
                                          <a:latin typeface="Cambria Math" panose="02040503050406030204" pitchFamily="18" charset="0"/>
                                          <a:ea typeface="Times New Roman" panose="02020603050405020304" pitchFamily="18" charset="0"/>
                                          <a:cs typeface="Times New Roman" panose="02020603050405020304" pitchFamily="18" charset="0"/>
                                        </a:rPr>
                                        <m:t>𝑖</m:t>
                                      </m:r>
                                    </m:sub>
                                    <m:sup>
                                      <m:r>
                                        <a:rPr lang="es-AR" i="1">
                                          <a:latin typeface="Cambria Math" panose="02040503050406030204" pitchFamily="18" charset="0"/>
                                          <a:ea typeface="Times New Roman" panose="02020603050405020304" pitchFamily="18" charset="0"/>
                                          <a:cs typeface="Times New Roman" panose="02020603050405020304" pitchFamily="18" charset="0"/>
                                        </a:rPr>
                                        <m:t>2</m:t>
                                      </m:r>
                                    </m:sup>
                                  </m:sSubSup>
                                </m:e>
                              </m:nary>
                            </m:e>
                          </m:rad>
                        </m:den>
                      </m:f>
                      <m:r>
                        <a:rPr lang="es-AR" i="1">
                          <a:latin typeface="Cambria Math" panose="02040503050406030204" pitchFamily="18" charset="0"/>
                          <a:ea typeface="Calibri" panose="020F0502020204030204" pitchFamily="34" charset="0"/>
                          <a:cs typeface="Times New Roman" panose="02020603050405020304" pitchFamily="18" charset="0"/>
                        </a:rPr>
                        <m:t>~ </m:t>
                      </m:r>
                      <m:r>
                        <a:rPr lang="es-AR" i="1">
                          <a:latin typeface="Cambria Math" panose="02040503050406030204" pitchFamily="18" charset="0"/>
                          <a:ea typeface="Calibri" panose="020F0502020204030204" pitchFamily="34" charset="0"/>
                          <a:cs typeface="Times New Roman" panose="02020603050405020304" pitchFamily="18" charset="0"/>
                        </a:rPr>
                        <m:t>𝑁</m:t>
                      </m:r>
                      <m:r>
                        <a:rPr lang="es-AR" i="1">
                          <a:latin typeface="Cambria Math" panose="02040503050406030204" pitchFamily="18" charset="0"/>
                          <a:ea typeface="Calibri" panose="020F0502020204030204" pitchFamily="34" charset="0"/>
                          <a:cs typeface="Times New Roman" panose="02020603050405020304" pitchFamily="18" charset="0"/>
                        </a:rPr>
                        <m:t>(0;1)</m:t>
                      </m:r>
                    </m:oMath>
                  </m:oMathPara>
                </a14:m>
                <a:endParaRPr lang="es-AR" sz="1400" dirty="0">
                  <a:latin typeface="Century Gothic" panose="020B0502020202020204" pitchFamily="34" charset="0"/>
                  <a:ea typeface="Calibri" panose="020F0502020204030204" pitchFamily="34" charset="0"/>
                  <a:cs typeface="Times New Roman" panose="02020603050405020304" pitchFamily="18" charset="0"/>
                </a:endParaRPr>
              </a:p>
            </p:txBody>
          </p:sp>
        </mc:Choice>
        <mc:Fallback>
          <p:sp>
            <p:nvSpPr>
              <p:cNvPr id="3" name="Rectángulo 2">
                <a:extLst>
                  <a:ext uri="{FF2B5EF4-FFF2-40B4-BE49-F238E27FC236}">
                    <a16:creationId xmlns:a16="http://schemas.microsoft.com/office/drawing/2014/main" id="{F0744B79-1CC1-4207-B404-47FDA0072F13}"/>
                  </a:ext>
                </a:extLst>
              </p:cNvPr>
              <p:cNvSpPr>
                <a:spLocks noRot="1" noChangeAspect="1" noMove="1" noResize="1" noEditPoints="1" noAdjustHandles="1" noChangeArrowheads="1" noChangeShapeType="1" noTextEdit="1"/>
              </p:cNvSpPr>
              <p:nvPr/>
            </p:nvSpPr>
            <p:spPr>
              <a:xfrm>
                <a:off x="1524000" y="908720"/>
                <a:ext cx="9108382" cy="5761064"/>
              </a:xfrm>
              <a:prstGeom prst="rect">
                <a:avLst/>
              </a:prstGeom>
              <a:blipFill>
                <a:blip r:embed="rId2"/>
                <a:stretch>
                  <a:fillRect l="-535" t="-635"/>
                </a:stretch>
              </a:blipFill>
            </p:spPr>
            <p:txBody>
              <a:bodyPr/>
              <a:lstStyle/>
              <a:p>
                <a:r>
                  <a:rPr lang="es-AR">
                    <a:noFill/>
                  </a:rPr>
                  <a:t> </a:t>
                </a:r>
              </a:p>
            </p:txBody>
          </p:sp>
        </mc:Fallback>
      </mc:AlternateContent>
    </p:spTree>
    <p:extLst>
      <p:ext uri="{BB962C8B-B14F-4D97-AF65-F5344CB8AC3E}">
        <p14:creationId xmlns:p14="http://schemas.microsoft.com/office/powerpoint/2010/main" val="161027414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Rectángulo 2">
                <a:extLst>
                  <a:ext uri="{FF2B5EF4-FFF2-40B4-BE49-F238E27FC236}">
                    <a16:creationId xmlns:a16="http://schemas.microsoft.com/office/drawing/2014/main" id="{E4E896C9-3F26-482C-B661-0C7E2EF72F28}"/>
                  </a:ext>
                </a:extLst>
              </p:cNvPr>
              <p:cNvSpPr/>
              <p:nvPr/>
            </p:nvSpPr>
            <p:spPr>
              <a:xfrm>
                <a:off x="1524000" y="908721"/>
                <a:ext cx="9144000" cy="6978257"/>
              </a:xfrm>
              <a:prstGeom prst="rect">
                <a:avLst/>
              </a:prstGeom>
            </p:spPr>
            <p:txBody>
              <a:bodyPr wrap="square">
                <a:spAutoFit/>
              </a:bodyPr>
              <a:lstStyle/>
              <a:p>
                <a:pPr algn="just">
                  <a:lnSpc>
                    <a:spcPct val="107000"/>
                  </a:lnSpc>
                  <a:spcAft>
                    <a:spcPts val="800"/>
                  </a:spcAft>
                </a:pPr>
                <a:r>
                  <a:rPr lang="es-AR" b="1" u="sng" dirty="0">
                    <a:solidFill>
                      <a:srgbClr val="2E3192"/>
                    </a:solidFill>
                    <a:latin typeface="Century Gothic" panose="020B0502020202020204" pitchFamily="34" charset="0"/>
                  </a:rPr>
                  <a:t>Ejemplo</a:t>
                </a:r>
              </a:p>
              <a:p>
                <a:pPr algn="just">
                  <a:lnSpc>
                    <a:spcPct val="107000"/>
                  </a:lnSpc>
                  <a:spcAft>
                    <a:spcPts val="800"/>
                  </a:spcAft>
                </a:pPr>
                <a14:m>
                  <m:oMathPara xmlns:m="http://schemas.openxmlformats.org/officeDocument/2006/math">
                    <m:oMathParaPr>
                      <m:jc m:val="left"/>
                    </m:oMathParaPr>
                    <m:oMath xmlns:m="http://schemas.openxmlformats.org/officeDocument/2006/math">
                      <m:sSub>
                        <m:sSubPr>
                          <m:ctrlPr>
                            <a:rPr lang="es-AR" i="1">
                              <a:latin typeface="Cambria Math" panose="02040503050406030204" pitchFamily="18" charset="0"/>
                              <a:ea typeface="Calibri" panose="020F0502020204030204" pitchFamily="34" charset="0"/>
                              <a:cs typeface="Times New Roman" panose="02020603050405020304" pitchFamily="18" charset="0"/>
                            </a:rPr>
                          </m:ctrlPr>
                        </m:sSubPr>
                        <m:e>
                          <m:r>
                            <a:rPr lang="es-AR" i="1">
                              <a:latin typeface="Cambria Math" panose="02040503050406030204" pitchFamily="18" charset="0"/>
                              <a:ea typeface="Calibri" panose="020F0502020204030204" pitchFamily="34" charset="0"/>
                              <a:cs typeface="Times New Roman" panose="02020603050405020304" pitchFamily="18" charset="0"/>
                            </a:rPr>
                            <m:t>𝑋</m:t>
                          </m:r>
                        </m:e>
                        <m:sub>
                          <m:r>
                            <a:rPr lang="es-AR" i="1">
                              <a:latin typeface="Cambria Math" panose="02040503050406030204" pitchFamily="18" charset="0"/>
                              <a:ea typeface="Calibri" panose="020F0502020204030204" pitchFamily="34" charset="0"/>
                              <a:cs typeface="Times New Roman" panose="02020603050405020304" pitchFamily="18" charset="0"/>
                            </a:rPr>
                            <m:t>1</m:t>
                          </m:r>
                        </m:sub>
                      </m:sSub>
                      <m:r>
                        <a:rPr lang="es-AR" i="1">
                          <a:latin typeface="Cambria Math" panose="02040503050406030204" pitchFamily="18" charset="0"/>
                          <a:ea typeface="Calibri" panose="020F0502020204030204" pitchFamily="34" charset="0"/>
                          <a:cs typeface="Times New Roman" panose="02020603050405020304" pitchFamily="18" charset="0"/>
                        </a:rPr>
                        <m:t> ~ </m:t>
                      </m:r>
                      <m:r>
                        <a:rPr lang="es-AR" i="1">
                          <a:latin typeface="Cambria Math" panose="02040503050406030204" pitchFamily="18" charset="0"/>
                          <a:ea typeface="Calibri" panose="020F0502020204030204" pitchFamily="34" charset="0"/>
                          <a:cs typeface="Times New Roman" panose="02020603050405020304" pitchFamily="18" charset="0"/>
                        </a:rPr>
                        <m:t>𝑁</m:t>
                      </m:r>
                      <m:d>
                        <m:dPr>
                          <m:ctrlPr>
                            <a:rPr lang="es-AR" i="1">
                              <a:latin typeface="Cambria Math" panose="02040503050406030204" pitchFamily="18" charset="0"/>
                              <a:ea typeface="Calibri" panose="020F0502020204030204" pitchFamily="34" charset="0"/>
                              <a:cs typeface="Times New Roman" panose="02020603050405020304" pitchFamily="18" charset="0"/>
                            </a:rPr>
                          </m:ctrlPr>
                        </m:dPr>
                        <m:e>
                          <m:r>
                            <a:rPr lang="es-AR" i="1">
                              <a:latin typeface="Cambria Math" panose="02040503050406030204" pitchFamily="18" charset="0"/>
                              <a:ea typeface="Calibri" panose="020F0502020204030204" pitchFamily="34" charset="0"/>
                              <a:cs typeface="Times New Roman" panose="02020603050405020304" pitchFamily="18" charset="0"/>
                            </a:rPr>
                            <m:t>5</m:t>
                          </m:r>
                          <m:r>
                            <a:rPr lang="es-AR" i="1">
                              <a:latin typeface="Cambria Math" panose="02040503050406030204" pitchFamily="18" charset="0"/>
                              <a:ea typeface="Calibri" panose="020F0502020204030204" pitchFamily="34" charset="0"/>
                              <a:cs typeface="Times New Roman" panose="02020603050405020304" pitchFamily="18" charset="0"/>
                            </a:rPr>
                            <m:t>;</m:t>
                          </m:r>
                          <m:r>
                            <a:rPr lang="es-AR" i="1">
                              <a:latin typeface="Cambria Math" panose="02040503050406030204" pitchFamily="18" charset="0"/>
                              <a:ea typeface="Calibri" panose="020F0502020204030204" pitchFamily="34" charset="0"/>
                              <a:cs typeface="Times New Roman" panose="02020603050405020304" pitchFamily="18" charset="0"/>
                            </a:rPr>
                            <m:t>2</m:t>
                          </m:r>
                        </m:e>
                      </m:d>
                    </m:oMath>
                  </m:oMathPara>
                </a14:m>
                <a:endParaRPr lang="es-AR" dirty="0">
                  <a:latin typeface="Century Gothic" panose="020B0502020202020204" pitchFamily="34" charset="0"/>
                  <a:ea typeface="Calibri" panose="020F0502020204030204" pitchFamily="34" charset="0"/>
                  <a:cs typeface="Times New Roman" panose="02020603050405020304" pitchFamily="18" charset="0"/>
                </a:endParaRPr>
              </a:p>
              <a:p>
                <a:pPr algn="just">
                  <a:lnSpc>
                    <a:spcPct val="107000"/>
                  </a:lnSpc>
                  <a:spcAft>
                    <a:spcPts val="800"/>
                  </a:spcAft>
                </a:pPr>
                <a14:m>
                  <m:oMathPara xmlns:m="http://schemas.openxmlformats.org/officeDocument/2006/math">
                    <m:oMathParaPr>
                      <m:jc m:val="left"/>
                    </m:oMathParaPr>
                    <m:oMath xmlns:m="http://schemas.openxmlformats.org/officeDocument/2006/math">
                      <m:sSub>
                        <m:sSubPr>
                          <m:ctrlPr>
                            <a:rPr lang="es-AR" i="1">
                              <a:latin typeface="Cambria Math" panose="02040503050406030204" pitchFamily="18" charset="0"/>
                              <a:ea typeface="Calibri" panose="020F0502020204030204" pitchFamily="34" charset="0"/>
                              <a:cs typeface="Times New Roman" panose="02020603050405020304" pitchFamily="18" charset="0"/>
                            </a:rPr>
                          </m:ctrlPr>
                        </m:sSubPr>
                        <m:e>
                          <m:r>
                            <a:rPr lang="es-AR" i="1">
                              <a:latin typeface="Cambria Math" panose="02040503050406030204" pitchFamily="18" charset="0"/>
                              <a:ea typeface="Calibri" panose="020F0502020204030204" pitchFamily="34" charset="0"/>
                              <a:cs typeface="Times New Roman" panose="02020603050405020304" pitchFamily="18" charset="0"/>
                            </a:rPr>
                            <m:t>𝑋</m:t>
                          </m:r>
                        </m:e>
                        <m:sub>
                          <m:r>
                            <a:rPr lang="es-AR" i="1">
                              <a:latin typeface="Cambria Math" panose="02040503050406030204" pitchFamily="18" charset="0"/>
                              <a:ea typeface="Calibri" panose="020F0502020204030204" pitchFamily="34" charset="0"/>
                              <a:cs typeface="Times New Roman" panose="02020603050405020304" pitchFamily="18" charset="0"/>
                            </a:rPr>
                            <m:t>2</m:t>
                          </m:r>
                        </m:sub>
                      </m:sSub>
                      <m:r>
                        <a:rPr lang="es-AR" i="1">
                          <a:latin typeface="Cambria Math" panose="02040503050406030204" pitchFamily="18" charset="0"/>
                          <a:ea typeface="Calibri" panose="020F0502020204030204" pitchFamily="34" charset="0"/>
                          <a:cs typeface="Times New Roman" panose="02020603050405020304" pitchFamily="18" charset="0"/>
                        </a:rPr>
                        <m:t> ~ </m:t>
                      </m:r>
                      <m:r>
                        <a:rPr lang="es-AR" i="1">
                          <a:latin typeface="Cambria Math" panose="02040503050406030204" pitchFamily="18" charset="0"/>
                          <a:ea typeface="Calibri" panose="020F0502020204030204" pitchFamily="34" charset="0"/>
                          <a:cs typeface="Times New Roman" panose="02020603050405020304" pitchFamily="18" charset="0"/>
                        </a:rPr>
                        <m:t>𝑁</m:t>
                      </m:r>
                      <m:d>
                        <m:dPr>
                          <m:ctrlPr>
                            <a:rPr lang="es-AR" i="1">
                              <a:latin typeface="Cambria Math" panose="02040503050406030204" pitchFamily="18" charset="0"/>
                              <a:ea typeface="Calibri" panose="020F0502020204030204" pitchFamily="34" charset="0"/>
                              <a:cs typeface="Times New Roman" panose="02020603050405020304" pitchFamily="18" charset="0"/>
                            </a:rPr>
                          </m:ctrlPr>
                        </m:dPr>
                        <m:e>
                          <m:r>
                            <a:rPr lang="es-AR" i="1">
                              <a:latin typeface="Cambria Math" panose="02040503050406030204" pitchFamily="18" charset="0"/>
                              <a:ea typeface="Calibri" panose="020F0502020204030204" pitchFamily="34" charset="0"/>
                              <a:cs typeface="Times New Roman" panose="02020603050405020304" pitchFamily="18" charset="0"/>
                            </a:rPr>
                            <m:t>4</m:t>
                          </m:r>
                          <m:r>
                            <a:rPr lang="es-AR" i="1">
                              <a:latin typeface="Cambria Math" panose="02040503050406030204" pitchFamily="18" charset="0"/>
                              <a:ea typeface="Calibri" panose="020F0502020204030204" pitchFamily="34" charset="0"/>
                              <a:cs typeface="Times New Roman" panose="02020603050405020304" pitchFamily="18" charset="0"/>
                            </a:rPr>
                            <m:t>;</m:t>
                          </m:r>
                          <m:r>
                            <a:rPr lang="es-AR" i="1">
                              <a:latin typeface="Cambria Math" panose="02040503050406030204" pitchFamily="18" charset="0"/>
                              <a:ea typeface="Calibri" panose="020F0502020204030204" pitchFamily="34" charset="0"/>
                              <a:cs typeface="Times New Roman" panose="02020603050405020304" pitchFamily="18" charset="0"/>
                            </a:rPr>
                            <m:t>1</m:t>
                          </m:r>
                        </m:e>
                      </m:d>
                    </m:oMath>
                  </m:oMathPara>
                </a14:m>
                <a:endParaRPr lang="es-AR" dirty="0">
                  <a:latin typeface="Century Gothic" panose="020B0502020202020204" pitchFamily="34" charset="0"/>
                  <a:ea typeface="Calibri" panose="020F0502020204030204" pitchFamily="34" charset="0"/>
                  <a:cs typeface="Times New Roman" panose="02020603050405020304" pitchFamily="18" charset="0"/>
                </a:endParaRPr>
              </a:p>
              <a:p>
                <a:pPr algn="just">
                  <a:lnSpc>
                    <a:spcPct val="107000"/>
                  </a:lnSpc>
                  <a:spcAft>
                    <a:spcPts val="800"/>
                  </a:spcAft>
                </a:pPr>
                <a14:m>
                  <m:oMathPara xmlns:m="http://schemas.openxmlformats.org/officeDocument/2006/math">
                    <m:oMathParaPr>
                      <m:jc m:val="left"/>
                    </m:oMathParaPr>
                    <m:oMath xmlns:m="http://schemas.openxmlformats.org/officeDocument/2006/math">
                      <m:sSub>
                        <m:sSubPr>
                          <m:ctrlPr>
                            <a:rPr lang="es-AR" i="1">
                              <a:latin typeface="Cambria Math" panose="02040503050406030204" pitchFamily="18" charset="0"/>
                              <a:ea typeface="Calibri" panose="020F0502020204030204" pitchFamily="34" charset="0"/>
                              <a:cs typeface="Times New Roman" panose="02020603050405020304" pitchFamily="18" charset="0"/>
                            </a:rPr>
                          </m:ctrlPr>
                        </m:sSubPr>
                        <m:e>
                          <m:r>
                            <a:rPr lang="es-AR" i="1">
                              <a:latin typeface="Cambria Math" panose="02040503050406030204" pitchFamily="18" charset="0"/>
                              <a:ea typeface="Calibri" panose="020F0502020204030204" pitchFamily="34" charset="0"/>
                              <a:cs typeface="Times New Roman" panose="02020603050405020304" pitchFamily="18" charset="0"/>
                            </a:rPr>
                            <m:t>𝑋</m:t>
                          </m:r>
                        </m:e>
                        <m:sub>
                          <m:r>
                            <a:rPr lang="es-AR" i="1">
                              <a:latin typeface="Cambria Math" panose="02040503050406030204" pitchFamily="18" charset="0"/>
                              <a:ea typeface="Calibri" panose="020F0502020204030204" pitchFamily="34" charset="0"/>
                              <a:cs typeface="Times New Roman" panose="02020603050405020304" pitchFamily="18" charset="0"/>
                            </a:rPr>
                            <m:t>3</m:t>
                          </m:r>
                        </m:sub>
                      </m:sSub>
                      <m:r>
                        <a:rPr lang="es-AR" i="1">
                          <a:latin typeface="Cambria Math" panose="02040503050406030204" pitchFamily="18" charset="0"/>
                          <a:ea typeface="Calibri" panose="020F0502020204030204" pitchFamily="34" charset="0"/>
                          <a:cs typeface="Times New Roman" panose="02020603050405020304" pitchFamily="18" charset="0"/>
                        </a:rPr>
                        <m:t> ~ </m:t>
                      </m:r>
                      <m:r>
                        <a:rPr lang="es-AR" i="1">
                          <a:latin typeface="Cambria Math" panose="02040503050406030204" pitchFamily="18" charset="0"/>
                          <a:ea typeface="Calibri" panose="020F0502020204030204" pitchFamily="34" charset="0"/>
                          <a:cs typeface="Times New Roman" panose="02020603050405020304" pitchFamily="18" charset="0"/>
                        </a:rPr>
                        <m:t>𝑁</m:t>
                      </m:r>
                      <m:d>
                        <m:dPr>
                          <m:ctrlPr>
                            <a:rPr lang="es-AR" i="1">
                              <a:latin typeface="Cambria Math" panose="02040503050406030204" pitchFamily="18" charset="0"/>
                              <a:ea typeface="Calibri" panose="020F0502020204030204" pitchFamily="34" charset="0"/>
                              <a:cs typeface="Times New Roman" panose="02020603050405020304" pitchFamily="18" charset="0"/>
                            </a:rPr>
                          </m:ctrlPr>
                        </m:dPr>
                        <m:e>
                          <m:r>
                            <a:rPr lang="es-AR" i="1">
                              <a:latin typeface="Cambria Math" panose="02040503050406030204" pitchFamily="18" charset="0"/>
                              <a:ea typeface="Calibri" panose="020F0502020204030204" pitchFamily="34" charset="0"/>
                              <a:cs typeface="Times New Roman" panose="02020603050405020304" pitchFamily="18" charset="0"/>
                            </a:rPr>
                            <m:t>3</m:t>
                          </m:r>
                          <m:r>
                            <a:rPr lang="es-AR" i="1">
                              <a:latin typeface="Cambria Math" panose="02040503050406030204" pitchFamily="18" charset="0"/>
                              <a:ea typeface="Calibri" panose="020F0502020204030204" pitchFamily="34" charset="0"/>
                              <a:cs typeface="Times New Roman" panose="02020603050405020304" pitchFamily="18" charset="0"/>
                            </a:rPr>
                            <m:t>;</m:t>
                          </m:r>
                          <m:r>
                            <a:rPr lang="es-AR" i="1">
                              <a:latin typeface="Cambria Math" panose="02040503050406030204" pitchFamily="18" charset="0"/>
                              <a:ea typeface="Calibri" panose="020F0502020204030204" pitchFamily="34" charset="0"/>
                              <a:cs typeface="Times New Roman" panose="02020603050405020304" pitchFamily="18" charset="0"/>
                            </a:rPr>
                            <m:t>3</m:t>
                          </m:r>
                        </m:e>
                      </m:d>
                    </m:oMath>
                  </m:oMathPara>
                </a14:m>
                <a:endParaRPr lang="es-AR" dirty="0">
                  <a:latin typeface="Century Gothic" panose="020B0502020202020204" pitchFamily="34" charset="0"/>
                  <a:ea typeface="Calibri" panose="020F0502020204030204" pitchFamily="34" charset="0"/>
                  <a:cs typeface="Times New Roman" panose="02020603050405020304" pitchFamily="18" charset="0"/>
                </a:endParaRPr>
              </a:p>
              <a:p>
                <a:pPr algn="just">
                  <a:lnSpc>
                    <a:spcPct val="107000"/>
                  </a:lnSpc>
                  <a:spcAft>
                    <a:spcPts val="800"/>
                  </a:spcAft>
                </a:pPr>
                <a:endParaRPr lang="es-AR" dirty="0">
                  <a:latin typeface="Century Gothic" panose="020B0502020202020204" pitchFamily="34" charset="0"/>
                  <a:ea typeface="Calibri" panose="020F0502020204030204" pitchFamily="34" charset="0"/>
                  <a:cs typeface="Times New Roman" panose="02020603050405020304" pitchFamily="18" charset="0"/>
                </a:endParaRPr>
              </a:p>
              <a:p>
                <a:pPr algn="just">
                  <a:lnSpc>
                    <a:spcPct val="107000"/>
                  </a:lnSpc>
                  <a:spcAft>
                    <a:spcPts val="800"/>
                  </a:spcAft>
                </a:pPr>
                <a14:m>
                  <m:oMathPara xmlns:m="http://schemas.openxmlformats.org/officeDocument/2006/math">
                    <m:oMathParaPr>
                      <m:jc m:val="left"/>
                    </m:oMathParaPr>
                    <m:oMath xmlns:m="http://schemas.openxmlformats.org/officeDocument/2006/math">
                      <m:sSub>
                        <m:sSubPr>
                          <m:ctrlPr>
                            <a:rPr lang="es-AR" i="1">
                              <a:latin typeface="Cambria Math" panose="02040503050406030204" pitchFamily="18" charset="0"/>
                              <a:ea typeface="Calibri" panose="020F0502020204030204" pitchFamily="34" charset="0"/>
                              <a:cs typeface="Times New Roman" panose="02020603050405020304" pitchFamily="18" charset="0"/>
                            </a:rPr>
                          </m:ctrlPr>
                        </m:sSubPr>
                        <m:e>
                          <m:r>
                            <a:rPr lang="es-AR" i="1">
                              <a:latin typeface="Cambria Math" panose="02040503050406030204" pitchFamily="18" charset="0"/>
                              <a:ea typeface="Calibri" panose="020F0502020204030204" pitchFamily="34" charset="0"/>
                              <a:cs typeface="Times New Roman" panose="02020603050405020304" pitchFamily="18" charset="0"/>
                            </a:rPr>
                            <m:t>𝑆</m:t>
                          </m:r>
                          <m:r>
                            <a:rPr lang="es-AR" i="1">
                              <a:latin typeface="Cambria Math" panose="02040503050406030204" pitchFamily="18" charset="0"/>
                              <a:ea typeface="Calibri" panose="020F0502020204030204" pitchFamily="34" charset="0"/>
                              <a:cs typeface="Times New Roman" panose="02020603050405020304" pitchFamily="18" charset="0"/>
                            </a:rPr>
                            <m:t>=3</m:t>
                          </m:r>
                          <m:r>
                            <a:rPr lang="es-AR" i="1">
                              <a:latin typeface="Cambria Math" panose="02040503050406030204" pitchFamily="18" charset="0"/>
                              <a:ea typeface="Calibri" panose="020F0502020204030204" pitchFamily="34" charset="0"/>
                              <a:cs typeface="Times New Roman" panose="02020603050405020304" pitchFamily="18" charset="0"/>
                            </a:rPr>
                            <m:t>𝑋</m:t>
                          </m:r>
                        </m:e>
                        <m:sub>
                          <m:r>
                            <a:rPr lang="es-AR" i="1">
                              <a:latin typeface="Cambria Math" panose="02040503050406030204" pitchFamily="18" charset="0"/>
                              <a:ea typeface="Calibri" panose="020F0502020204030204" pitchFamily="34" charset="0"/>
                              <a:cs typeface="Times New Roman" panose="02020603050405020304" pitchFamily="18" charset="0"/>
                            </a:rPr>
                            <m:t>1</m:t>
                          </m:r>
                        </m:sub>
                      </m:sSub>
                      <m:r>
                        <a:rPr lang="es-AR" i="1">
                          <a:latin typeface="Cambria Math" panose="02040503050406030204" pitchFamily="18" charset="0"/>
                          <a:ea typeface="Calibri" panose="020F0502020204030204" pitchFamily="34" charset="0"/>
                          <a:cs typeface="Times New Roman" panose="02020603050405020304" pitchFamily="18" charset="0"/>
                        </a:rPr>
                        <m:t>+</m:t>
                      </m:r>
                      <m:sSub>
                        <m:sSubPr>
                          <m:ctrlPr>
                            <a:rPr lang="es-AR" i="1">
                              <a:latin typeface="Cambria Math" panose="02040503050406030204" pitchFamily="18" charset="0"/>
                              <a:ea typeface="Calibri" panose="020F0502020204030204" pitchFamily="34" charset="0"/>
                              <a:cs typeface="Times New Roman" panose="02020603050405020304" pitchFamily="18" charset="0"/>
                            </a:rPr>
                          </m:ctrlPr>
                        </m:sSubPr>
                        <m:e>
                          <m:r>
                            <a:rPr lang="es-AR" i="1">
                              <a:latin typeface="Cambria Math" panose="02040503050406030204" pitchFamily="18" charset="0"/>
                              <a:ea typeface="Calibri" panose="020F0502020204030204" pitchFamily="34" charset="0"/>
                              <a:cs typeface="Times New Roman" panose="02020603050405020304" pitchFamily="18" charset="0"/>
                            </a:rPr>
                            <m:t>2</m:t>
                          </m:r>
                          <m:r>
                            <a:rPr lang="es-AR" i="1">
                              <a:latin typeface="Cambria Math" panose="02040503050406030204" pitchFamily="18" charset="0"/>
                              <a:ea typeface="Calibri" panose="020F0502020204030204" pitchFamily="34" charset="0"/>
                              <a:cs typeface="Times New Roman" panose="02020603050405020304" pitchFamily="18" charset="0"/>
                            </a:rPr>
                            <m:t>𝑋</m:t>
                          </m:r>
                        </m:e>
                        <m:sub>
                          <m:r>
                            <a:rPr lang="es-AR" i="1">
                              <a:latin typeface="Cambria Math" panose="02040503050406030204" pitchFamily="18" charset="0"/>
                              <a:ea typeface="Calibri" panose="020F0502020204030204" pitchFamily="34" charset="0"/>
                              <a:cs typeface="Times New Roman" panose="02020603050405020304" pitchFamily="18" charset="0"/>
                            </a:rPr>
                            <m:t>2</m:t>
                          </m:r>
                        </m:sub>
                      </m:sSub>
                      <m:r>
                        <a:rPr lang="es-AR" i="1">
                          <a:latin typeface="Cambria Math" panose="02040503050406030204" pitchFamily="18" charset="0"/>
                          <a:ea typeface="Calibri" panose="020F0502020204030204" pitchFamily="34" charset="0"/>
                          <a:cs typeface="Times New Roman" panose="02020603050405020304" pitchFamily="18" charset="0"/>
                        </a:rPr>
                        <m:t>+</m:t>
                      </m:r>
                      <m:sSub>
                        <m:sSubPr>
                          <m:ctrlPr>
                            <a:rPr lang="es-AR" i="1">
                              <a:latin typeface="Cambria Math" panose="02040503050406030204" pitchFamily="18" charset="0"/>
                              <a:ea typeface="Calibri" panose="020F0502020204030204" pitchFamily="34" charset="0"/>
                              <a:cs typeface="Times New Roman" panose="02020603050405020304" pitchFamily="18" charset="0"/>
                            </a:rPr>
                          </m:ctrlPr>
                        </m:sSubPr>
                        <m:e>
                          <m:r>
                            <a:rPr lang="es-AR" i="1">
                              <a:latin typeface="Cambria Math" panose="02040503050406030204" pitchFamily="18" charset="0"/>
                              <a:ea typeface="Calibri" panose="020F0502020204030204" pitchFamily="34" charset="0"/>
                              <a:cs typeface="Times New Roman" panose="02020603050405020304" pitchFamily="18" charset="0"/>
                            </a:rPr>
                            <m:t>𝑋</m:t>
                          </m:r>
                        </m:e>
                        <m:sub>
                          <m:r>
                            <a:rPr lang="es-AR" i="1">
                              <a:latin typeface="Cambria Math" panose="02040503050406030204" pitchFamily="18" charset="0"/>
                              <a:ea typeface="Calibri" panose="020F0502020204030204" pitchFamily="34" charset="0"/>
                              <a:cs typeface="Times New Roman" panose="02020603050405020304" pitchFamily="18" charset="0"/>
                            </a:rPr>
                            <m:t>3</m:t>
                          </m:r>
                        </m:sub>
                      </m:sSub>
                      <m:r>
                        <a:rPr lang="es-AR" i="1">
                          <a:latin typeface="Cambria Math" panose="02040503050406030204" pitchFamily="18" charset="0"/>
                          <a:ea typeface="Calibri" panose="020F0502020204030204" pitchFamily="34" charset="0"/>
                          <a:cs typeface="Times New Roman" panose="02020603050405020304" pitchFamily="18" charset="0"/>
                        </a:rPr>
                        <m:t>  </m:t>
                      </m:r>
                      <m:r>
                        <a:rPr lang="es-AR" i="1">
                          <a:latin typeface="Cambria Math" panose="02040503050406030204" pitchFamily="18" charset="0"/>
                          <a:ea typeface="Cambria Math" panose="02040503050406030204" pitchFamily="18" charset="0"/>
                          <a:cs typeface="Times New Roman" panose="02020603050405020304" pitchFamily="18" charset="0"/>
                        </a:rPr>
                        <m:t>⇒</m:t>
                      </m:r>
                      <m:r>
                        <a:rPr lang="es-AR" i="1">
                          <a:latin typeface="Cambria Math" panose="02040503050406030204" pitchFamily="18" charset="0"/>
                          <a:ea typeface="Calibri" panose="020F0502020204030204" pitchFamily="34" charset="0"/>
                          <a:cs typeface="Times New Roman" panose="02020603050405020304" pitchFamily="18" charset="0"/>
                        </a:rPr>
                        <m:t>𝑆</m:t>
                      </m:r>
                      <m:r>
                        <a:rPr lang="es-AR" i="1">
                          <a:latin typeface="Cambria Math" panose="02040503050406030204" pitchFamily="18" charset="0"/>
                          <a:ea typeface="Calibri" panose="020F0502020204030204" pitchFamily="34" charset="0"/>
                          <a:cs typeface="Times New Roman" panose="02020603050405020304" pitchFamily="18" charset="0"/>
                        </a:rPr>
                        <m:t> </m:t>
                      </m:r>
                      <m:r>
                        <a:rPr lang="es-AR" i="1">
                          <a:latin typeface="Cambria Math" panose="02040503050406030204" pitchFamily="18" charset="0"/>
                          <a:ea typeface="Calibri" panose="020F0502020204030204" pitchFamily="34" charset="0"/>
                          <a:cs typeface="Times New Roman" panose="02020603050405020304" pitchFamily="18" charset="0"/>
                        </a:rPr>
                        <m:t>~ </m:t>
                      </m:r>
                      <m:r>
                        <a:rPr lang="es-AR" i="1">
                          <a:latin typeface="Cambria Math" panose="02040503050406030204" pitchFamily="18" charset="0"/>
                          <a:ea typeface="Calibri" panose="020F0502020204030204" pitchFamily="34" charset="0"/>
                          <a:cs typeface="Times New Roman" panose="02020603050405020304" pitchFamily="18" charset="0"/>
                        </a:rPr>
                        <m:t>𝑁</m:t>
                      </m:r>
                      <m:d>
                        <m:dPr>
                          <m:ctrlPr>
                            <a:rPr lang="es-AR" i="1">
                              <a:latin typeface="Cambria Math" panose="02040503050406030204" pitchFamily="18" charset="0"/>
                              <a:ea typeface="Calibri" panose="020F0502020204030204" pitchFamily="34" charset="0"/>
                              <a:cs typeface="Times New Roman" panose="02020603050405020304" pitchFamily="18" charset="0"/>
                            </a:rPr>
                          </m:ctrlPr>
                        </m:dPr>
                        <m:e>
                          <m:sSub>
                            <m:sSubPr>
                              <m:ctrlPr>
                                <a:rPr lang="es-AR" i="1">
                                  <a:latin typeface="Cambria Math" panose="02040503050406030204" pitchFamily="18" charset="0"/>
                                  <a:ea typeface="Calibri" panose="020F0502020204030204" pitchFamily="34" charset="0"/>
                                  <a:cs typeface="Times New Roman" panose="02020603050405020304" pitchFamily="18" charset="0"/>
                                </a:rPr>
                              </m:ctrlPr>
                            </m:sSubPr>
                            <m:e>
                              <m:r>
                                <a:rPr lang="es-AR" i="1">
                                  <a:latin typeface="Cambria Math" panose="02040503050406030204" pitchFamily="18" charset="0"/>
                                  <a:ea typeface="Calibri" panose="020F0502020204030204" pitchFamily="34" charset="0"/>
                                  <a:cs typeface="Times New Roman" panose="02020603050405020304" pitchFamily="18" charset="0"/>
                                </a:rPr>
                                <m:t>𝜇</m:t>
                              </m:r>
                            </m:e>
                            <m:sub>
                              <m:r>
                                <a:rPr lang="es-AR" i="1">
                                  <a:latin typeface="Cambria Math" panose="02040503050406030204" pitchFamily="18" charset="0"/>
                                  <a:ea typeface="Calibri" panose="020F0502020204030204" pitchFamily="34" charset="0"/>
                                  <a:cs typeface="Times New Roman" panose="02020603050405020304" pitchFamily="18" charset="0"/>
                                </a:rPr>
                                <m:t>𝑆</m:t>
                              </m:r>
                            </m:sub>
                          </m:sSub>
                          <m:r>
                            <a:rPr lang="es-AR" i="1">
                              <a:latin typeface="Cambria Math" panose="02040503050406030204" pitchFamily="18" charset="0"/>
                              <a:ea typeface="Calibri" panose="020F0502020204030204" pitchFamily="34" charset="0"/>
                              <a:cs typeface="Times New Roman" panose="02020603050405020304" pitchFamily="18" charset="0"/>
                            </a:rPr>
                            <m:t>;</m:t>
                          </m:r>
                          <m:sSub>
                            <m:sSubPr>
                              <m:ctrlPr>
                                <a:rPr lang="es-AR" i="1">
                                  <a:latin typeface="Cambria Math" panose="02040503050406030204" pitchFamily="18" charset="0"/>
                                  <a:cs typeface="Times New Roman" panose="02020603050405020304" pitchFamily="18" charset="0"/>
                                </a:rPr>
                              </m:ctrlPr>
                            </m:sSubPr>
                            <m:e>
                              <m:r>
                                <a:rPr lang="es-AR" i="1">
                                  <a:latin typeface="Cambria Math" panose="02040503050406030204" pitchFamily="18" charset="0"/>
                                  <a:ea typeface="Cambria Math" panose="02040503050406030204" pitchFamily="18" charset="0"/>
                                  <a:cs typeface="Times New Roman" panose="02020603050405020304" pitchFamily="18" charset="0"/>
                                </a:rPr>
                                <m:t>𝜎</m:t>
                              </m:r>
                            </m:e>
                            <m:sub>
                              <m:r>
                                <a:rPr lang="es-AR" i="1">
                                  <a:latin typeface="Cambria Math" panose="02040503050406030204" pitchFamily="18" charset="0"/>
                                  <a:cs typeface="Times New Roman" panose="02020603050405020304" pitchFamily="18" charset="0"/>
                                </a:rPr>
                                <m:t>𝑆</m:t>
                              </m:r>
                            </m:sub>
                          </m:sSub>
                        </m:e>
                      </m:d>
                    </m:oMath>
                  </m:oMathPara>
                </a14:m>
                <a:endParaRPr lang="es-AR" dirty="0">
                  <a:latin typeface="Century Gothic" panose="020B0502020202020204" pitchFamily="34" charset="0"/>
                  <a:ea typeface="Calibri" panose="020F0502020204030204" pitchFamily="34" charset="0"/>
                  <a:cs typeface="Times New Roman" panose="02020603050405020304" pitchFamily="18" charset="0"/>
                </a:endParaRPr>
              </a:p>
              <a:p>
                <a:pPr algn="just">
                  <a:lnSpc>
                    <a:spcPct val="107000"/>
                  </a:lnSpc>
                  <a:spcAft>
                    <a:spcPts val="800"/>
                  </a:spcAft>
                </a:pPr>
                <a:endParaRPr lang="es-AR" dirty="0">
                  <a:latin typeface="Century Gothic" panose="020B050202020202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s-AR" dirty="0">
                    <a:latin typeface="Century Gothic" panose="020B0502020202020204" pitchFamily="34" charset="0"/>
                    <a:ea typeface="Calibri" panose="020F0502020204030204" pitchFamily="34" charset="0"/>
                    <a:cs typeface="Times New Roman" panose="02020603050405020304" pitchFamily="18" charset="0"/>
                  </a:rPr>
                  <a:t>Donde</a:t>
                </a:r>
              </a:p>
              <a:p>
                <a:pPr algn="just">
                  <a:lnSpc>
                    <a:spcPct val="107000"/>
                  </a:lnSpc>
                  <a:spcAft>
                    <a:spcPts val="800"/>
                  </a:spcAft>
                </a:pPr>
                <a14:m>
                  <m:oMathPara xmlns:m="http://schemas.openxmlformats.org/officeDocument/2006/math">
                    <m:oMathParaPr>
                      <m:jc m:val="left"/>
                    </m:oMathParaPr>
                    <m:oMath xmlns:m="http://schemas.openxmlformats.org/officeDocument/2006/math">
                      <m:sSub>
                        <m:sSubPr>
                          <m:ctrlPr>
                            <a:rPr lang="es-AR" i="1">
                              <a:latin typeface="Cambria Math" panose="02040503050406030204" pitchFamily="18" charset="0"/>
                              <a:ea typeface="Calibri" panose="020F0502020204030204" pitchFamily="34" charset="0"/>
                              <a:cs typeface="Times New Roman" panose="02020603050405020304" pitchFamily="18" charset="0"/>
                            </a:rPr>
                          </m:ctrlPr>
                        </m:sSubPr>
                        <m:e>
                          <m:r>
                            <a:rPr lang="es-AR" i="1">
                              <a:latin typeface="Cambria Math" panose="02040503050406030204" pitchFamily="18" charset="0"/>
                              <a:ea typeface="Calibri" panose="020F0502020204030204" pitchFamily="34" charset="0"/>
                              <a:cs typeface="Times New Roman" panose="02020603050405020304" pitchFamily="18" charset="0"/>
                            </a:rPr>
                            <m:t>𝜇</m:t>
                          </m:r>
                        </m:e>
                        <m:sub>
                          <m:r>
                            <a:rPr lang="es-AR" i="1">
                              <a:latin typeface="Cambria Math" panose="02040503050406030204" pitchFamily="18" charset="0"/>
                              <a:ea typeface="Calibri" panose="020F0502020204030204" pitchFamily="34" charset="0"/>
                              <a:cs typeface="Times New Roman" panose="02020603050405020304" pitchFamily="18" charset="0"/>
                            </a:rPr>
                            <m:t>𝑆</m:t>
                          </m:r>
                        </m:sub>
                      </m:sSub>
                      <m:r>
                        <a:rPr lang="es-AR" i="1">
                          <a:latin typeface="Cambria Math" panose="02040503050406030204" pitchFamily="18" charset="0"/>
                          <a:ea typeface="Calibri" panose="020F0502020204030204" pitchFamily="34" charset="0"/>
                          <a:cs typeface="Times New Roman" panose="02020603050405020304" pitchFamily="18" charset="0"/>
                        </a:rPr>
                        <m:t>=</m:t>
                      </m:r>
                      <m:nary>
                        <m:naryPr>
                          <m:chr m:val="∑"/>
                          <m:limLoc m:val="undOvr"/>
                          <m:ctrlPr>
                            <a:rPr lang="es-AR" i="1">
                              <a:latin typeface="Cambria Math" panose="02040503050406030204" pitchFamily="18" charset="0"/>
                              <a:ea typeface="Calibri" panose="020F0502020204030204" pitchFamily="34" charset="0"/>
                              <a:cs typeface="Times New Roman" panose="02020603050405020304" pitchFamily="18" charset="0"/>
                            </a:rPr>
                          </m:ctrlPr>
                        </m:naryPr>
                        <m:sub>
                          <m:r>
                            <a:rPr lang="es-AR" i="1">
                              <a:latin typeface="Cambria Math" panose="02040503050406030204" pitchFamily="18" charset="0"/>
                              <a:ea typeface="Calibri" panose="020F0502020204030204" pitchFamily="34" charset="0"/>
                              <a:cs typeface="Times New Roman" panose="02020603050405020304" pitchFamily="18" charset="0"/>
                            </a:rPr>
                            <m:t>𝑖</m:t>
                          </m:r>
                          <m:r>
                            <a:rPr lang="es-AR" i="1">
                              <a:latin typeface="Cambria Math" panose="02040503050406030204" pitchFamily="18" charset="0"/>
                              <a:ea typeface="Calibri" panose="020F0502020204030204" pitchFamily="34" charset="0"/>
                              <a:cs typeface="Times New Roman" panose="02020603050405020304" pitchFamily="18" charset="0"/>
                            </a:rPr>
                            <m:t>=1</m:t>
                          </m:r>
                        </m:sub>
                        <m:sup>
                          <m:r>
                            <a:rPr lang="es-AR" i="1">
                              <a:latin typeface="Cambria Math" panose="02040503050406030204" pitchFamily="18" charset="0"/>
                              <a:ea typeface="Calibri" panose="020F0502020204030204" pitchFamily="34" charset="0"/>
                              <a:cs typeface="Times New Roman" panose="02020603050405020304" pitchFamily="18" charset="0"/>
                            </a:rPr>
                            <m:t>𝑛</m:t>
                          </m:r>
                        </m:sup>
                        <m:e>
                          <m:sSub>
                            <m:sSubPr>
                              <m:ctrlPr>
                                <a:rPr lang="es-AR" i="1">
                                  <a:latin typeface="Cambria Math" panose="02040503050406030204" pitchFamily="18" charset="0"/>
                                  <a:ea typeface="Calibri" panose="020F0502020204030204" pitchFamily="34" charset="0"/>
                                  <a:cs typeface="Times New Roman" panose="02020603050405020304" pitchFamily="18" charset="0"/>
                                </a:rPr>
                              </m:ctrlPr>
                            </m:sSubPr>
                            <m:e>
                              <m:r>
                                <a:rPr lang="es-AR" i="1">
                                  <a:latin typeface="Cambria Math" panose="02040503050406030204" pitchFamily="18" charset="0"/>
                                  <a:ea typeface="Calibri" panose="020F0502020204030204" pitchFamily="34" charset="0"/>
                                  <a:cs typeface="Times New Roman" panose="02020603050405020304" pitchFamily="18" charset="0"/>
                                </a:rPr>
                                <m:t>𝑐</m:t>
                              </m:r>
                            </m:e>
                            <m:sub>
                              <m:r>
                                <a:rPr lang="es-AR" i="1">
                                  <a:latin typeface="Cambria Math" panose="02040503050406030204" pitchFamily="18" charset="0"/>
                                  <a:ea typeface="Calibri" panose="020F0502020204030204" pitchFamily="34" charset="0"/>
                                  <a:cs typeface="Times New Roman" panose="02020603050405020304" pitchFamily="18" charset="0"/>
                                </a:rPr>
                                <m:t>𝑖</m:t>
                              </m:r>
                            </m:sub>
                          </m:sSub>
                          <m:sSub>
                            <m:sSubPr>
                              <m:ctrlPr>
                                <a:rPr lang="es-AR" i="1">
                                  <a:latin typeface="Cambria Math" panose="02040503050406030204" pitchFamily="18" charset="0"/>
                                  <a:ea typeface="Calibri" panose="020F0502020204030204" pitchFamily="34" charset="0"/>
                                  <a:cs typeface="Times New Roman" panose="02020603050405020304" pitchFamily="18" charset="0"/>
                                </a:rPr>
                              </m:ctrlPr>
                            </m:sSubPr>
                            <m:e>
                              <m:r>
                                <a:rPr lang="es-AR" i="1">
                                  <a:latin typeface="Cambria Math" panose="02040503050406030204" pitchFamily="18" charset="0"/>
                                  <a:ea typeface="Calibri" panose="020F0502020204030204" pitchFamily="34" charset="0"/>
                                  <a:cs typeface="Times New Roman" panose="02020603050405020304" pitchFamily="18" charset="0"/>
                                </a:rPr>
                                <m:t>𝜇</m:t>
                              </m:r>
                            </m:e>
                            <m:sub>
                              <m:r>
                                <a:rPr lang="es-AR" i="1">
                                  <a:latin typeface="Cambria Math" panose="02040503050406030204" pitchFamily="18" charset="0"/>
                                  <a:ea typeface="Calibri" panose="020F0502020204030204" pitchFamily="34" charset="0"/>
                                  <a:cs typeface="Times New Roman" panose="02020603050405020304" pitchFamily="18" charset="0"/>
                                </a:rPr>
                                <m:t>𝑖</m:t>
                              </m:r>
                            </m:sub>
                          </m:sSub>
                        </m:e>
                      </m:nary>
                      <m:r>
                        <a:rPr lang="es-AR" i="1">
                          <a:latin typeface="Cambria Math" panose="02040503050406030204" pitchFamily="18" charset="0"/>
                          <a:ea typeface="Cambria Math" panose="02040503050406030204" pitchFamily="18" charset="0"/>
                          <a:cs typeface="Times New Roman" panose="02020603050405020304" pitchFamily="18" charset="0"/>
                        </a:rPr>
                        <m:t>⇒</m:t>
                      </m:r>
                      <m:sSub>
                        <m:sSubPr>
                          <m:ctrlPr>
                            <a:rPr lang="es-AR" i="1">
                              <a:latin typeface="Cambria Math" panose="02040503050406030204" pitchFamily="18" charset="0"/>
                              <a:ea typeface="Calibri" panose="020F0502020204030204" pitchFamily="34" charset="0"/>
                              <a:cs typeface="Times New Roman" panose="02020603050405020304" pitchFamily="18" charset="0"/>
                            </a:rPr>
                          </m:ctrlPr>
                        </m:sSubPr>
                        <m:e>
                          <m:r>
                            <a:rPr lang="es-AR" i="1">
                              <a:latin typeface="Cambria Math" panose="02040503050406030204" pitchFamily="18" charset="0"/>
                              <a:ea typeface="Calibri" panose="020F0502020204030204" pitchFamily="34" charset="0"/>
                              <a:cs typeface="Times New Roman" panose="02020603050405020304" pitchFamily="18" charset="0"/>
                            </a:rPr>
                            <m:t>𝜇</m:t>
                          </m:r>
                        </m:e>
                        <m:sub>
                          <m:r>
                            <a:rPr lang="es-AR" i="1">
                              <a:latin typeface="Cambria Math" panose="02040503050406030204" pitchFamily="18" charset="0"/>
                              <a:ea typeface="Calibri" panose="020F0502020204030204" pitchFamily="34" charset="0"/>
                              <a:cs typeface="Times New Roman" panose="02020603050405020304" pitchFamily="18" charset="0"/>
                            </a:rPr>
                            <m:t>𝑆</m:t>
                          </m:r>
                        </m:sub>
                      </m:sSub>
                      <m:r>
                        <a:rPr lang="es-AR" i="1">
                          <a:latin typeface="Cambria Math" panose="02040503050406030204" pitchFamily="18" charset="0"/>
                          <a:ea typeface="Calibri" panose="020F0502020204030204" pitchFamily="34" charset="0"/>
                          <a:cs typeface="Times New Roman" panose="02020603050405020304" pitchFamily="18" charset="0"/>
                        </a:rPr>
                        <m:t>=3∗5+2∗4+1∗3=26</m:t>
                      </m:r>
                    </m:oMath>
                  </m:oMathPara>
                </a14:m>
                <a:endParaRPr lang="es-AR" dirty="0">
                  <a:latin typeface="Century Gothic" panose="020B0502020202020204" pitchFamily="34" charset="0"/>
                  <a:ea typeface="Calibri" panose="020F0502020204030204" pitchFamily="34" charset="0"/>
                  <a:cs typeface="Times New Roman" panose="02020603050405020304" pitchFamily="18" charset="0"/>
                </a:endParaRPr>
              </a:p>
              <a:p>
                <a:pPr algn="just">
                  <a:lnSpc>
                    <a:spcPct val="107000"/>
                  </a:lnSpc>
                  <a:spcAft>
                    <a:spcPts val="800"/>
                  </a:spcAft>
                </a:pPr>
                <a14:m>
                  <m:oMathPara xmlns:m="http://schemas.openxmlformats.org/officeDocument/2006/math">
                    <m:oMathParaPr>
                      <m:jc m:val="left"/>
                    </m:oMathParaPr>
                    <m:oMath xmlns:m="http://schemas.openxmlformats.org/officeDocument/2006/math">
                      <m:sSubSup>
                        <m:sSubSupPr>
                          <m:ctrlPr>
                            <a:rPr lang="es-AR" i="1">
                              <a:latin typeface="Cambria Math" panose="02040503050406030204" pitchFamily="18" charset="0"/>
                              <a:ea typeface="Times New Roman" panose="02020603050405020304" pitchFamily="18" charset="0"/>
                              <a:cs typeface="Times New Roman" panose="02020603050405020304" pitchFamily="18" charset="0"/>
                            </a:rPr>
                          </m:ctrlPr>
                        </m:sSubSupPr>
                        <m:e>
                          <m:r>
                            <a:rPr lang="es-AR" i="1">
                              <a:latin typeface="Cambria Math" panose="02040503050406030204" pitchFamily="18" charset="0"/>
                              <a:ea typeface="Times New Roman" panose="02020603050405020304" pitchFamily="18" charset="0"/>
                              <a:cs typeface="Times New Roman" panose="02020603050405020304" pitchFamily="18" charset="0"/>
                            </a:rPr>
                            <m:t>𝜎</m:t>
                          </m:r>
                        </m:e>
                        <m:sub>
                          <m:r>
                            <a:rPr lang="es-AR" i="1">
                              <a:latin typeface="Cambria Math" panose="02040503050406030204" pitchFamily="18" charset="0"/>
                              <a:ea typeface="Times New Roman" panose="02020603050405020304" pitchFamily="18" charset="0"/>
                              <a:cs typeface="Times New Roman" panose="02020603050405020304" pitchFamily="18" charset="0"/>
                            </a:rPr>
                            <m:t>𝑆</m:t>
                          </m:r>
                        </m:sub>
                        <m:sup>
                          <m:r>
                            <a:rPr lang="es-AR" i="1">
                              <a:latin typeface="Cambria Math" panose="02040503050406030204" pitchFamily="18" charset="0"/>
                              <a:ea typeface="Times New Roman" panose="02020603050405020304" pitchFamily="18" charset="0"/>
                              <a:cs typeface="Times New Roman" panose="02020603050405020304" pitchFamily="18" charset="0"/>
                            </a:rPr>
                            <m:t>2</m:t>
                          </m:r>
                        </m:sup>
                      </m:sSubSup>
                      <m:r>
                        <a:rPr lang="es-AR" i="1">
                          <a:latin typeface="Cambria Math" panose="02040503050406030204" pitchFamily="18" charset="0"/>
                          <a:ea typeface="Times New Roman" panose="02020603050405020304" pitchFamily="18" charset="0"/>
                          <a:cs typeface="Times New Roman" panose="02020603050405020304" pitchFamily="18" charset="0"/>
                        </a:rPr>
                        <m:t>=</m:t>
                      </m:r>
                      <m:nary>
                        <m:naryPr>
                          <m:chr m:val="∑"/>
                          <m:limLoc m:val="undOvr"/>
                          <m:ctrlPr>
                            <a:rPr lang="es-AR" i="1">
                              <a:latin typeface="Cambria Math" panose="02040503050406030204" pitchFamily="18" charset="0"/>
                              <a:ea typeface="Calibri" panose="020F0502020204030204" pitchFamily="34" charset="0"/>
                              <a:cs typeface="Times New Roman" panose="02020603050405020304" pitchFamily="18" charset="0"/>
                            </a:rPr>
                          </m:ctrlPr>
                        </m:naryPr>
                        <m:sub>
                          <m:r>
                            <a:rPr lang="es-AR" i="1">
                              <a:latin typeface="Cambria Math" panose="02040503050406030204" pitchFamily="18" charset="0"/>
                              <a:ea typeface="Calibri" panose="020F0502020204030204" pitchFamily="34" charset="0"/>
                              <a:cs typeface="Times New Roman" panose="02020603050405020304" pitchFamily="18" charset="0"/>
                            </a:rPr>
                            <m:t>𝑖</m:t>
                          </m:r>
                          <m:r>
                            <a:rPr lang="es-AR" i="1">
                              <a:latin typeface="Cambria Math" panose="02040503050406030204" pitchFamily="18" charset="0"/>
                              <a:ea typeface="Calibri" panose="020F0502020204030204" pitchFamily="34" charset="0"/>
                              <a:cs typeface="Times New Roman" panose="02020603050405020304" pitchFamily="18" charset="0"/>
                            </a:rPr>
                            <m:t>=1</m:t>
                          </m:r>
                        </m:sub>
                        <m:sup>
                          <m:r>
                            <a:rPr lang="es-AR" i="1">
                              <a:latin typeface="Cambria Math" panose="02040503050406030204" pitchFamily="18" charset="0"/>
                              <a:ea typeface="Calibri" panose="020F0502020204030204" pitchFamily="34" charset="0"/>
                              <a:cs typeface="Times New Roman" panose="02020603050405020304" pitchFamily="18" charset="0"/>
                            </a:rPr>
                            <m:t>𝑛</m:t>
                          </m:r>
                        </m:sup>
                        <m:e>
                          <m:sSubSup>
                            <m:sSubSupPr>
                              <m:ctrlPr>
                                <a:rPr lang="es-AR" i="1">
                                  <a:latin typeface="Cambria Math" panose="02040503050406030204" pitchFamily="18" charset="0"/>
                                  <a:ea typeface="Times New Roman" panose="02020603050405020304" pitchFamily="18" charset="0"/>
                                  <a:cs typeface="Times New Roman" panose="02020603050405020304" pitchFamily="18" charset="0"/>
                                </a:rPr>
                              </m:ctrlPr>
                            </m:sSubSupPr>
                            <m:e>
                              <m:r>
                                <a:rPr lang="es-AR" i="1">
                                  <a:latin typeface="Cambria Math" panose="02040503050406030204" pitchFamily="18" charset="0"/>
                                  <a:ea typeface="Times New Roman" panose="02020603050405020304" pitchFamily="18" charset="0"/>
                                  <a:cs typeface="Times New Roman" panose="02020603050405020304" pitchFamily="18" charset="0"/>
                                </a:rPr>
                                <m:t>𝑐</m:t>
                              </m:r>
                            </m:e>
                            <m:sub>
                              <m:r>
                                <a:rPr lang="es-AR" i="1">
                                  <a:latin typeface="Cambria Math" panose="02040503050406030204" pitchFamily="18" charset="0"/>
                                  <a:ea typeface="Times New Roman" panose="02020603050405020304" pitchFamily="18" charset="0"/>
                                  <a:cs typeface="Times New Roman" panose="02020603050405020304" pitchFamily="18" charset="0"/>
                                </a:rPr>
                                <m:t>𝑖</m:t>
                              </m:r>
                            </m:sub>
                            <m:sup>
                              <m:r>
                                <a:rPr lang="es-AR" i="1">
                                  <a:latin typeface="Cambria Math" panose="02040503050406030204" pitchFamily="18" charset="0"/>
                                  <a:ea typeface="Times New Roman" panose="02020603050405020304" pitchFamily="18" charset="0"/>
                                  <a:cs typeface="Times New Roman" panose="02020603050405020304" pitchFamily="18" charset="0"/>
                                </a:rPr>
                                <m:t>2</m:t>
                              </m:r>
                            </m:sup>
                          </m:sSubSup>
                          <m:sSubSup>
                            <m:sSubSupPr>
                              <m:ctrlPr>
                                <a:rPr lang="es-AR" i="1">
                                  <a:latin typeface="Cambria Math" panose="02040503050406030204" pitchFamily="18" charset="0"/>
                                  <a:ea typeface="Times New Roman" panose="02020603050405020304" pitchFamily="18" charset="0"/>
                                  <a:cs typeface="Times New Roman" panose="02020603050405020304" pitchFamily="18" charset="0"/>
                                </a:rPr>
                              </m:ctrlPr>
                            </m:sSubSupPr>
                            <m:e>
                              <m:r>
                                <a:rPr lang="es-AR" i="1">
                                  <a:latin typeface="Cambria Math" panose="02040503050406030204" pitchFamily="18" charset="0"/>
                                  <a:ea typeface="Times New Roman" panose="02020603050405020304" pitchFamily="18" charset="0"/>
                                  <a:cs typeface="Times New Roman" panose="02020603050405020304" pitchFamily="18" charset="0"/>
                                </a:rPr>
                                <m:t>𝜎</m:t>
                              </m:r>
                            </m:e>
                            <m:sub>
                              <m:r>
                                <a:rPr lang="es-AR" i="1">
                                  <a:latin typeface="Cambria Math" panose="02040503050406030204" pitchFamily="18" charset="0"/>
                                  <a:ea typeface="Times New Roman" panose="02020603050405020304" pitchFamily="18" charset="0"/>
                                  <a:cs typeface="Times New Roman" panose="02020603050405020304" pitchFamily="18" charset="0"/>
                                </a:rPr>
                                <m:t>𝑖</m:t>
                              </m:r>
                            </m:sub>
                            <m:sup>
                              <m:r>
                                <a:rPr lang="es-AR" i="1">
                                  <a:latin typeface="Cambria Math" panose="02040503050406030204" pitchFamily="18" charset="0"/>
                                  <a:ea typeface="Times New Roman" panose="02020603050405020304" pitchFamily="18" charset="0"/>
                                  <a:cs typeface="Times New Roman" panose="02020603050405020304" pitchFamily="18" charset="0"/>
                                </a:rPr>
                                <m:t>2</m:t>
                              </m:r>
                            </m:sup>
                          </m:sSubSup>
                        </m:e>
                      </m:nary>
                      <m:r>
                        <a:rPr lang="es-AR" i="1">
                          <a:latin typeface="Cambria Math" panose="02040503050406030204" pitchFamily="18" charset="0"/>
                          <a:ea typeface="Cambria Math" panose="02040503050406030204" pitchFamily="18" charset="0"/>
                          <a:cs typeface="Times New Roman" panose="02020603050405020304" pitchFamily="18" charset="0"/>
                        </a:rPr>
                        <m:t>⇒</m:t>
                      </m:r>
                      <m:sSubSup>
                        <m:sSubSupPr>
                          <m:ctrlPr>
                            <a:rPr lang="es-AR" i="1">
                              <a:latin typeface="Cambria Math" panose="02040503050406030204" pitchFamily="18" charset="0"/>
                              <a:ea typeface="Times New Roman" panose="02020603050405020304" pitchFamily="18" charset="0"/>
                              <a:cs typeface="Times New Roman" panose="02020603050405020304" pitchFamily="18" charset="0"/>
                            </a:rPr>
                          </m:ctrlPr>
                        </m:sSubSupPr>
                        <m:e>
                          <m:r>
                            <a:rPr lang="es-AR" i="1">
                              <a:latin typeface="Cambria Math" panose="02040503050406030204" pitchFamily="18" charset="0"/>
                              <a:ea typeface="Times New Roman" panose="02020603050405020304" pitchFamily="18" charset="0"/>
                              <a:cs typeface="Times New Roman" panose="02020603050405020304" pitchFamily="18" charset="0"/>
                            </a:rPr>
                            <m:t>𝜎</m:t>
                          </m:r>
                        </m:e>
                        <m:sub>
                          <m:r>
                            <a:rPr lang="es-AR" i="1">
                              <a:latin typeface="Cambria Math" panose="02040503050406030204" pitchFamily="18" charset="0"/>
                              <a:ea typeface="Times New Roman" panose="02020603050405020304" pitchFamily="18" charset="0"/>
                              <a:cs typeface="Times New Roman" panose="02020603050405020304" pitchFamily="18" charset="0"/>
                            </a:rPr>
                            <m:t>𝑆</m:t>
                          </m:r>
                        </m:sub>
                        <m:sup>
                          <m:r>
                            <a:rPr lang="es-AR" i="1">
                              <a:latin typeface="Cambria Math" panose="02040503050406030204" pitchFamily="18" charset="0"/>
                              <a:ea typeface="Times New Roman" panose="02020603050405020304" pitchFamily="18" charset="0"/>
                              <a:cs typeface="Times New Roman" panose="02020603050405020304" pitchFamily="18" charset="0"/>
                            </a:rPr>
                            <m:t>2</m:t>
                          </m:r>
                        </m:sup>
                      </m:sSubSup>
                      <m:r>
                        <a:rPr lang="es-AR" i="1">
                          <a:latin typeface="Cambria Math" panose="02040503050406030204" pitchFamily="18" charset="0"/>
                          <a:ea typeface="Times New Roman" panose="02020603050405020304" pitchFamily="18" charset="0"/>
                          <a:cs typeface="Times New Roman" panose="02020603050405020304" pitchFamily="18" charset="0"/>
                        </a:rPr>
                        <m:t>=</m:t>
                      </m:r>
                      <m:sSup>
                        <m:sSupPr>
                          <m:ctrlPr>
                            <a:rPr lang="es-AR" i="1">
                              <a:latin typeface="Cambria Math" panose="02040503050406030204" pitchFamily="18" charset="0"/>
                              <a:cs typeface="Times New Roman" panose="02020603050405020304" pitchFamily="18" charset="0"/>
                            </a:rPr>
                          </m:ctrlPr>
                        </m:sSupPr>
                        <m:e>
                          <m:r>
                            <a:rPr lang="es-AR" i="1">
                              <a:latin typeface="Cambria Math" panose="02040503050406030204" pitchFamily="18" charset="0"/>
                              <a:cs typeface="Times New Roman" panose="02020603050405020304" pitchFamily="18" charset="0"/>
                            </a:rPr>
                            <m:t>3</m:t>
                          </m:r>
                        </m:e>
                        <m:sup>
                          <m:r>
                            <a:rPr lang="es-AR" i="1">
                              <a:latin typeface="Cambria Math" panose="02040503050406030204" pitchFamily="18" charset="0"/>
                              <a:cs typeface="Times New Roman" panose="02020603050405020304" pitchFamily="18" charset="0"/>
                            </a:rPr>
                            <m:t>2</m:t>
                          </m:r>
                        </m:sup>
                      </m:sSup>
                      <m:r>
                        <a:rPr lang="es-AR" i="1">
                          <a:latin typeface="Cambria Math" panose="02040503050406030204" pitchFamily="18" charset="0"/>
                          <a:cs typeface="Times New Roman" panose="02020603050405020304" pitchFamily="18" charset="0"/>
                        </a:rPr>
                        <m:t>∗</m:t>
                      </m:r>
                      <m:sSup>
                        <m:sSupPr>
                          <m:ctrlPr>
                            <a:rPr lang="es-AR" i="1">
                              <a:latin typeface="Cambria Math" panose="02040503050406030204" pitchFamily="18" charset="0"/>
                              <a:cs typeface="Times New Roman" panose="02020603050405020304" pitchFamily="18" charset="0"/>
                            </a:rPr>
                          </m:ctrlPr>
                        </m:sSupPr>
                        <m:e>
                          <m:r>
                            <a:rPr lang="es-AR" i="1">
                              <a:latin typeface="Cambria Math" panose="02040503050406030204" pitchFamily="18" charset="0"/>
                              <a:cs typeface="Times New Roman" panose="02020603050405020304" pitchFamily="18" charset="0"/>
                            </a:rPr>
                            <m:t>2</m:t>
                          </m:r>
                        </m:e>
                        <m:sup>
                          <m:r>
                            <a:rPr lang="es-AR" i="1">
                              <a:latin typeface="Cambria Math" panose="02040503050406030204" pitchFamily="18" charset="0"/>
                              <a:cs typeface="Times New Roman" panose="02020603050405020304" pitchFamily="18" charset="0"/>
                            </a:rPr>
                            <m:t>2</m:t>
                          </m:r>
                        </m:sup>
                      </m:sSup>
                      <m:r>
                        <a:rPr lang="es-AR" i="1">
                          <a:latin typeface="Cambria Math" panose="02040503050406030204" pitchFamily="18" charset="0"/>
                          <a:cs typeface="Times New Roman" panose="02020603050405020304" pitchFamily="18" charset="0"/>
                        </a:rPr>
                        <m:t>+</m:t>
                      </m:r>
                      <m:sSup>
                        <m:sSupPr>
                          <m:ctrlPr>
                            <a:rPr lang="es-AR" i="1">
                              <a:latin typeface="Cambria Math" panose="02040503050406030204" pitchFamily="18" charset="0"/>
                              <a:cs typeface="Times New Roman" panose="02020603050405020304" pitchFamily="18" charset="0"/>
                            </a:rPr>
                          </m:ctrlPr>
                        </m:sSupPr>
                        <m:e>
                          <m:r>
                            <a:rPr lang="es-AR" i="1">
                              <a:latin typeface="Cambria Math" panose="02040503050406030204" pitchFamily="18" charset="0"/>
                              <a:cs typeface="Times New Roman" panose="02020603050405020304" pitchFamily="18" charset="0"/>
                            </a:rPr>
                            <m:t>2</m:t>
                          </m:r>
                        </m:e>
                        <m:sup>
                          <m:r>
                            <a:rPr lang="es-AR" i="1">
                              <a:latin typeface="Cambria Math" panose="02040503050406030204" pitchFamily="18" charset="0"/>
                              <a:cs typeface="Times New Roman" panose="02020603050405020304" pitchFamily="18" charset="0"/>
                            </a:rPr>
                            <m:t>2</m:t>
                          </m:r>
                        </m:sup>
                      </m:sSup>
                      <m:r>
                        <a:rPr lang="es-AR" i="1">
                          <a:latin typeface="Cambria Math" panose="02040503050406030204" pitchFamily="18" charset="0"/>
                          <a:cs typeface="Times New Roman" panose="02020603050405020304" pitchFamily="18" charset="0"/>
                        </a:rPr>
                        <m:t>∗</m:t>
                      </m:r>
                      <m:sSup>
                        <m:sSupPr>
                          <m:ctrlPr>
                            <a:rPr lang="es-AR" i="1">
                              <a:latin typeface="Cambria Math" panose="02040503050406030204" pitchFamily="18" charset="0"/>
                              <a:cs typeface="Times New Roman" panose="02020603050405020304" pitchFamily="18" charset="0"/>
                            </a:rPr>
                          </m:ctrlPr>
                        </m:sSupPr>
                        <m:e>
                          <m:r>
                            <a:rPr lang="es-AR" i="1">
                              <a:latin typeface="Cambria Math" panose="02040503050406030204" pitchFamily="18" charset="0"/>
                              <a:cs typeface="Times New Roman" panose="02020603050405020304" pitchFamily="18" charset="0"/>
                            </a:rPr>
                            <m:t>1</m:t>
                          </m:r>
                        </m:e>
                        <m:sup>
                          <m:r>
                            <a:rPr lang="es-AR" i="1">
                              <a:latin typeface="Cambria Math" panose="02040503050406030204" pitchFamily="18" charset="0"/>
                              <a:cs typeface="Times New Roman" panose="02020603050405020304" pitchFamily="18" charset="0"/>
                            </a:rPr>
                            <m:t>2</m:t>
                          </m:r>
                        </m:sup>
                      </m:sSup>
                      <m:r>
                        <a:rPr lang="es-AR" i="1">
                          <a:latin typeface="Cambria Math" panose="02040503050406030204" pitchFamily="18" charset="0"/>
                          <a:cs typeface="Times New Roman" panose="02020603050405020304" pitchFamily="18" charset="0"/>
                        </a:rPr>
                        <m:t>+</m:t>
                      </m:r>
                      <m:sSup>
                        <m:sSupPr>
                          <m:ctrlPr>
                            <a:rPr lang="es-AR" i="1">
                              <a:latin typeface="Cambria Math" panose="02040503050406030204" pitchFamily="18" charset="0"/>
                              <a:cs typeface="Times New Roman" panose="02020603050405020304" pitchFamily="18" charset="0"/>
                            </a:rPr>
                          </m:ctrlPr>
                        </m:sSupPr>
                        <m:e>
                          <m:r>
                            <a:rPr lang="es-AR" i="1">
                              <a:latin typeface="Cambria Math" panose="02040503050406030204" pitchFamily="18" charset="0"/>
                              <a:cs typeface="Times New Roman" panose="02020603050405020304" pitchFamily="18" charset="0"/>
                            </a:rPr>
                            <m:t>1</m:t>
                          </m:r>
                        </m:e>
                        <m:sup>
                          <m:r>
                            <a:rPr lang="es-AR" i="1">
                              <a:latin typeface="Cambria Math" panose="02040503050406030204" pitchFamily="18" charset="0"/>
                              <a:cs typeface="Times New Roman" panose="02020603050405020304" pitchFamily="18" charset="0"/>
                            </a:rPr>
                            <m:t>2</m:t>
                          </m:r>
                        </m:sup>
                      </m:sSup>
                      <m:r>
                        <a:rPr lang="es-AR" i="1">
                          <a:latin typeface="Cambria Math" panose="02040503050406030204" pitchFamily="18" charset="0"/>
                          <a:cs typeface="Times New Roman" panose="02020603050405020304" pitchFamily="18" charset="0"/>
                        </a:rPr>
                        <m:t>∗</m:t>
                      </m:r>
                      <m:sSup>
                        <m:sSupPr>
                          <m:ctrlPr>
                            <a:rPr lang="es-AR" i="1">
                              <a:latin typeface="Cambria Math" panose="02040503050406030204" pitchFamily="18" charset="0"/>
                              <a:cs typeface="Times New Roman" panose="02020603050405020304" pitchFamily="18" charset="0"/>
                            </a:rPr>
                          </m:ctrlPr>
                        </m:sSupPr>
                        <m:e>
                          <m:r>
                            <a:rPr lang="es-AR" i="1">
                              <a:latin typeface="Cambria Math" panose="02040503050406030204" pitchFamily="18" charset="0"/>
                              <a:cs typeface="Times New Roman" panose="02020603050405020304" pitchFamily="18" charset="0"/>
                            </a:rPr>
                            <m:t>3</m:t>
                          </m:r>
                        </m:e>
                        <m:sup>
                          <m:r>
                            <a:rPr lang="es-AR" i="1">
                              <a:latin typeface="Cambria Math" panose="02040503050406030204" pitchFamily="18" charset="0"/>
                              <a:cs typeface="Times New Roman" panose="02020603050405020304" pitchFamily="18" charset="0"/>
                            </a:rPr>
                            <m:t>2</m:t>
                          </m:r>
                        </m:sup>
                      </m:sSup>
                      <m:r>
                        <a:rPr lang="es-AR" i="1">
                          <a:latin typeface="Cambria Math" panose="02040503050406030204" pitchFamily="18" charset="0"/>
                          <a:cs typeface="Times New Roman" panose="02020603050405020304" pitchFamily="18" charset="0"/>
                        </a:rPr>
                        <m:t>=49</m:t>
                      </m:r>
                      <m:r>
                        <a:rPr lang="es-AR" i="1">
                          <a:latin typeface="Cambria Math" panose="02040503050406030204" pitchFamily="18" charset="0"/>
                          <a:ea typeface="Cambria Math" panose="02040503050406030204" pitchFamily="18" charset="0"/>
                          <a:cs typeface="Times New Roman" panose="02020603050405020304" pitchFamily="18" charset="0"/>
                        </a:rPr>
                        <m:t>⇒</m:t>
                      </m:r>
                      <m:sSub>
                        <m:sSubPr>
                          <m:ctrlPr>
                            <a:rPr lang="es-AR" i="1">
                              <a:latin typeface="Cambria Math" panose="02040503050406030204" pitchFamily="18" charset="0"/>
                              <a:cs typeface="Times New Roman" panose="02020603050405020304" pitchFamily="18" charset="0"/>
                            </a:rPr>
                          </m:ctrlPr>
                        </m:sSubPr>
                        <m:e>
                          <m:r>
                            <a:rPr lang="es-AR" i="1">
                              <a:latin typeface="Cambria Math" panose="02040503050406030204" pitchFamily="18" charset="0"/>
                              <a:ea typeface="Cambria Math" panose="02040503050406030204" pitchFamily="18" charset="0"/>
                              <a:cs typeface="Times New Roman" panose="02020603050405020304" pitchFamily="18" charset="0"/>
                            </a:rPr>
                            <m:t>𝜎</m:t>
                          </m:r>
                        </m:e>
                        <m:sub>
                          <m:r>
                            <a:rPr lang="es-AR" i="1">
                              <a:latin typeface="Cambria Math" panose="02040503050406030204" pitchFamily="18" charset="0"/>
                              <a:cs typeface="Times New Roman" panose="02020603050405020304" pitchFamily="18" charset="0"/>
                            </a:rPr>
                            <m:t>𝑆</m:t>
                          </m:r>
                        </m:sub>
                      </m:sSub>
                      <m:r>
                        <a:rPr lang="es-AR" i="1">
                          <a:latin typeface="Cambria Math" panose="02040503050406030204" pitchFamily="18" charset="0"/>
                          <a:cs typeface="Times New Roman" panose="02020603050405020304" pitchFamily="18" charset="0"/>
                        </a:rPr>
                        <m:t>=</m:t>
                      </m:r>
                      <m:rad>
                        <m:radPr>
                          <m:degHide m:val="on"/>
                          <m:ctrlPr>
                            <a:rPr lang="es-AR" i="1">
                              <a:latin typeface="Cambria Math" panose="02040503050406030204" pitchFamily="18" charset="0"/>
                              <a:cs typeface="Times New Roman" panose="02020603050405020304" pitchFamily="18" charset="0"/>
                            </a:rPr>
                          </m:ctrlPr>
                        </m:radPr>
                        <m:deg/>
                        <m:e>
                          <m:r>
                            <a:rPr lang="es-AR" i="1">
                              <a:latin typeface="Cambria Math" panose="02040503050406030204" pitchFamily="18" charset="0"/>
                              <a:cs typeface="Times New Roman" panose="02020603050405020304" pitchFamily="18" charset="0"/>
                            </a:rPr>
                            <m:t>49</m:t>
                          </m:r>
                        </m:e>
                      </m:rad>
                      <m:r>
                        <a:rPr lang="es-AR" i="1">
                          <a:latin typeface="Cambria Math" panose="02040503050406030204" pitchFamily="18" charset="0"/>
                          <a:cs typeface="Times New Roman" panose="02020603050405020304" pitchFamily="18" charset="0"/>
                        </a:rPr>
                        <m:t>=7</m:t>
                      </m:r>
                    </m:oMath>
                  </m:oMathPara>
                </a14:m>
                <a:endParaRPr lang="es-AR" dirty="0">
                  <a:latin typeface="Century Gothic" panose="020B0502020202020204" pitchFamily="34" charset="0"/>
                  <a:cs typeface="Times New Roman" panose="02020603050405020304" pitchFamily="18" charset="0"/>
                </a:endParaRPr>
              </a:p>
              <a:p>
                <a:pPr algn="just">
                  <a:lnSpc>
                    <a:spcPct val="107000"/>
                  </a:lnSpc>
                  <a:spcAft>
                    <a:spcPts val="800"/>
                  </a:spcAft>
                </a:pPr>
                <a14:m>
                  <m:oMathPara xmlns:m="http://schemas.openxmlformats.org/officeDocument/2006/math">
                    <m:oMathParaPr>
                      <m:jc m:val="left"/>
                    </m:oMathParaPr>
                    <m:oMath xmlns:m="http://schemas.openxmlformats.org/officeDocument/2006/math">
                      <m:r>
                        <a:rPr lang="es-AR" i="1">
                          <a:latin typeface="Cambria Math" panose="02040503050406030204" pitchFamily="18" charset="0"/>
                          <a:ea typeface="Calibri" panose="020F0502020204030204" pitchFamily="34" charset="0"/>
                          <a:cs typeface="Times New Roman" panose="02020603050405020304" pitchFamily="18" charset="0"/>
                        </a:rPr>
                        <m:t>𝑆</m:t>
                      </m:r>
                      <m:r>
                        <a:rPr lang="es-AR" i="1">
                          <a:latin typeface="Cambria Math" panose="02040503050406030204" pitchFamily="18" charset="0"/>
                          <a:ea typeface="Calibri" panose="020F0502020204030204" pitchFamily="34" charset="0"/>
                          <a:cs typeface="Times New Roman" panose="02020603050405020304" pitchFamily="18" charset="0"/>
                        </a:rPr>
                        <m:t> ~ </m:t>
                      </m:r>
                      <m:r>
                        <a:rPr lang="es-AR" i="1">
                          <a:latin typeface="Cambria Math" panose="02040503050406030204" pitchFamily="18" charset="0"/>
                          <a:ea typeface="Calibri" panose="020F0502020204030204" pitchFamily="34" charset="0"/>
                          <a:cs typeface="Times New Roman" panose="02020603050405020304" pitchFamily="18" charset="0"/>
                        </a:rPr>
                        <m:t>𝑁</m:t>
                      </m:r>
                      <m:d>
                        <m:dPr>
                          <m:ctrlPr>
                            <a:rPr lang="es-AR" i="1">
                              <a:latin typeface="Cambria Math" panose="02040503050406030204" pitchFamily="18" charset="0"/>
                              <a:ea typeface="Calibri" panose="020F0502020204030204" pitchFamily="34" charset="0"/>
                              <a:cs typeface="Times New Roman" panose="02020603050405020304" pitchFamily="18" charset="0"/>
                            </a:rPr>
                          </m:ctrlPr>
                        </m:dPr>
                        <m:e>
                          <m:r>
                            <a:rPr lang="es-AR" i="1">
                              <a:latin typeface="Cambria Math" panose="02040503050406030204" pitchFamily="18" charset="0"/>
                              <a:ea typeface="Calibri" panose="020F0502020204030204" pitchFamily="34" charset="0"/>
                              <a:cs typeface="Times New Roman" panose="02020603050405020304" pitchFamily="18" charset="0"/>
                            </a:rPr>
                            <m:t>26;</m:t>
                          </m:r>
                          <m:r>
                            <a:rPr lang="es-AR" i="1">
                              <a:latin typeface="Cambria Math" panose="02040503050406030204" pitchFamily="18" charset="0"/>
                              <a:cs typeface="Times New Roman" panose="02020603050405020304" pitchFamily="18" charset="0"/>
                            </a:rPr>
                            <m:t>7</m:t>
                          </m:r>
                        </m:e>
                      </m:d>
                    </m:oMath>
                  </m:oMathPara>
                </a14:m>
                <a:endParaRPr lang="es-AR" dirty="0">
                  <a:latin typeface="Century Gothic" panose="020B0502020202020204" pitchFamily="34" charset="0"/>
                  <a:ea typeface="Calibri" panose="020F0502020204030204" pitchFamily="34" charset="0"/>
                  <a:cs typeface="Times New Roman" panose="02020603050405020304" pitchFamily="18" charset="0"/>
                </a:endParaRPr>
              </a:p>
              <a:p>
                <a:pPr algn="just">
                  <a:lnSpc>
                    <a:spcPct val="107000"/>
                  </a:lnSpc>
                  <a:spcAft>
                    <a:spcPts val="800"/>
                  </a:spcAft>
                </a:pPr>
                <a:endParaRPr lang="es-AR" dirty="0">
                  <a:latin typeface="Century Gothic" panose="020B0502020202020204" pitchFamily="34" charset="0"/>
                  <a:ea typeface="Calibri" panose="020F0502020204030204" pitchFamily="34" charset="0"/>
                  <a:cs typeface="Times New Roman" panose="02020603050405020304" pitchFamily="18" charset="0"/>
                </a:endParaRPr>
              </a:p>
              <a:p>
                <a:pPr algn="just">
                  <a:lnSpc>
                    <a:spcPct val="107000"/>
                  </a:lnSpc>
                  <a:spcAft>
                    <a:spcPts val="800"/>
                  </a:spcAft>
                </a:pPr>
                <a:endParaRPr lang="es-AR" dirty="0">
                  <a:latin typeface="Century Gothic" panose="020B0502020202020204" pitchFamily="34" charset="0"/>
                  <a:ea typeface="Calibri" panose="020F0502020204030204" pitchFamily="34" charset="0"/>
                  <a:cs typeface="Times New Roman" panose="02020603050405020304" pitchFamily="18" charset="0"/>
                </a:endParaRPr>
              </a:p>
              <a:p>
                <a:pPr algn="just">
                  <a:lnSpc>
                    <a:spcPct val="107000"/>
                  </a:lnSpc>
                  <a:spcAft>
                    <a:spcPts val="800"/>
                  </a:spcAft>
                </a:pPr>
                <a:endParaRPr lang="es-AR" b="1" u="sng" dirty="0">
                  <a:solidFill>
                    <a:srgbClr val="FF0000"/>
                  </a:solidFill>
                  <a:latin typeface="Century Gothic" panose="020B0502020202020204" pitchFamily="34" charset="0"/>
                </a:endParaRPr>
              </a:p>
              <a:p>
                <a:pPr algn="just">
                  <a:lnSpc>
                    <a:spcPct val="107000"/>
                  </a:lnSpc>
                  <a:spcAft>
                    <a:spcPts val="800"/>
                  </a:spcAft>
                </a:pPr>
                <a:endParaRPr lang="es-AR" b="1" u="sng" dirty="0">
                  <a:solidFill>
                    <a:srgbClr val="FF0000"/>
                  </a:solidFill>
                  <a:latin typeface="Century Gothic" panose="020B0502020202020204" pitchFamily="34" charset="0"/>
                </a:endParaRPr>
              </a:p>
            </p:txBody>
          </p:sp>
        </mc:Choice>
        <mc:Fallback>
          <p:sp>
            <p:nvSpPr>
              <p:cNvPr id="3" name="Rectángulo 2">
                <a:extLst>
                  <a:ext uri="{FF2B5EF4-FFF2-40B4-BE49-F238E27FC236}">
                    <a16:creationId xmlns:a16="http://schemas.microsoft.com/office/drawing/2014/main" id="{E4E896C9-3F26-482C-B661-0C7E2EF72F28}"/>
                  </a:ext>
                </a:extLst>
              </p:cNvPr>
              <p:cNvSpPr>
                <a:spLocks noRot="1" noChangeAspect="1" noMove="1" noResize="1" noEditPoints="1" noAdjustHandles="1" noChangeArrowheads="1" noChangeShapeType="1" noTextEdit="1"/>
              </p:cNvSpPr>
              <p:nvPr/>
            </p:nvSpPr>
            <p:spPr>
              <a:xfrm>
                <a:off x="1524000" y="908721"/>
                <a:ext cx="9144000" cy="6978257"/>
              </a:xfrm>
              <a:prstGeom prst="rect">
                <a:avLst/>
              </a:prstGeom>
              <a:blipFill>
                <a:blip r:embed="rId2"/>
                <a:stretch>
                  <a:fillRect l="-533" t="-524"/>
                </a:stretch>
              </a:blipFill>
            </p:spPr>
            <p:txBody>
              <a:bodyPr/>
              <a:lstStyle/>
              <a:p>
                <a:r>
                  <a:rPr lang="es-AR">
                    <a:noFill/>
                  </a:rPr>
                  <a:t> </a:t>
                </a:r>
              </a:p>
            </p:txBody>
          </p:sp>
        </mc:Fallback>
      </mc:AlternateContent>
    </p:spTree>
    <p:extLst>
      <p:ext uri="{BB962C8B-B14F-4D97-AF65-F5344CB8AC3E}">
        <p14:creationId xmlns:p14="http://schemas.microsoft.com/office/powerpoint/2010/main" val="308459470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Rectángulo 1">
                <a:extLst>
                  <a:ext uri="{FF2B5EF4-FFF2-40B4-BE49-F238E27FC236}">
                    <a16:creationId xmlns:a16="http://schemas.microsoft.com/office/drawing/2014/main" id="{AE1BAD9C-D3CB-47DB-B583-EA04348F6430}"/>
                  </a:ext>
                </a:extLst>
              </p:cNvPr>
              <p:cNvSpPr/>
              <p:nvPr/>
            </p:nvSpPr>
            <p:spPr>
              <a:xfrm>
                <a:off x="1010654" y="914399"/>
                <a:ext cx="9308432" cy="480131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s-AR" i="1">
                          <a:latin typeface="Cambria Math" panose="02040503050406030204" pitchFamily="18" charset="0"/>
                          <a:ea typeface="Calibri" panose="020F0502020204030204" pitchFamily="34" charset="0"/>
                          <a:cs typeface="Times New Roman" panose="02020603050405020304" pitchFamily="18" charset="0"/>
                        </a:rPr>
                        <m:t>𝑆</m:t>
                      </m:r>
                      <m:r>
                        <a:rPr lang="es-AR" i="1">
                          <a:latin typeface="Cambria Math" panose="02040503050406030204" pitchFamily="18" charset="0"/>
                          <a:ea typeface="Calibri" panose="020F0502020204030204" pitchFamily="34" charset="0"/>
                          <a:cs typeface="Times New Roman" panose="02020603050405020304" pitchFamily="18" charset="0"/>
                        </a:rPr>
                        <m:t> ~ </m:t>
                      </m:r>
                      <m:r>
                        <a:rPr lang="es-AR" i="1">
                          <a:latin typeface="Cambria Math" panose="02040503050406030204" pitchFamily="18" charset="0"/>
                          <a:ea typeface="Calibri" panose="020F0502020204030204" pitchFamily="34" charset="0"/>
                          <a:cs typeface="Times New Roman" panose="02020603050405020304" pitchFamily="18" charset="0"/>
                        </a:rPr>
                        <m:t>𝑁</m:t>
                      </m:r>
                      <m:d>
                        <m:dPr>
                          <m:ctrlPr>
                            <a:rPr lang="es-AR" i="1">
                              <a:latin typeface="Cambria Math" panose="02040503050406030204" pitchFamily="18" charset="0"/>
                              <a:ea typeface="Calibri" panose="020F0502020204030204" pitchFamily="34" charset="0"/>
                              <a:cs typeface="Times New Roman" panose="02020603050405020304" pitchFamily="18" charset="0"/>
                            </a:rPr>
                          </m:ctrlPr>
                        </m:dPr>
                        <m:e>
                          <m:r>
                            <a:rPr lang="es-AR" i="1">
                              <a:latin typeface="Cambria Math" panose="02040503050406030204" pitchFamily="18" charset="0"/>
                              <a:ea typeface="Calibri" panose="020F0502020204030204" pitchFamily="34" charset="0"/>
                              <a:cs typeface="Times New Roman" panose="02020603050405020304" pitchFamily="18" charset="0"/>
                            </a:rPr>
                            <m:t>26</m:t>
                          </m:r>
                          <m:r>
                            <a:rPr lang="es-AR" i="1">
                              <a:latin typeface="Cambria Math" panose="02040503050406030204" pitchFamily="18" charset="0"/>
                              <a:ea typeface="Calibri" panose="020F0502020204030204" pitchFamily="34" charset="0"/>
                              <a:cs typeface="Times New Roman" panose="02020603050405020304" pitchFamily="18" charset="0"/>
                            </a:rPr>
                            <m:t>;</m:t>
                          </m:r>
                          <m:r>
                            <a:rPr lang="es-AR" i="1">
                              <a:latin typeface="Cambria Math" panose="02040503050406030204" pitchFamily="18" charset="0"/>
                              <a:cs typeface="Times New Roman" panose="02020603050405020304" pitchFamily="18" charset="0"/>
                            </a:rPr>
                            <m:t>7</m:t>
                          </m:r>
                        </m:e>
                      </m:d>
                    </m:oMath>
                  </m:oMathPara>
                </a14:m>
                <a:endParaRPr lang="es-AR" dirty="0">
                  <a:latin typeface="Century Gothic" panose="020B0502020202020204" pitchFamily="34" charset="0"/>
                </a:endParaRPr>
              </a:p>
              <a:p>
                <a:pPr algn="just"/>
                <a:endParaRPr lang="es-AR" dirty="0">
                  <a:latin typeface="Century Gothic" panose="020B0502020202020204" pitchFamily="34" charset="0"/>
                </a:endParaRPr>
              </a:p>
              <a:p>
                <a:pPr algn="just"/>
                <a:r>
                  <a:rPr lang="es-AR" dirty="0">
                    <a:latin typeface="Century Gothic" panose="020B0502020202020204" pitchFamily="34" charset="0"/>
                  </a:rPr>
                  <a:t>Entonces la suma de variables normales e independientes da como resultado una nueva variable </a:t>
                </a:r>
                <a14:m>
                  <m:oMath xmlns:m="http://schemas.openxmlformats.org/officeDocument/2006/math">
                    <m:r>
                      <a:rPr lang="es-AR" i="1">
                        <a:latin typeface="Cambria Math" panose="02040503050406030204" pitchFamily="18" charset="0"/>
                        <a:ea typeface="Calibri" panose="020F0502020204030204" pitchFamily="34" charset="0"/>
                        <a:cs typeface="Times New Roman" panose="02020603050405020304" pitchFamily="18" charset="0"/>
                      </a:rPr>
                      <m:t>𝑆</m:t>
                    </m:r>
                    <m:r>
                      <a:rPr lang="es-AR" i="1">
                        <a:latin typeface="Cambria Math" panose="02040503050406030204" pitchFamily="18" charset="0"/>
                        <a:ea typeface="Calibri" panose="020F0502020204030204" pitchFamily="34" charset="0"/>
                        <a:cs typeface="Times New Roman" panose="02020603050405020304" pitchFamily="18" charset="0"/>
                      </a:rPr>
                      <m:t> </m:t>
                    </m:r>
                  </m:oMath>
                </a14:m>
                <a:r>
                  <a:rPr lang="es-AR" dirty="0">
                    <a:latin typeface="Century Gothic" panose="020B0502020202020204" pitchFamily="34" charset="0"/>
                  </a:rPr>
                  <a:t>que se distribuye normalmente con una media y desvío estándar que se forma a partir de aplicar las propiedades de Esperanza Matemática y Varianza.</a:t>
                </a:r>
              </a:p>
              <a:p>
                <a:pPr algn="just"/>
                <a:endParaRPr lang="es-AR" dirty="0">
                  <a:latin typeface="Century Gothic" panose="020B0502020202020204" pitchFamily="34" charset="0"/>
                </a:endParaRPr>
              </a:p>
              <a:p>
                <a:pPr algn="just"/>
                <a:r>
                  <a:rPr lang="es-AR" dirty="0">
                    <a:latin typeface="Century Gothic" panose="020B0502020202020204" pitchFamily="34" charset="0"/>
                  </a:rPr>
                  <a:t>Supongamos que se desea saber cual es la probabilidad de que S sea menor e igual a 26. Es decir,</a:t>
                </a:r>
              </a:p>
              <a:p>
                <a:endParaRPr lang="es-AR" dirty="0">
                  <a:latin typeface="Century Gothic" panose="020B0502020202020204" pitchFamily="34" charset="0"/>
                </a:endParaRPr>
              </a:p>
              <a:p>
                <a:pPr/>
                <a14:m>
                  <m:oMathPara xmlns:m="http://schemas.openxmlformats.org/officeDocument/2006/math">
                    <m:oMathParaPr>
                      <m:jc m:val="centerGroup"/>
                    </m:oMathParaPr>
                    <m:oMath xmlns:m="http://schemas.openxmlformats.org/officeDocument/2006/math">
                      <m:r>
                        <a:rPr lang="es-AR" i="1">
                          <a:latin typeface="Cambria Math" panose="02040503050406030204" pitchFamily="18" charset="0"/>
                          <a:ea typeface="Calibri" panose="020F0502020204030204" pitchFamily="34" charset="0"/>
                          <a:cs typeface="Times New Roman" panose="02020603050405020304" pitchFamily="18" charset="0"/>
                        </a:rPr>
                        <m:t>𝑃</m:t>
                      </m:r>
                      <m:d>
                        <m:dPr>
                          <m:begChr m:val="["/>
                          <m:endChr m:val="]"/>
                          <m:ctrlPr>
                            <a:rPr lang="es-AR" i="1">
                              <a:latin typeface="Cambria Math" panose="02040503050406030204" pitchFamily="18" charset="0"/>
                              <a:ea typeface="Calibri" panose="020F0502020204030204" pitchFamily="34" charset="0"/>
                              <a:cs typeface="Times New Roman" panose="02020603050405020304" pitchFamily="18" charset="0"/>
                            </a:rPr>
                          </m:ctrlPr>
                        </m:dPr>
                        <m:e>
                          <m:r>
                            <a:rPr lang="es-AR" i="1">
                              <a:latin typeface="Cambria Math" panose="02040503050406030204" pitchFamily="18" charset="0"/>
                              <a:ea typeface="Calibri" panose="020F0502020204030204" pitchFamily="34" charset="0"/>
                              <a:cs typeface="Times New Roman" panose="02020603050405020304" pitchFamily="18" charset="0"/>
                            </a:rPr>
                            <m:t>𝑆</m:t>
                          </m:r>
                          <m:r>
                            <a:rPr lang="es-AR" i="1">
                              <a:latin typeface="Cambria Math" panose="02040503050406030204" pitchFamily="18" charset="0"/>
                              <a:ea typeface="Calibri" panose="020F0502020204030204" pitchFamily="34" charset="0"/>
                              <a:cs typeface="Times New Roman" panose="02020603050405020304" pitchFamily="18" charset="0"/>
                            </a:rPr>
                            <m:t>≤26</m:t>
                          </m:r>
                        </m:e>
                      </m:d>
                      <m:r>
                        <a:rPr lang="es-AR" i="1">
                          <a:latin typeface="Cambria Math" panose="02040503050406030204" pitchFamily="18" charset="0"/>
                          <a:ea typeface="Calibri" panose="020F0502020204030204" pitchFamily="34" charset="0"/>
                          <a:cs typeface="Times New Roman" panose="02020603050405020304" pitchFamily="18" charset="0"/>
                        </a:rPr>
                        <m:t>=?</m:t>
                      </m:r>
                    </m:oMath>
                  </m:oMathPara>
                </a14:m>
                <a:endParaRPr lang="es-AR" dirty="0">
                  <a:latin typeface="Century Gothic" panose="020B0502020202020204" pitchFamily="34" charset="0"/>
                  <a:ea typeface="Calibri" panose="020F0502020204030204" pitchFamily="34" charset="0"/>
                  <a:cs typeface="Times New Roman" panose="02020603050405020304" pitchFamily="18" charset="0"/>
                </a:endParaRPr>
              </a:p>
              <a:p>
                <a:endParaRPr lang="es-AR" dirty="0">
                  <a:latin typeface="Century Gothic" panose="020B0502020202020204" pitchFamily="34" charset="0"/>
                </a:endParaRPr>
              </a:p>
              <a:p>
                <a:pPr algn="ctr"/>
                <a:r>
                  <a:rPr lang="es-AR" b="1" dirty="0">
                    <a:solidFill>
                      <a:srgbClr val="2E3192"/>
                    </a:solidFill>
                    <a:latin typeface="Century Gothic" panose="020B0502020202020204" pitchFamily="34" charset="0"/>
                  </a:rPr>
                  <a:t>¿Qué sabemos de S? </a:t>
                </a:r>
              </a:p>
              <a:p>
                <a:pPr algn="ctr"/>
                <a:endParaRPr lang="es-AR" b="1" dirty="0">
                  <a:solidFill>
                    <a:srgbClr val="2E3192"/>
                  </a:solidFill>
                  <a:latin typeface="Century Gothic" panose="020B0502020202020204" pitchFamily="34" charset="0"/>
                </a:endParaRPr>
              </a:p>
              <a:p>
                <a:pPr algn="ctr"/>
                <a:r>
                  <a:rPr lang="es-AR" b="1" dirty="0">
                    <a:solidFill>
                      <a:srgbClr val="2E3192"/>
                    </a:solidFill>
                    <a:latin typeface="Century Gothic" panose="020B0502020202020204" pitchFamily="34" charset="0"/>
                  </a:rPr>
                  <a:t>¿Cuánto da esta probabilidad?</a:t>
                </a:r>
              </a:p>
              <a:p>
                <a:pPr algn="ctr"/>
                <a:endParaRPr lang="es-AR" b="1" dirty="0">
                  <a:solidFill>
                    <a:srgbClr val="2E3192"/>
                  </a:solidFill>
                  <a:latin typeface="Century Gothic" panose="020B0502020202020204" pitchFamily="34" charset="0"/>
                </a:endParaRPr>
              </a:p>
              <a:p>
                <a:pPr algn="ctr"/>
                <a:r>
                  <a:rPr lang="es-AR" b="1" dirty="0">
                    <a:solidFill>
                      <a:srgbClr val="2E3192"/>
                    </a:solidFill>
                    <a:latin typeface="Century Gothic" panose="020B0502020202020204" pitchFamily="34" charset="0"/>
                  </a:rPr>
                  <a:t>¿Por qué?</a:t>
                </a:r>
              </a:p>
            </p:txBody>
          </p:sp>
        </mc:Choice>
        <mc:Fallback>
          <p:sp>
            <p:nvSpPr>
              <p:cNvPr id="2" name="Rectángulo 1">
                <a:extLst>
                  <a:ext uri="{FF2B5EF4-FFF2-40B4-BE49-F238E27FC236}">
                    <a16:creationId xmlns:a16="http://schemas.microsoft.com/office/drawing/2014/main" id="{AE1BAD9C-D3CB-47DB-B583-EA04348F6430}"/>
                  </a:ext>
                </a:extLst>
              </p:cNvPr>
              <p:cNvSpPr>
                <a:spLocks noRot="1" noChangeAspect="1" noMove="1" noResize="1" noEditPoints="1" noAdjustHandles="1" noChangeArrowheads="1" noChangeShapeType="1" noTextEdit="1"/>
              </p:cNvSpPr>
              <p:nvPr/>
            </p:nvSpPr>
            <p:spPr>
              <a:xfrm>
                <a:off x="1010654" y="914399"/>
                <a:ext cx="9308432" cy="4801314"/>
              </a:xfrm>
              <a:prstGeom prst="rect">
                <a:avLst/>
              </a:prstGeom>
              <a:blipFill>
                <a:blip r:embed="rId2"/>
                <a:stretch>
                  <a:fillRect l="-589" r="-524" b="-1015"/>
                </a:stretch>
              </a:blipFill>
            </p:spPr>
            <p:txBody>
              <a:bodyPr/>
              <a:lstStyle/>
              <a:p>
                <a:r>
                  <a:rPr lang="es-AR">
                    <a:noFill/>
                  </a:rPr>
                  <a:t> </a:t>
                </a:r>
              </a:p>
            </p:txBody>
          </p:sp>
        </mc:Fallback>
      </mc:AlternateContent>
    </p:spTree>
    <p:extLst>
      <p:ext uri="{BB962C8B-B14F-4D97-AF65-F5344CB8AC3E}">
        <p14:creationId xmlns:p14="http://schemas.microsoft.com/office/powerpoint/2010/main" val="370303974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Rectángulo 2">
                <a:extLst>
                  <a:ext uri="{FF2B5EF4-FFF2-40B4-BE49-F238E27FC236}">
                    <a16:creationId xmlns:a16="http://schemas.microsoft.com/office/drawing/2014/main" id="{A9DE2F45-455B-4B1E-B481-FA1EF1DA98DF}"/>
                  </a:ext>
                </a:extLst>
              </p:cNvPr>
              <p:cNvSpPr/>
              <p:nvPr/>
            </p:nvSpPr>
            <p:spPr>
              <a:xfrm>
                <a:off x="1114927" y="836350"/>
                <a:ext cx="9144000" cy="5632311"/>
              </a:xfrm>
              <a:prstGeom prst="rect">
                <a:avLst/>
              </a:prstGeom>
            </p:spPr>
            <p:txBody>
              <a:bodyPr wrap="square">
                <a:spAutoFit/>
              </a:bodyPr>
              <a:lstStyle/>
              <a:p>
                <a:pPr algn="just"/>
                <a:r>
                  <a:rPr lang="es-AR" dirty="0">
                    <a:latin typeface="Century Gothic" panose="020B0502020202020204" pitchFamily="34" charset="0"/>
                  </a:rPr>
                  <a:t>Supongamos que se desea saber cual es la probabilidad de que S sea menor e igual a 26. Esta probabilidad es igual a 0,50 porque S es normal y estamos interesados en determinar cual es la probabilidad acumulada a la mediana de la variable.</a:t>
                </a:r>
              </a:p>
              <a:p>
                <a:pPr algn="just"/>
                <a:endParaRPr lang="es-AR" dirty="0">
                  <a:latin typeface="Century Gothic" panose="020B0502020202020204" pitchFamily="34" charset="0"/>
                </a:endParaRPr>
              </a:p>
              <a:p>
                <a:pPr algn="just"/>
                <a14:m>
                  <m:oMathPara xmlns:m="http://schemas.openxmlformats.org/officeDocument/2006/math">
                    <m:oMathParaPr>
                      <m:jc m:val="centerGroup"/>
                    </m:oMathParaPr>
                    <m:oMath xmlns:m="http://schemas.openxmlformats.org/officeDocument/2006/math">
                      <m:r>
                        <a:rPr lang="es-AR" i="1">
                          <a:latin typeface="Cambria Math" panose="02040503050406030204" pitchFamily="18" charset="0"/>
                          <a:ea typeface="Calibri" panose="020F0502020204030204" pitchFamily="34" charset="0"/>
                          <a:cs typeface="Times New Roman" panose="02020603050405020304" pitchFamily="18" charset="0"/>
                        </a:rPr>
                        <m:t>𝑃</m:t>
                      </m:r>
                      <m:d>
                        <m:dPr>
                          <m:begChr m:val="["/>
                          <m:endChr m:val="]"/>
                          <m:ctrlPr>
                            <a:rPr lang="es-AR" i="1">
                              <a:latin typeface="Cambria Math" panose="02040503050406030204" pitchFamily="18" charset="0"/>
                              <a:ea typeface="Calibri" panose="020F0502020204030204" pitchFamily="34" charset="0"/>
                              <a:cs typeface="Times New Roman" panose="02020603050405020304" pitchFamily="18" charset="0"/>
                            </a:rPr>
                          </m:ctrlPr>
                        </m:dPr>
                        <m:e>
                          <m:r>
                            <a:rPr lang="es-AR" i="1">
                              <a:latin typeface="Cambria Math" panose="02040503050406030204" pitchFamily="18" charset="0"/>
                              <a:ea typeface="Calibri" panose="020F0502020204030204" pitchFamily="34" charset="0"/>
                              <a:cs typeface="Times New Roman" panose="02020603050405020304" pitchFamily="18" charset="0"/>
                            </a:rPr>
                            <m:t>𝑆</m:t>
                          </m:r>
                          <m:r>
                            <a:rPr lang="es-AR" i="1">
                              <a:latin typeface="Cambria Math" panose="02040503050406030204" pitchFamily="18" charset="0"/>
                              <a:ea typeface="Calibri" panose="020F0502020204030204" pitchFamily="34" charset="0"/>
                              <a:cs typeface="Times New Roman" panose="02020603050405020304" pitchFamily="18" charset="0"/>
                            </a:rPr>
                            <m:t>≤26</m:t>
                          </m:r>
                        </m:e>
                      </m:d>
                      <m:r>
                        <a:rPr lang="es-AR" i="1">
                          <a:latin typeface="Cambria Math" panose="02040503050406030204" pitchFamily="18" charset="0"/>
                          <a:ea typeface="Calibri" panose="020F0502020204030204" pitchFamily="34" charset="0"/>
                          <a:cs typeface="Times New Roman" panose="02020603050405020304" pitchFamily="18" charset="0"/>
                        </a:rPr>
                        <m:t>=</m:t>
                      </m:r>
                      <m:r>
                        <a:rPr lang="es-AR" i="1">
                          <a:latin typeface="Cambria Math" panose="02040503050406030204" pitchFamily="18" charset="0"/>
                          <a:ea typeface="Calibri" panose="020F0502020204030204" pitchFamily="34" charset="0"/>
                          <a:cs typeface="Times New Roman" panose="02020603050405020304" pitchFamily="18" charset="0"/>
                        </a:rPr>
                        <m:t>0,50</m:t>
                      </m:r>
                    </m:oMath>
                  </m:oMathPara>
                </a14:m>
                <a:endParaRPr lang="es-AR" dirty="0">
                  <a:latin typeface="Century Gothic" panose="020B0502020202020204" pitchFamily="34" charset="0"/>
                  <a:ea typeface="Calibri" panose="020F0502020204030204" pitchFamily="34" charset="0"/>
                  <a:cs typeface="Times New Roman" panose="02020603050405020304" pitchFamily="18" charset="0"/>
                </a:endParaRPr>
              </a:p>
              <a:p>
                <a:pPr algn="just"/>
                <a:endParaRPr lang="es-AR" dirty="0">
                  <a:latin typeface="Century Gothic" panose="020B0502020202020204" pitchFamily="34" charset="0"/>
                  <a:ea typeface="Calibri" panose="020F0502020204030204" pitchFamily="34" charset="0"/>
                  <a:cs typeface="Times New Roman" panose="02020603050405020304" pitchFamily="18" charset="0"/>
                </a:endParaRPr>
              </a:p>
              <a:p>
                <a:pPr algn="just"/>
                <a:r>
                  <a:rPr lang="es-AR" dirty="0">
                    <a:latin typeface="Century Gothic" panose="020B0502020202020204" pitchFamily="34" charset="0"/>
                    <a:ea typeface="Calibri" panose="020F0502020204030204" pitchFamily="34" charset="0"/>
                    <a:cs typeface="Times New Roman" panose="02020603050405020304" pitchFamily="18" charset="0"/>
                  </a:rPr>
                  <a:t>Es decir que se cumple todo lo visto para una variable normal, entre esas cosas la relación entre el valor esperado y la cantidad de desvíos estándar. En términos formales,</a:t>
                </a:r>
              </a:p>
              <a:p>
                <a:pPr algn="just"/>
                <a14:m>
                  <m:oMathPara xmlns:m="http://schemas.openxmlformats.org/officeDocument/2006/math">
                    <m:oMathParaPr>
                      <m:jc m:val="centerGroup"/>
                    </m:oMathParaPr>
                    <m:oMath xmlns:m="http://schemas.openxmlformats.org/officeDocument/2006/math">
                      <m:r>
                        <a:rPr lang="es-AR" i="1">
                          <a:latin typeface="Cambria Math" panose="02040503050406030204" pitchFamily="18" charset="0"/>
                        </a:rPr>
                        <m:t>𝑃</m:t>
                      </m:r>
                      <m:d>
                        <m:dPr>
                          <m:begChr m:val="["/>
                          <m:endChr m:val="]"/>
                          <m:ctrlPr>
                            <a:rPr lang="es-AR" i="1">
                              <a:latin typeface="Cambria Math" panose="02040503050406030204" pitchFamily="18" charset="0"/>
                            </a:rPr>
                          </m:ctrlPr>
                        </m:dPr>
                        <m:e>
                          <m:r>
                            <a:rPr lang="es-AR" i="1">
                              <a:latin typeface="Cambria Math" panose="02040503050406030204" pitchFamily="18" charset="0"/>
                            </a:rPr>
                            <m:t>𝜇</m:t>
                          </m:r>
                          <m:r>
                            <a:rPr lang="es-AR" i="1">
                              <a:latin typeface="Cambria Math" panose="02040503050406030204" pitchFamily="18" charset="0"/>
                            </a:rPr>
                            <m:t>−</m:t>
                          </m:r>
                          <m:r>
                            <a:rPr lang="es-AR" i="1">
                              <a:latin typeface="Cambria Math" panose="02040503050406030204" pitchFamily="18" charset="0"/>
                            </a:rPr>
                            <m:t>𝜎</m:t>
                          </m:r>
                          <m:r>
                            <a:rPr lang="es-AR" i="1">
                              <a:latin typeface="Cambria Math" panose="02040503050406030204" pitchFamily="18" charset="0"/>
                            </a:rPr>
                            <m:t>≤</m:t>
                          </m:r>
                          <m:r>
                            <a:rPr lang="es-AR" i="1">
                              <a:latin typeface="Cambria Math" panose="02040503050406030204" pitchFamily="18" charset="0"/>
                            </a:rPr>
                            <m:t>𝑋</m:t>
                          </m:r>
                          <m:r>
                            <a:rPr lang="es-AR" i="1">
                              <a:latin typeface="Cambria Math" panose="02040503050406030204" pitchFamily="18" charset="0"/>
                            </a:rPr>
                            <m:t>≤</m:t>
                          </m:r>
                          <m:r>
                            <a:rPr lang="es-AR" i="1">
                              <a:latin typeface="Cambria Math" panose="02040503050406030204" pitchFamily="18" charset="0"/>
                            </a:rPr>
                            <m:t>𝜇</m:t>
                          </m:r>
                          <m:r>
                            <a:rPr lang="es-AR" i="1">
                              <a:latin typeface="Cambria Math" panose="02040503050406030204" pitchFamily="18" charset="0"/>
                            </a:rPr>
                            <m:t>+</m:t>
                          </m:r>
                          <m:r>
                            <a:rPr lang="es-AR" i="1">
                              <a:latin typeface="Cambria Math" panose="02040503050406030204" pitchFamily="18" charset="0"/>
                            </a:rPr>
                            <m:t>𝜎</m:t>
                          </m:r>
                        </m:e>
                      </m:d>
                      <m:r>
                        <a:rPr lang="es-AR" i="1">
                          <a:latin typeface="Cambria Math" panose="02040503050406030204" pitchFamily="18" charset="0"/>
                        </a:rPr>
                        <m:t>=0,6628  → ±1 </m:t>
                      </m:r>
                      <m:r>
                        <a:rPr lang="es-AR" i="1">
                          <a:latin typeface="Cambria Math" panose="02040503050406030204" pitchFamily="18" charset="0"/>
                        </a:rPr>
                        <m:t>𝐷𝑒𝑠𝑣</m:t>
                      </m:r>
                      <m:r>
                        <a:rPr lang="es-AR" i="1">
                          <a:latin typeface="Cambria Math" panose="02040503050406030204" pitchFamily="18" charset="0"/>
                        </a:rPr>
                        <m:t>í</m:t>
                      </m:r>
                      <m:r>
                        <a:rPr lang="es-AR" i="1">
                          <a:latin typeface="Cambria Math" panose="02040503050406030204" pitchFamily="18" charset="0"/>
                        </a:rPr>
                        <m:t>𝑜</m:t>
                      </m:r>
                    </m:oMath>
                  </m:oMathPara>
                </a14:m>
                <a:endParaRPr lang="es-AR" dirty="0">
                  <a:latin typeface="Century Gothic" panose="020B0502020202020204" pitchFamily="34" charset="0"/>
                </a:endParaRPr>
              </a:p>
              <a:p>
                <a:pPr algn="just"/>
                <a14:m>
                  <m:oMathPara xmlns:m="http://schemas.openxmlformats.org/officeDocument/2006/math">
                    <m:oMathParaPr>
                      <m:jc m:val="centerGroup"/>
                    </m:oMathParaPr>
                    <m:oMath xmlns:m="http://schemas.openxmlformats.org/officeDocument/2006/math">
                      <m:r>
                        <a:rPr lang="es-AR" i="1">
                          <a:latin typeface="Cambria Math" panose="02040503050406030204" pitchFamily="18" charset="0"/>
                        </a:rPr>
                        <m:t>𝑃</m:t>
                      </m:r>
                      <m:d>
                        <m:dPr>
                          <m:begChr m:val="["/>
                          <m:endChr m:val="]"/>
                          <m:ctrlPr>
                            <a:rPr lang="es-AR" i="1">
                              <a:latin typeface="Cambria Math" panose="02040503050406030204" pitchFamily="18" charset="0"/>
                            </a:rPr>
                          </m:ctrlPr>
                        </m:dPr>
                        <m:e>
                          <m:r>
                            <a:rPr lang="es-AR" i="1">
                              <a:latin typeface="Cambria Math" panose="02040503050406030204" pitchFamily="18" charset="0"/>
                            </a:rPr>
                            <m:t>𝜇</m:t>
                          </m:r>
                          <m:r>
                            <a:rPr lang="es-AR" i="1">
                              <a:latin typeface="Cambria Math" panose="02040503050406030204" pitchFamily="18" charset="0"/>
                            </a:rPr>
                            <m:t>−2</m:t>
                          </m:r>
                          <m:r>
                            <a:rPr lang="es-AR" i="1">
                              <a:latin typeface="Cambria Math" panose="02040503050406030204" pitchFamily="18" charset="0"/>
                            </a:rPr>
                            <m:t>𝜎</m:t>
                          </m:r>
                          <m:r>
                            <a:rPr lang="es-AR" i="1">
                              <a:latin typeface="Cambria Math" panose="02040503050406030204" pitchFamily="18" charset="0"/>
                            </a:rPr>
                            <m:t>≤</m:t>
                          </m:r>
                          <m:r>
                            <a:rPr lang="es-AR" i="1">
                              <a:latin typeface="Cambria Math" panose="02040503050406030204" pitchFamily="18" charset="0"/>
                            </a:rPr>
                            <m:t>𝑋</m:t>
                          </m:r>
                          <m:r>
                            <a:rPr lang="es-AR" i="1">
                              <a:latin typeface="Cambria Math" panose="02040503050406030204" pitchFamily="18" charset="0"/>
                            </a:rPr>
                            <m:t>≤</m:t>
                          </m:r>
                          <m:r>
                            <a:rPr lang="es-AR" i="1">
                              <a:latin typeface="Cambria Math" panose="02040503050406030204" pitchFamily="18" charset="0"/>
                            </a:rPr>
                            <m:t>𝜇</m:t>
                          </m:r>
                          <m:r>
                            <a:rPr lang="es-AR" i="1">
                              <a:latin typeface="Cambria Math" panose="02040503050406030204" pitchFamily="18" charset="0"/>
                            </a:rPr>
                            <m:t>+2</m:t>
                          </m:r>
                          <m:r>
                            <a:rPr lang="es-AR" i="1">
                              <a:latin typeface="Cambria Math" panose="02040503050406030204" pitchFamily="18" charset="0"/>
                            </a:rPr>
                            <m:t>𝜎</m:t>
                          </m:r>
                        </m:e>
                      </m:d>
                      <m:r>
                        <a:rPr lang="es-AR" i="1">
                          <a:latin typeface="Cambria Math" panose="02040503050406030204" pitchFamily="18" charset="0"/>
                        </a:rPr>
                        <m:t>=0,9545→  ±2 </m:t>
                      </m:r>
                      <m:r>
                        <a:rPr lang="es-AR" i="1">
                          <a:latin typeface="Cambria Math" panose="02040503050406030204" pitchFamily="18" charset="0"/>
                        </a:rPr>
                        <m:t>𝐷𝑒𝑠𝑣</m:t>
                      </m:r>
                      <m:r>
                        <a:rPr lang="es-AR" i="1">
                          <a:latin typeface="Cambria Math" panose="02040503050406030204" pitchFamily="18" charset="0"/>
                        </a:rPr>
                        <m:t>í</m:t>
                      </m:r>
                      <m:r>
                        <a:rPr lang="es-AR" i="1">
                          <a:latin typeface="Cambria Math" panose="02040503050406030204" pitchFamily="18" charset="0"/>
                        </a:rPr>
                        <m:t>𝑜𝑠</m:t>
                      </m:r>
                    </m:oMath>
                  </m:oMathPara>
                </a14:m>
                <a:endParaRPr lang="es-AR" dirty="0">
                  <a:latin typeface="Century Gothic" panose="020B0502020202020204" pitchFamily="34" charset="0"/>
                </a:endParaRPr>
              </a:p>
              <a:p>
                <a:pPr algn="just"/>
                <a14:m>
                  <m:oMathPara xmlns:m="http://schemas.openxmlformats.org/officeDocument/2006/math">
                    <m:oMathParaPr>
                      <m:jc m:val="centerGroup"/>
                    </m:oMathParaPr>
                    <m:oMath xmlns:m="http://schemas.openxmlformats.org/officeDocument/2006/math">
                      <m:r>
                        <a:rPr lang="es-AR" i="1">
                          <a:latin typeface="Cambria Math" panose="02040503050406030204" pitchFamily="18" charset="0"/>
                        </a:rPr>
                        <m:t>𝑃</m:t>
                      </m:r>
                      <m:d>
                        <m:dPr>
                          <m:begChr m:val="["/>
                          <m:endChr m:val="]"/>
                          <m:ctrlPr>
                            <a:rPr lang="es-AR" i="1">
                              <a:latin typeface="Cambria Math" panose="02040503050406030204" pitchFamily="18" charset="0"/>
                            </a:rPr>
                          </m:ctrlPr>
                        </m:dPr>
                        <m:e>
                          <m:r>
                            <a:rPr lang="es-AR" i="1">
                              <a:latin typeface="Cambria Math" panose="02040503050406030204" pitchFamily="18" charset="0"/>
                            </a:rPr>
                            <m:t>𝜇</m:t>
                          </m:r>
                          <m:r>
                            <a:rPr lang="es-AR" i="1">
                              <a:latin typeface="Cambria Math" panose="02040503050406030204" pitchFamily="18" charset="0"/>
                            </a:rPr>
                            <m:t>−3</m:t>
                          </m:r>
                          <m:r>
                            <a:rPr lang="es-AR" i="1">
                              <a:latin typeface="Cambria Math" panose="02040503050406030204" pitchFamily="18" charset="0"/>
                            </a:rPr>
                            <m:t>𝜎</m:t>
                          </m:r>
                          <m:r>
                            <a:rPr lang="es-AR" i="1">
                              <a:latin typeface="Cambria Math" panose="02040503050406030204" pitchFamily="18" charset="0"/>
                            </a:rPr>
                            <m:t>≤</m:t>
                          </m:r>
                          <m:r>
                            <a:rPr lang="es-AR" i="1">
                              <a:latin typeface="Cambria Math" panose="02040503050406030204" pitchFamily="18" charset="0"/>
                            </a:rPr>
                            <m:t>𝑋</m:t>
                          </m:r>
                          <m:r>
                            <a:rPr lang="es-AR" i="1">
                              <a:latin typeface="Cambria Math" panose="02040503050406030204" pitchFamily="18" charset="0"/>
                            </a:rPr>
                            <m:t>≤</m:t>
                          </m:r>
                          <m:r>
                            <a:rPr lang="es-AR" i="1">
                              <a:latin typeface="Cambria Math" panose="02040503050406030204" pitchFamily="18" charset="0"/>
                            </a:rPr>
                            <m:t>𝜇</m:t>
                          </m:r>
                          <m:r>
                            <a:rPr lang="es-AR" i="1">
                              <a:latin typeface="Cambria Math" panose="02040503050406030204" pitchFamily="18" charset="0"/>
                            </a:rPr>
                            <m:t>+3</m:t>
                          </m:r>
                          <m:r>
                            <a:rPr lang="es-AR" i="1">
                              <a:latin typeface="Cambria Math" panose="02040503050406030204" pitchFamily="18" charset="0"/>
                            </a:rPr>
                            <m:t>𝜎</m:t>
                          </m:r>
                        </m:e>
                      </m:d>
                      <m:r>
                        <a:rPr lang="es-AR" i="1">
                          <a:latin typeface="Cambria Math" panose="02040503050406030204" pitchFamily="18" charset="0"/>
                        </a:rPr>
                        <m:t>=0,9973→ ±3 </m:t>
                      </m:r>
                      <m:r>
                        <a:rPr lang="es-AR" i="1">
                          <a:latin typeface="Cambria Math" panose="02040503050406030204" pitchFamily="18" charset="0"/>
                        </a:rPr>
                        <m:t>𝐷𝑒𝑠𝑣</m:t>
                      </m:r>
                      <m:r>
                        <a:rPr lang="es-AR" i="1">
                          <a:latin typeface="Cambria Math" panose="02040503050406030204" pitchFamily="18" charset="0"/>
                        </a:rPr>
                        <m:t>í</m:t>
                      </m:r>
                      <m:r>
                        <a:rPr lang="es-AR" i="1">
                          <a:latin typeface="Cambria Math" panose="02040503050406030204" pitchFamily="18" charset="0"/>
                        </a:rPr>
                        <m:t>𝑜𝑠</m:t>
                      </m:r>
                    </m:oMath>
                  </m:oMathPara>
                </a14:m>
                <a:endParaRPr lang="es-AR" dirty="0">
                  <a:latin typeface="Century Gothic" panose="020B0502020202020204" pitchFamily="34" charset="0"/>
                </a:endParaRPr>
              </a:p>
              <a:p>
                <a:endParaRPr lang="es-AR" dirty="0">
                  <a:latin typeface="Century Gothic" panose="020B0502020202020204" pitchFamily="34" charset="0"/>
                  <a:ea typeface="Calibri" panose="020F0502020204030204" pitchFamily="34" charset="0"/>
                  <a:cs typeface="Times New Roman" panose="02020603050405020304" pitchFamily="18" charset="0"/>
                </a:endParaRPr>
              </a:p>
              <a:p>
                <a:r>
                  <a:rPr lang="es-AR" dirty="0">
                    <a:latin typeface="Century Gothic" panose="020B0502020202020204" pitchFamily="34" charset="0"/>
                    <a:ea typeface="Calibri" panose="020F0502020204030204" pitchFamily="34" charset="0"/>
                    <a:cs typeface="Times New Roman" panose="02020603050405020304" pitchFamily="18" charset="0"/>
                  </a:rPr>
                  <a:t>En este ejemplo </a:t>
                </a:r>
                <a14:m>
                  <m:oMath xmlns:m="http://schemas.openxmlformats.org/officeDocument/2006/math">
                    <m:r>
                      <a:rPr lang="es-AR" i="1">
                        <a:latin typeface="Cambria Math" panose="02040503050406030204" pitchFamily="18" charset="0"/>
                        <a:ea typeface="Calibri" panose="020F0502020204030204" pitchFamily="34" charset="0"/>
                        <a:cs typeface="Times New Roman" panose="02020603050405020304" pitchFamily="18" charset="0"/>
                      </a:rPr>
                      <m:t>𝑆</m:t>
                    </m:r>
                    <m:r>
                      <a:rPr lang="es-AR" i="1">
                        <a:latin typeface="Cambria Math" panose="02040503050406030204" pitchFamily="18" charset="0"/>
                        <a:ea typeface="Calibri" panose="020F0502020204030204" pitchFamily="34" charset="0"/>
                        <a:cs typeface="Times New Roman" panose="02020603050405020304" pitchFamily="18" charset="0"/>
                      </a:rPr>
                      <m:t> ~ </m:t>
                    </m:r>
                    <m:r>
                      <a:rPr lang="es-AR" i="1">
                        <a:latin typeface="Cambria Math" panose="02040503050406030204" pitchFamily="18" charset="0"/>
                        <a:ea typeface="Calibri" panose="020F0502020204030204" pitchFamily="34" charset="0"/>
                        <a:cs typeface="Times New Roman" panose="02020603050405020304" pitchFamily="18" charset="0"/>
                      </a:rPr>
                      <m:t>𝑁</m:t>
                    </m:r>
                    <m:d>
                      <m:dPr>
                        <m:ctrlPr>
                          <a:rPr lang="es-AR" i="1">
                            <a:latin typeface="Cambria Math" panose="02040503050406030204" pitchFamily="18" charset="0"/>
                            <a:ea typeface="Calibri" panose="020F0502020204030204" pitchFamily="34" charset="0"/>
                            <a:cs typeface="Times New Roman" panose="02020603050405020304" pitchFamily="18" charset="0"/>
                          </a:rPr>
                        </m:ctrlPr>
                      </m:dPr>
                      <m:e>
                        <m:r>
                          <a:rPr lang="es-AR" i="1">
                            <a:latin typeface="Cambria Math" panose="02040503050406030204" pitchFamily="18" charset="0"/>
                            <a:ea typeface="Calibri" panose="020F0502020204030204" pitchFamily="34" charset="0"/>
                            <a:cs typeface="Times New Roman" panose="02020603050405020304" pitchFamily="18" charset="0"/>
                          </a:rPr>
                          <m:t>26;</m:t>
                        </m:r>
                        <m:r>
                          <a:rPr lang="es-AR" i="1">
                            <a:latin typeface="Cambria Math" panose="02040503050406030204" pitchFamily="18" charset="0"/>
                            <a:cs typeface="Times New Roman" panose="02020603050405020304" pitchFamily="18" charset="0"/>
                          </a:rPr>
                          <m:t>7</m:t>
                        </m:r>
                      </m:e>
                    </m:d>
                  </m:oMath>
                </a14:m>
                <a:r>
                  <a:rPr lang="es-AR" dirty="0">
                    <a:latin typeface="Century Gothic" panose="020B0502020202020204" pitchFamily="34" charset="0"/>
                    <a:ea typeface="Calibri" panose="020F0502020204030204" pitchFamily="34" charset="0"/>
                    <a:cs typeface="Times New Roman" panose="02020603050405020304" pitchFamily="18" charset="0"/>
                  </a:rPr>
                  <a:t> se cumple que,</a:t>
                </a:r>
              </a:p>
              <a:p>
                <a:endParaRPr lang="es-AR" dirty="0">
                  <a:latin typeface="Century Gothic" panose="020B0502020202020204" pitchFamily="34" charset="0"/>
                  <a:ea typeface="Calibri" panose="020F0502020204030204" pitchFamily="34" charset="0"/>
                  <a:cs typeface="Times New Roman" panose="02020603050405020304" pitchFamily="18" charset="0"/>
                </a:endParaRPr>
              </a:p>
              <a:p>
                <a:pPr algn="just"/>
                <a14:m>
                  <m:oMathPara xmlns:m="http://schemas.openxmlformats.org/officeDocument/2006/math">
                    <m:oMathParaPr>
                      <m:jc m:val="centerGroup"/>
                    </m:oMathParaPr>
                    <m:oMath xmlns:m="http://schemas.openxmlformats.org/officeDocument/2006/math">
                      <m:r>
                        <a:rPr lang="es-AR" i="1">
                          <a:latin typeface="Cambria Math" panose="02040503050406030204" pitchFamily="18" charset="0"/>
                        </a:rPr>
                        <m:t>𝑃</m:t>
                      </m:r>
                      <m:d>
                        <m:dPr>
                          <m:begChr m:val="["/>
                          <m:endChr m:val="]"/>
                          <m:ctrlPr>
                            <a:rPr lang="es-AR" i="1">
                              <a:latin typeface="Cambria Math" panose="02040503050406030204" pitchFamily="18" charset="0"/>
                            </a:rPr>
                          </m:ctrlPr>
                        </m:dPr>
                        <m:e>
                          <m:r>
                            <a:rPr lang="es-AR" i="1">
                              <a:latin typeface="Cambria Math" panose="02040503050406030204" pitchFamily="18" charset="0"/>
                            </a:rPr>
                            <m:t>19</m:t>
                          </m:r>
                          <m:r>
                            <a:rPr lang="es-AR" i="1">
                              <a:latin typeface="Cambria Math" panose="02040503050406030204" pitchFamily="18" charset="0"/>
                            </a:rPr>
                            <m:t>≤</m:t>
                          </m:r>
                          <m:r>
                            <a:rPr lang="es-AR" i="1">
                              <a:latin typeface="Cambria Math" panose="02040503050406030204" pitchFamily="18" charset="0"/>
                            </a:rPr>
                            <m:t>𝑋</m:t>
                          </m:r>
                          <m:r>
                            <a:rPr lang="es-AR" i="1">
                              <a:latin typeface="Cambria Math" panose="02040503050406030204" pitchFamily="18" charset="0"/>
                            </a:rPr>
                            <m:t>≤33</m:t>
                          </m:r>
                        </m:e>
                      </m:d>
                      <m:r>
                        <a:rPr lang="es-AR" i="1">
                          <a:latin typeface="Cambria Math" panose="02040503050406030204" pitchFamily="18" charset="0"/>
                        </a:rPr>
                        <m:t>=0,6628  → ±1 </m:t>
                      </m:r>
                      <m:r>
                        <a:rPr lang="es-AR" i="1">
                          <a:latin typeface="Cambria Math" panose="02040503050406030204" pitchFamily="18" charset="0"/>
                        </a:rPr>
                        <m:t>𝐷𝑒𝑠𝑣</m:t>
                      </m:r>
                      <m:r>
                        <a:rPr lang="es-AR" i="1">
                          <a:latin typeface="Cambria Math" panose="02040503050406030204" pitchFamily="18" charset="0"/>
                        </a:rPr>
                        <m:t>í</m:t>
                      </m:r>
                      <m:r>
                        <a:rPr lang="es-AR" i="1">
                          <a:latin typeface="Cambria Math" panose="02040503050406030204" pitchFamily="18" charset="0"/>
                        </a:rPr>
                        <m:t>𝑜</m:t>
                      </m:r>
                    </m:oMath>
                  </m:oMathPara>
                </a14:m>
                <a:endParaRPr lang="es-AR" dirty="0">
                  <a:latin typeface="Century Gothic" panose="020B0502020202020204" pitchFamily="34" charset="0"/>
                </a:endParaRPr>
              </a:p>
              <a:p>
                <a:pPr algn="just"/>
                <a14:m>
                  <m:oMathPara xmlns:m="http://schemas.openxmlformats.org/officeDocument/2006/math">
                    <m:oMathParaPr>
                      <m:jc m:val="centerGroup"/>
                    </m:oMathParaPr>
                    <m:oMath xmlns:m="http://schemas.openxmlformats.org/officeDocument/2006/math">
                      <m:r>
                        <a:rPr lang="es-AR" i="1">
                          <a:latin typeface="Cambria Math" panose="02040503050406030204" pitchFamily="18" charset="0"/>
                        </a:rPr>
                        <m:t>𝑃</m:t>
                      </m:r>
                      <m:d>
                        <m:dPr>
                          <m:begChr m:val="["/>
                          <m:endChr m:val="]"/>
                          <m:ctrlPr>
                            <a:rPr lang="es-AR" i="1">
                              <a:latin typeface="Cambria Math" panose="02040503050406030204" pitchFamily="18" charset="0"/>
                            </a:rPr>
                          </m:ctrlPr>
                        </m:dPr>
                        <m:e>
                          <m:r>
                            <a:rPr lang="es-AR" i="1">
                              <a:latin typeface="Cambria Math" panose="02040503050406030204" pitchFamily="18" charset="0"/>
                            </a:rPr>
                            <m:t>12</m:t>
                          </m:r>
                          <m:r>
                            <a:rPr lang="es-AR" i="1">
                              <a:latin typeface="Cambria Math" panose="02040503050406030204" pitchFamily="18" charset="0"/>
                            </a:rPr>
                            <m:t>≤</m:t>
                          </m:r>
                          <m:r>
                            <a:rPr lang="es-AR" i="1">
                              <a:latin typeface="Cambria Math" panose="02040503050406030204" pitchFamily="18" charset="0"/>
                            </a:rPr>
                            <m:t>𝑋</m:t>
                          </m:r>
                          <m:r>
                            <a:rPr lang="es-AR" i="1">
                              <a:latin typeface="Cambria Math" panose="02040503050406030204" pitchFamily="18" charset="0"/>
                            </a:rPr>
                            <m:t>≤40</m:t>
                          </m:r>
                        </m:e>
                      </m:d>
                      <m:r>
                        <a:rPr lang="es-AR" i="1">
                          <a:latin typeface="Cambria Math" panose="02040503050406030204" pitchFamily="18" charset="0"/>
                        </a:rPr>
                        <m:t>=0,9545→  ±2 </m:t>
                      </m:r>
                      <m:r>
                        <a:rPr lang="es-AR" i="1">
                          <a:latin typeface="Cambria Math" panose="02040503050406030204" pitchFamily="18" charset="0"/>
                        </a:rPr>
                        <m:t>𝐷𝑒𝑠𝑣</m:t>
                      </m:r>
                      <m:r>
                        <a:rPr lang="es-AR" i="1">
                          <a:latin typeface="Cambria Math" panose="02040503050406030204" pitchFamily="18" charset="0"/>
                        </a:rPr>
                        <m:t>í</m:t>
                      </m:r>
                      <m:r>
                        <a:rPr lang="es-AR" i="1">
                          <a:latin typeface="Cambria Math" panose="02040503050406030204" pitchFamily="18" charset="0"/>
                        </a:rPr>
                        <m:t>𝑜𝑠</m:t>
                      </m:r>
                    </m:oMath>
                  </m:oMathPara>
                </a14:m>
                <a:endParaRPr lang="es-AR" dirty="0">
                  <a:latin typeface="Century Gothic" panose="020B0502020202020204" pitchFamily="34" charset="0"/>
                </a:endParaRPr>
              </a:p>
              <a:p>
                <a:pPr algn="just"/>
                <a14:m>
                  <m:oMathPara xmlns:m="http://schemas.openxmlformats.org/officeDocument/2006/math">
                    <m:oMathParaPr>
                      <m:jc m:val="centerGroup"/>
                    </m:oMathParaPr>
                    <m:oMath xmlns:m="http://schemas.openxmlformats.org/officeDocument/2006/math">
                      <m:r>
                        <a:rPr lang="es-AR" i="1">
                          <a:latin typeface="Cambria Math" panose="02040503050406030204" pitchFamily="18" charset="0"/>
                        </a:rPr>
                        <m:t>𝑃</m:t>
                      </m:r>
                      <m:d>
                        <m:dPr>
                          <m:begChr m:val="["/>
                          <m:endChr m:val="]"/>
                          <m:ctrlPr>
                            <a:rPr lang="es-AR" i="1">
                              <a:latin typeface="Cambria Math" panose="02040503050406030204" pitchFamily="18" charset="0"/>
                            </a:rPr>
                          </m:ctrlPr>
                        </m:dPr>
                        <m:e>
                          <m:r>
                            <a:rPr lang="es-AR" i="1">
                              <a:latin typeface="Cambria Math" panose="02040503050406030204" pitchFamily="18" charset="0"/>
                            </a:rPr>
                            <m:t>5</m:t>
                          </m:r>
                          <m:r>
                            <a:rPr lang="es-AR" i="1">
                              <a:latin typeface="Cambria Math" panose="02040503050406030204" pitchFamily="18" charset="0"/>
                            </a:rPr>
                            <m:t>≤</m:t>
                          </m:r>
                          <m:r>
                            <a:rPr lang="es-AR" i="1">
                              <a:latin typeface="Cambria Math" panose="02040503050406030204" pitchFamily="18" charset="0"/>
                            </a:rPr>
                            <m:t>𝑋</m:t>
                          </m:r>
                          <m:r>
                            <a:rPr lang="es-AR" i="1">
                              <a:latin typeface="Cambria Math" panose="02040503050406030204" pitchFamily="18" charset="0"/>
                            </a:rPr>
                            <m:t>≤47</m:t>
                          </m:r>
                        </m:e>
                      </m:d>
                      <m:r>
                        <a:rPr lang="es-AR" i="1">
                          <a:latin typeface="Cambria Math" panose="02040503050406030204" pitchFamily="18" charset="0"/>
                        </a:rPr>
                        <m:t>=0,9973→ ±3 </m:t>
                      </m:r>
                      <m:r>
                        <a:rPr lang="es-AR" i="1">
                          <a:latin typeface="Cambria Math" panose="02040503050406030204" pitchFamily="18" charset="0"/>
                        </a:rPr>
                        <m:t>𝐷𝑒𝑠𝑣</m:t>
                      </m:r>
                      <m:r>
                        <a:rPr lang="es-AR" i="1">
                          <a:latin typeface="Cambria Math" panose="02040503050406030204" pitchFamily="18" charset="0"/>
                        </a:rPr>
                        <m:t>í</m:t>
                      </m:r>
                      <m:r>
                        <a:rPr lang="es-AR" i="1">
                          <a:latin typeface="Cambria Math" panose="02040503050406030204" pitchFamily="18" charset="0"/>
                        </a:rPr>
                        <m:t>𝑜𝑠</m:t>
                      </m:r>
                    </m:oMath>
                  </m:oMathPara>
                </a14:m>
                <a:endParaRPr lang="es-AR" dirty="0">
                  <a:latin typeface="Century Gothic" panose="020B0502020202020204" pitchFamily="34" charset="0"/>
                </a:endParaRPr>
              </a:p>
              <a:p>
                <a:endParaRPr lang="es-AR" dirty="0">
                  <a:latin typeface="Century Gothic" panose="020B0502020202020204" pitchFamily="34" charset="0"/>
                  <a:ea typeface="Calibri" panose="020F0502020204030204" pitchFamily="34" charset="0"/>
                  <a:cs typeface="Times New Roman" panose="02020603050405020304" pitchFamily="18" charset="0"/>
                </a:endParaRPr>
              </a:p>
            </p:txBody>
          </p:sp>
        </mc:Choice>
        <mc:Fallback>
          <p:sp>
            <p:nvSpPr>
              <p:cNvPr id="3" name="Rectángulo 2">
                <a:extLst>
                  <a:ext uri="{FF2B5EF4-FFF2-40B4-BE49-F238E27FC236}">
                    <a16:creationId xmlns:a16="http://schemas.microsoft.com/office/drawing/2014/main" id="{A9DE2F45-455B-4B1E-B481-FA1EF1DA98DF}"/>
                  </a:ext>
                </a:extLst>
              </p:cNvPr>
              <p:cNvSpPr>
                <a:spLocks noRot="1" noChangeAspect="1" noMove="1" noResize="1" noEditPoints="1" noAdjustHandles="1" noChangeArrowheads="1" noChangeShapeType="1" noTextEdit="1"/>
              </p:cNvSpPr>
              <p:nvPr/>
            </p:nvSpPr>
            <p:spPr>
              <a:xfrm>
                <a:off x="1114927" y="836350"/>
                <a:ext cx="9144000" cy="5632311"/>
              </a:xfrm>
              <a:prstGeom prst="rect">
                <a:avLst/>
              </a:prstGeom>
              <a:blipFill>
                <a:blip r:embed="rId2"/>
                <a:stretch>
                  <a:fillRect l="-600" t="-541" r="-533"/>
                </a:stretch>
              </a:blipFill>
            </p:spPr>
            <p:txBody>
              <a:bodyPr/>
              <a:lstStyle/>
              <a:p>
                <a:r>
                  <a:rPr lang="es-AR">
                    <a:noFill/>
                  </a:rPr>
                  <a:t> </a:t>
                </a:r>
              </a:p>
            </p:txBody>
          </p:sp>
        </mc:Fallback>
      </mc:AlternateContent>
    </p:spTree>
    <p:extLst>
      <p:ext uri="{BB962C8B-B14F-4D97-AF65-F5344CB8AC3E}">
        <p14:creationId xmlns:p14="http://schemas.microsoft.com/office/powerpoint/2010/main" val="195892531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Rectángulo 1">
                <a:extLst>
                  <a:ext uri="{FF2B5EF4-FFF2-40B4-BE49-F238E27FC236}">
                    <a16:creationId xmlns:a16="http://schemas.microsoft.com/office/drawing/2014/main" id="{67DBA2DD-77D1-4235-8306-C6D4B04F4938}"/>
                  </a:ext>
                </a:extLst>
              </p:cNvPr>
              <p:cNvSpPr/>
              <p:nvPr/>
            </p:nvSpPr>
            <p:spPr>
              <a:xfrm>
                <a:off x="1524000" y="980729"/>
                <a:ext cx="9144000" cy="5031827"/>
              </a:xfrm>
              <a:prstGeom prst="rect">
                <a:avLst/>
              </a:prstGeom>
            </p:spPr>
            <p:txBody>
              <a:bodyPr wrap="square">
                <a:spAutoFit/>
              </a:bodyPr>
              <a:lstStyle/>
              <a:p>
                <a:r>
                  <a:rPr lang="es-AR" dirty="0">
                    <a:latin typeface="Century Gothic" panose="020B0502020202020204" pitchFamily="34" charset="0"/>
                  </a:rPr>
                  <a:t>Para que una función pueda ser considerada Función de Probabilidad debe cumplir con dos condiciones en forma simultánea,</a:t>
                </a:r>
              </a:p>
              <a:p>
                <a:endParaRPr lang="es-AR" dirty="0">
                  <a:latin typeface="Century Gothic" panose="020B0502020202020204" pitchFamily="34" charset="0"/>
                </a:endParaRPr>
              </a:p>
              <a:p>
                <a:pPr marL="285750" indent="-285750">
                  <a:buFont typeface="Arial" panose="020B0604020202020204" pitchFamily="34" charset="0"/>
                  <a:buChar char="•"/>
                </a:pPr>
                <a:r>
                  <a:rPr lang="es-AR" b="1" dirty="0">
                    <a:solidFill>
                      <a:srgbClr val="2E3192"/>
                    </a:solidFill>
                    <a:latin typeface="Century Gothic" panose="020B0502020202020204" pitchFamily="34" charset="0"/>
                  </a:rPr>
                  <a:t>Condición de Cierre</a:t>
                </a:r>
              </a:p>
              <a:p>
                <a:endParaRPr lang="es-AR" dirty="0">
                  <a:latin typeface="Century Gothic" panose="020B0502020202020204" pitchFamily="34" charset="0"/>
                </a:endParaRPr>
              </a:p>
              <a:p>
                <a:r>
                  <a:rPr lang="es-AR" dirty="0">
                    <a:latin typeface="Century Gothic" panose="020B0502020202020204" pitchFamily="34" charset="0"/>
                  </a:rPr>
                  <a:t>Esta asociada en que los valores que asume la variable aleatoria son excluyentes y forma un sistema exhaustivo. En términos formales,</a:t>
                </a:r>
              </a:p>
              <a:p>
                <a:endParaRPr lang="es-AR" dirty="0">
                  <a:latin typeface="Century Gothic" panose="020B0502020202020204" pitchFamily="34" charset="0"/>
                </a:endParaRPr>
              </a:p>
              <a:p>
                <a:pPr/>
                <a14:m>
                  <m:oMathPara xmlns:m="http://schemas.openxmlformats.org/officeDocument/2006/math">
                    <m:oMathParaPr>
                      <m:jc m:val="centerGroup"/>
                    </m:oMathParaPr>
                    <m:oMath xmlns:m="http://schemas.openxmlformats.org/officeDocument/2006/math">
                      <m:nary>
                        <m:naryPr>
                          <m:chr m:val="∑"/>
                          <m:ctrlPr>
                            <a:rPr lang="es-AR" i="1">
                              <a:latin typeface="Cambria Math" panose="02040503050406030204" pitchFamily="18" charset="0"/>
                            </a:rPr>
                          </m:ctrlPr>
                        </m:naryPr>
                        <m:sub>
                          <m:r>
                            <m:rPr>
                              <m:brk m:alnAt="23"/>
                            </m:rPr>
                            <a:rPr lang="es-AR" i="1">
                              <a:latin typeface="Cambria Math" panose="02040503050406030204" pitchFamily="18" charset="0"/>
                            </a:rPr>
                            <m:t>𝑥</m:t>
                          </m:r>
                          <m:r>
                            <a:rPr lang="es-AR" i="1">
                              <a:latin typeface="Cambria Math" panose="02040503050406030204" pitchFamily="18" charset="0"/>
                            </a:rPr>
                            <m:t>=</m:t>
                          </m:r>
                          <m:r>
                            <a:rPr lang="es-AR" i="1">
                              <a:latin typeface="Cambria Math" panose="02040503050406030204" pitchFamily="18" charset="0"/>
                            </a:rPr>
                            <m:t>𝑎</m:t>
                          </m:r>
                        </m:sub>
                        <m:sup>
                          <m:r>
                            <a:rPr lang="es-AR" i="1">
                              <a:latin typeface="Cambria Math" panose="02040503050406030204" pitchFamily="18" charset="0"/>
                            </a:rPr>
                            <m:t>𝑏</m:t>
                          </m:r>
                        </m:sup>
                        <m:e>
                          <m:r>
                            <a:rPr lang="es-AR" i="1">
                              <a:latin typeface="Cambria Math" panose="02040503050406030204" pitchFamily="18" charset="0"/>
                              <a:ea typeface="Cambria Math" panose="02040503050406030204" pitchFamily="18" charset="0"/>
                            </a:rPr>
                            <m:t>𝑃</m:t>
                          </m:r>
                          <m:d>
                            <m:dPr>
                              <m:begChr m:val="["/>
                              <m:endChr m:val="]"/>
                              <m:ctrlPr>
                                <a:rPr lang="es-AR" i="1">
                                  <a:latin typeface="Cambria Math" panose="02040503050406030204" pitchFamily="18" charset="0"/>
                                  <a:ea typeface="Cambria Math" panose="02040503050406030204" pitchFamily="18" charset="0"/>
                                </a:rPr>
                              </m:ctrlPr>
                            </m:dPr>
                            <m:e>
                              <m:r>
                                <a:rPr lang="es-AR" i="1">
                                  <a:latin typeface="Cambria Math" panose="02040503050406030204" pitchFamily="18" charset="0"/>
                                  <a:ea typeface="Cambria Math" panose="02040503050406030204" pitchFamily="18" charset="0"/>
                                </a:rPr>
                                <m:t>𝑋</m:t>
                              </m:r>
                              <m:r>
                                <a:rPr lang="es-AR" i="1">
                                  <a:latin typeface="Cambria Math" panose="02040503050406030204" pitchFamily="18" charset="0"/>
                                  <a:ea typeface="Cambria Math" panose="02040503050406030204" pitchFamily="18" charset="0"/>
                                </a:rPr>
                                <m:t>=</m:t>
                              </m:r>
                              <m:r>
                                <a:rPr lang="es-AR" i="1">
                                  <a:latin typeface="Cambria Math" panose="02040503050406030204" pitchFamily="18" charset="0"/>
                                  <a:ea typeface="Cambria Math" panose="02040503050406030204" pitchFamily="18" charset="0"/>
                                </a:rPr>
                                <m:t>𝑥</m:t>
                              </m:r>
                            </m:e>
                          </m:d>
                          <m:r>
                            <a:rPr lang="es-AR" i="1">
                              <a:latin typeface="Cambria Math" panose="02040503050406030204" pitchFamily="18" charset="0"/>
                              <a:ea typeface="Cambria Math" panose="02040503050406030204" pitchFamily="18" charset="0"/>
                            </a:rPr>
                            <m:t>       </m:t>
                          </m:r>
                          <m:r>
                            <m:rPr>
                              <m:sty m:val="p"/>
                            </m:rPr>
                            <a:rPr lang="el-GR" i="1">
                              <a:latin typeface="Cambria Math" panose="02040503050406030204" pitchFamily="18" charset="0"/>
                              <a:ea typeface="Cambria Math" panose="02040503050406030204" pitchFamily="18" charset="0"/>
                            </a:rPr>
                            <m:t>Ω</m:t>
                          </m:r>
                          <m:d>
                            <m:dPr>
                              <m:ctrlPr>
                                <a:rPr lang="es-AR" i="1">
                                  <a:latin typeface="Cambria Math" panose="02040503050406030204" pitchFamily="18" charset="0"/>
                                  <a:ea typeface="Cambria Math" panose="02040503050406030204" pitchFamily="18" charset="0"/>
                                </a:rPr>
                              </m:ctrlPr>
                            </m:dPr>
                            <m:e>
                              <m:r>
                                <a:rPr lang="es-AR" i="1">
                                  <a:latin typeface="Cambria Math" panose="02040503050406030204" pitchFamily="18" charset="0"/>
                                  <a:ea typeface="Cambria Math" panose="02040503050406030204" pitchFamily="18" charset="0"/>
                                </a:rPr>
                                <m:t>𝑋</m:t>
                              </m:r>
                            </m:e>
                          </m:d>
                          <m:r>
                            <a:rPr lang="es-AR" i="1">
                              <a:latin typeface="Cambria Math" panose="02040503050406030204" pitchFamily="18" charset="0"/>
                              <a:ea typeface="Cambria Math" panose="02040503050406030204" pitchFamily="18" charset="0"/>
                            </a:rPr>
                            <m:t>=[</m:t>
                          </m:r>
                          <m:r>
                            <a:rPr lang="es-AR" i="1">
                              <a:latin typeface="Cambria Math" panose="02040503050406030204" pitchFamily="18" charset="0"/>
                              <a:ea typeface="Cambria Math" panose="02040503050406030204" pitchFamily="18" charset="0"/>
                            </a:rPr>
                            <m:t>𝑎</m:t>
                          </m:r>
                          <m:r>
                            <a:rPr lang="es-AR" i="1">
                              <a:latin typeface="Cambria Math" panose="02040503050406030204" pitchFamily="18" charset="0"/>
                              <a:ea typeface="Cambria Math" panose="02040503050406030204" pitchFamily="18" charset="0"/>
                            </a:rPr>
                            <m:t>,…,</m:t>
                          </m:r>
                          <m:r>
                            <a:rPr lang="es-AR" i="1">
                              <a:latin typeface="Cambria Math" panose="02040503050406030204" pitchFamily="18" charset="0"/>
                              <a:ea typeface="Cambria Math" panose="02040503050406030204" pitchFamily="18" charset="0"/>
                            </a:rPr>
                            <m:t>𝑏</m:t>
                          </m:r>
                          <m:r>
                            <a:rPr lang="es-AR" i="1">
                              <a:latin typeface="Cambria Math" panose="02040503050406030204" pitchFamily="18" charset="0"/>
                              <a:ea typeface="Cambria Math" panose="02040503050406030204" pitchFamily="18" charset="0"/>
                            </a:rPr>
                            <m:t>]</m:t>
                          </m:r>
                        </m:e>
                      </m:nary>
                    </m:oMath>
                  </m:oMathPara>
                </a14:m>
                <a:endParaRPr lang="es-AR" dirty="0">
                  <a:latin typeface="Century Gothic" panose="020B0502020202020204" pitchFamily="34" charset="0"/>
                </a:endParaRPr>
              </a:p>
              <a:p>
                <a:pPr marL="285750" indent="-285750">
                  <a:buFont typeface="Arial" panose="020B0604020202020204" pitchFamily="34" charset="0"/>
                  <a:buChar char="•"/>
                </a:pPr>
                <a:endParaRPr lang="es-AR" dirty="0">
                  <a:latin typeface="Century Gothic" panose="020B0502020202020204" pitchFamily="34" charset="0"/>
                </a:endParaRPr>
              </a:p>
              <a:p>
                <a:pPr marL="285750" indent="-285750">
                  <a:buFont typeface="Arial" panose="020B0604020202020204" pitchFamily="34" charset="0"/>
                  <a:buChar char="•"/>
                </a:pPr>
                <a:r>
                  <a:rPr lang="es-AR" b="1" dirty="0">
                    <a:solidFill>
                      <a:srgbClr val="2E3192"/>
                    </a:solidFill>
                    <a:latin typeface="Century Gothic" panose="020B0502020202020204" pitchFamily="34" charset="0"/>
                  </a:rPr>
                  <a:t>Condición de no negatividad</a:t>
                </a:r>
              </a:p>
              <a:p>
                <a:endParaRPr lang="es-AR" dirty="0">
                  <a:latin typeface="Century Gothic" panose="020B0502020202020204" pitchFamily="34" charset="0"/>
                </a:endParaRPr>
              </a:p>
              <a:p>
                <a:r>
                  <a:rPr lang="es-AR" dirty="0">
                    <a:latin typeface="Century Gothic" panose="020B0502020202020204" pitchFamily="34" charset="0"/>
                  </a:rPr>
                  <a:t>Esta asociado en que la imagen de esta función sea positiva. Es decir, se excluye la posibilidad del conjunto vacío.</a:t>
                </a:r>
              </a:p>
              <a:p>
                <a:endParaRPr lang="es-AR" dirty="0">
                  <a:latin typeface="Century Gothic" panose="020B0502020202020204" pitchFamily="34" charset="0"/>
                </a:endParaRPr>
              </a:p>
              <a:p>
                <a:pPr/>
                <a14:m>
                  <m:oMathPara xmlns:m="http://schemas.openxmlformats.org/officeDocument/2006/math">
                    <m:oMathParaPr>
                      <m:jc m:val="centerGroup"/>
                    </m:oMathParaPr>
                    <m:oMath xmlns:m="http://schemas.openxmlformats.org/officeDocument/2006/math">
                      <m:r>
                        <a:rPr lang="es-AR" i="1">
                          <a:latin typeface="Cambria Math" panose="02040503050406030204" pitchFamily="18" charset="0"/>
                          <a:ea typeface="Cambria Math" panose="02040503050406030204" pitchFamily="18" charset="0"/>
                        </a:rPr>
                        <m:t>𝑃</m:t>
                      </m:r>
                      <m:d>
                        <m:dPr>
                          <m:begChr m:val="["/>
                          <m:endChr m:val="]"/>
                          <m:ctrlPr>
                            <a:rPr lang="es-AR" i="1">
                              <a:latin typeface="Cambria Math" panose="02040503050406030204" pitchFamily="18" charset="0"/>
                              <a:ea typeface="Cambria Math" panose="02040503050406030204" pitchFamily="18" charset="0"/>
                            </a:rPr>
                          </m:ctrlPr>
                        </m:dPr>
                        <m:e>
                          <m:r>
                            <a:rPr lang="es-AR" i="1">
                              <a:latin typeface="Cambria Math" panose="02040503050406030204" pitchFamily="18" charset="0"/>
                              <a:ea typeface="Cambria Math" panose="02040503050406030204" pitchFamily="18" charset="0"/>
                            </a:rPr>
                            <m:t>𝑋</m:t>
                          </m:r>
                          <m:r>
                            <a:rPr lang="es-AR" i="1">
                              <a:latin typeface="Cambria Math" panose="02040503050406030204" pitchFamily="18" charset="0"/>
                              <a:ea typeface="Cambria Math" panose="02040503050406030204" pitchFamily="18" charset="0"/>
                            </a:rPr>
                            <m:t>=</m:t>
                          </m:r>
                          <m:r>
                            <a:rPr lang="es-AR" i="1">
                              <a:latin typeface="Cambria Math" panose="02040503050406030204" pitchFamily="18" charset="0"/>
                              <a:ea typeface="Cambria Math" panose="02040503050406030204" pitchFamily="18" charset="0"/>
                            </a:rPr>
                            <m:t>𝑥</m:t>
                          </m:r>
                        </m:e>
                      </m:d>
                      <m:r>
                        <a:rPr lang="es-AR" i="1">
                          <a:latin typeface="Cambria Math" panose="02040503050406030204" pitchFamily="18" charset="0"/>
                          <a:ea typeface="Cambria Math" panose="02040503050406030204" pitchFamily="18" charset="0"/>
                        </a:rPr>
                        <m:t>&gt;0   </m:t>
                      </m:r>
                      <m:r>
                        <a:rPr lang="es-AR" i="1">
                          <a:latin typeface="Cambria Math" panose="02040503050406030204" pitchFamily="18" charset="0"/>
                          <a:ea typeface="Cambria Math" panose="02040503050406030204" pitchFamily="18" charset="0"/>
                        </a:rPr>
                        <m:t>𝑝𝑎𝑟𝑎</m:t>
                      </m:r>
                      <m:r>
                        <a:rPr lang="es-AR" i="1">
                          <a:latin typeface="Cambria Math" panose="02040503050406030204" pitchFamily="18" charset="0"/>
                          <a:ea typeface="Cambria Math" panose="02040503050406030204" pitchFamily="18" charset="0"/>
                        </a:rPr>
                        <m:t> </m:t>
                      </m:r>
                      <m:r>
                        <a:rPr lang="es-AR" i="1">
                          <a:latin typeface="Cambria Math" panose="02040503050406030204" pitchFamily="18" charset="0"/>
                          <a:ea typeface="Cambria Math" panose="02040503050406030204" pitchFamily="18" charset="0"/>
                        </a:rPr>
                        <m:t>𝑡𝑜𝑑𝑜</m:t>
                      </m:r>
                      <m:r>
                        <a:rPr lang="es-AR" i="1">
                          <a:latin typeface="Cambria Math" panose="02040503050406030204" pitchFamily="18" charset="0"/>
                          <a:ea typeface="Cambria Math" panose="02040503050406030204" pitchFamily="18" charset="0"/>
                        </a:rPr>
                        <m:t> </m:t>
                      </m:r>
                      <m:r>
                        <a:rPr lang="es-AR" i="1">
                          <a:latin typeface="Cambria Math" panose="02040503050406030204" pitchFamily="18" charset="0"/>
                          <a:ea typeface="Cambria Math" panose="02040503050406030204" pitchFamily="18" charset="0"/>
                        </a:rPr>
                        <m:t>𝑥</m:t>
                      </m:r>
                      <m:r>
                        <a:rPr lang="es-AR" i="1">
                          <a:latin typeface="Cambria Math" panose="02040503050406030204" pitchFamily="18" charset="0"/>
                          <a:ea typeface="Cambria Math" panose="02040503050406030204" pitchFamily="18" charset="0"/>
                        </a:rPr>
                        <m:t>∈</m:t>
                      </m:r>
                      <m:r>
                        <m:rPr>
                          <m:sty m:val="p"/>
                        </m:rPr>
                        <a:rPr lang="el-GR" i="1">
                          <a:latin typeface="Cambria Math" panose="02040503050406030204" pitchFamily="18" charset="0"/>
                          <a:ea typeface="Cambria Math" panose="02040503050406030204" pitchFamily="18" charset="0"/>
                        </a:rPr>
                        <m:t>Ω</m:t>
                      </m:r>
                      <m:d>
                        <m:dPr>
                          <m:ctrlPr>
                            <a:rPr lang="es-AR" i="1">
                              <a:latin typeface="Cambria Math" panose="02040503050406030204" pitchFamily="18" charset="0"/>
                              <a:ea typeface="Cambria Math" panose="02040503050406030204" pitchFamily="18" charset="0"/>
                            </a:rPr>
                          </m:ctrlPr>
                        </m:dPr>
                        <m:e>
                          <m:r>
                            <a:rPr lang="es-AR" i="1">
                              <a:latin typeface="Cambria Math" panose="02040503050406030204" pitchFamily="18" charset="0"/>
                              <a:ea typeface="Cambria Math" panose="02040503050406030204" pitchFamily="18" charset="0"/>
                            </a:rPr>
                            <m:t>𝑋</m:t>
                          </m:r>
                        </m:e>
                      </m:d>
                    </m:oMath>
                  </m:oMathPara>
                </a14:m>
                <a:endParaRPr lang="es-AR" dirty="0">
                  <a:latin typeface="Century Gothic" panose="020B0502020202020204" pitchFamily="34" charset="0"/>
                </a:endParaRPr>
              </a:p>
            </p:txBody>
          </p:sp>
        </mc:Choice>
        <mc:Fallback>
          <p:sp>
            <p:nvSpPr>
              <p:cNvPr id="2" name="Rectángulo 1">
                <a:extLst>
                  <a:ext uri="{FF2B5EF4-FFF2-40B4-BE49-F238E27FC236}">
                    <a16:creationId xmlns:a16="http://schemas.microsoft.com/office/drawing/2014/main" id="{67DBA2DD-77D1-4235-8306-C6D4B04F4938}"/>
                  </a:ext>
                </a:extLst>
              </p:cNvPr>
              <p:cNvSpPr>
                <a:spLocks noRot="1" noChangeAspect="1" noMove="1" noResize="1" noEditPoints="1" noAdjustHandles="1" noChangeArrowheads="1" noChangeShapeType="1" noTextEdit="1"/>
              </p:cNvSpPr>
              <p:nvPr/>
            </p:nvSpPr>
            <p:spPr>
              <a:xfrm>
                <a:off x="1524000" y="980729"/>
                <a:ext cx="9144000" cy="5031827"/>
              </a:xfrm>
              <a:prstGeom prst="rect">
                <a:avLst/>
              </a:prstGeom>
              <a:blipFill>
                <a:blip r:embed="rId2"/>
                <a:stretch>
                  <a:fillRect l="-533" t="-727"/>
                </a:stretch>
              </a:blipFill>
            </p:spPr>
            <p:txBody>
              <a:bodyPr/>
              <a:lstStyle/>
              <a:p>
                <a:r>
                  <a:rPr lang="es-AR">
                    <a:noFill/>
                  </a:rPr>
                  <a:t> </a:t>
                </a:r>
              </a:p>
            </p:txBody>
          </p:sp>
        </mc:Fallback>
      </mc:AlternateContent>
    </p:spTree>
    <p:extLst>
      <p:ext uri="{BB962C8B-B14F-4D97-AF65-F5344CB8AC3E}">
        <p14:creationId xmlns:p14="http://schemas.microsoft.com/office/powerpoint/2010/main" val="43382946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Rectángulo 1">
                <a:extLst>
                  <a:ext uri="{FF2B5EF4-FFF2-40B4-BE49-F238E27FC236}">
                    <a16:creationId xmlns:a16="http://schemas.microsoft.com/office/drawing/2014/main" id="{0F2E9611-7D13-45C1-A089-99B96925E4D2}"/>
                  </a:ext>
                </a:extLst>
              </p:cNvPr>
              <p:cNvSpPr/>
              <p:nvPr/>
            </p:nvSpPr>
            <p:spPr>
              <a:xfrm>
                <a:off x="1226412" y="992941"/>
                <a:ext cx="9116735" cy="5694700"/>
              </a:xfrm>
              <a:prstGeom prst="rect">
                <a:avLst/>
              </a:prstGeom>
            </p:spPr>
            <p:txBody>
              <a:bodyPr wrap="square">
                <a:spAutoFit/>
              </a:bodyPr>
              <a:lstStyle/>
              <a:p>
                <a:pPr algn="just"/>
                <a:r>
                  <a:rPr lang="es-AR" dirty="0">
                    <a:latin typeface="Century Gothic" panose="020B0502020202020204" pitchFamily="34" charset="0"/>
                  </a:rPr>
                  <a:t>Ahora bien supongamos que se desea saber cual es la probabilidad de que S se encuentre entre 22 y 35 inclusive. Es decir,</a:t>
                </a:r>
              </a:p>
              <a:p>
                <a:pPr algn="just"/>
                <a:endParaRPr lang="es-AR" dirty="0">
                  <a:latin typeface="Century Gothic" panose="020B0502020202020204" pitchFamily="34" charset="0"/>
                </a:endParaRPr>
              </a:p>
              <a:p>
                <a:pPr algn="just"/>
                <a14:m>
                  <m:oMathPara xmlns:m="http://schemas.openxmlformats.org/officeDocument/2006/math">
                    <m:oMathParaPr>
                      <m:jc m:val="centerGroup"/>
                    </m:oMathParaPr>
                    <m:oMath xmlns:m="http://schemas.openxmlformats.org/officeDocument/2006/math">
                      <m:r>
                        <a:rPr lang="es-AR" i="1">
                          <a:latin typeface="Cambria Math" panose="02040503050406030204" pitchFamily="18" charset="0"/>
                          <a:ea typeface="Calibri" panose="020F0502020204030204" pitchFamily="34" charset="0"/>
                          <a:cs typeface="Times New Roman" panose="02020603050405020304" pitchFamily="18" charset="0"/>
                        </a:rPr>
                        <m:t>𝑃</m:t>
                      </m:r>
                      <m:d>
                        <m:dPr>
                          <m:begChr m:val="["/>
                          <m:endChr m:val="]"/>
                          <m:ctrlPr>
                            <a:rPr lang="es-AR" i="1">
                              <a:latin typeface="Cambria Math" panose="02040503050406030204" pitchFamily="18" charset="0"/>
                              <a:ea typeface="Calibri" panose="020F0502020204030204" pitchFamily="34" charset="0"/>
                              <a:cs typeface="Times New Roman" panose="02020603050405020304" pitchFamily="18" charset="0"/>
                            </a:rPr>
                          </m:ctrlPr>
                        </m:dPr>
                        <m:e>
                          <m:r>
                            <a:rPr lang="es-AR" i="1">
                              <a:latin typeface="Cambria Math" panose="02040503050406030204" pitchFamily="18" charset="0"/>
                              <a:ea typeface="Calibri" panose="020F0502020204030204" pitchFamily="34" charset="0"/>
                              <a:cs typeface="Times New Roman" panose="02020603050405020304" pitchFamily="18" charset="0"/>
                            </a:rPr>
                            <m:t>22</m:t>
                          </m:r>
                          <m:r>
                            <a:rPr lang="es-AR" i="1">
                              <a:latin typeface="Cambria Math" panose="02040503050406030204" pitchFamily="18" charset="0"/>
                              <a:ea typeface="Calibri" panose="020F0502020204030204" pitchFamily="34" charset="0"/>
                              <a:cs typeface="Times New Roman" panose="02020603050405020304" pitchFamily="18" charset="0"/>
                            </a:rPr>
                            <m:t>≤</m:t>
                          </m:r>
                          <m:r>
                            <a:rPr lang="es-AR" i="1">
                              <a:latin typeface="Cambria Math" panose="02040503050406030204" pitchFamily="18" charset="0"/>
                              <a:ea typeface="Calibri" panose="020F0502020204030204" pitchFamily="34" charset="0"/>
                              <a:cs typeface="Times New Roman" panose="02020603050405020304" pitchFamily="18" charset="0"/>
                            </a:rPr>
                            <m:t>𝑆</m:t>
                          </m:r>
                          <m:r>
                            <a:rPr lang="es-AR" i="1">
                              <a:latin typeface="Cambria Math" panose="02040503050406030204" pitchFamily="18" charset="0"/>
                              <a:ea typeface="Calibri" panose="020F0502020204030204" pitchFamily="34" charset="0"/>
                              <a:cs typeface="Times New Roman" panose="02020603050405020304" pitchFamily="18" charset="0"/>
                            </a:rPr>
                            <m:t>≤35</m:t>
                          </m:r>
                        </m:e>
                      </m:d>
                      <m:r>
                        <a:rPr lang="es-AR" i="1">
                          <a:latin typeface="Cambria Math" panose="02040503050406030204" pitchFamily="18" charset="0"/>
                          <a:ea typeface="Calibri" panose="020F0502020204030204" pitchFamily="34" charset="0"/>
                          <a:cs typeface="Times New Roman" panose="02020603050405020304" pitchFamily="18" charset="0"/>
                        </a:rPr>
                        <m:t>=</m:t>
                      </m:r>
                      <m:r>
                        <a:rPr lang="es-AR" i="1">
                          <a:latin typeface="Cambria Math" panose="02040503050406030204" pitchFamily="18" charset="0"/>
                          <a:ea typeface="Calibri" panose="020F0502020204030204" pitchFamily="34" charset="0"/>
                          <a:cs typeface="Times New Roman" panose="02020603050405020304" pitchFamily="18" charset="0"/>
                        </a:rPr>
                        <m:t>?</m:t>
                      </m:r>
                    </m:oMath>
                  </m:oMathPara>
                </a14:m>
                <a:endParaRPr lang="es-AR" dirty="0">
                  <a:latin typeface="Century Gothic" panose="020B0502020202020204" pitchFamily="34" charset="0"/>
                  <a:ea typeface="Calibri" panose="020F0502020204030204" pitchFamily="34" charset="0"/>
                  <a:cs typeface="Times New Roman" panose="02020603050405020304" pitchFamily="18" charset="0"/>
                </a:endParaRPr>
              </a:p>
              <a:p>
                <a:pPr algn="just"/>
                <a:endParaRPr lang="es-AR" dirty="0">
                  <a:latin typeface="Century Gothic" panose="020B0502020202020204" pitchFamily="34" charset="0"/>
                  <a:ea typeface="Calibri" panose="020F0502020204030204" pitchFamily="34" charset="0"/>
                  <a:cs typeface="Times New Roman" panose="02020603050405020304" pitchFamily="18" charset="0"/>
                </a:endParaRPr>
              </a:p>
              <a:p>
                <a:pPr algn="ctr"/>
                <a:r>
                  <a:rPr lang="es-AR" b="1" i="1" dirty="0">
                    <a:solidFill>
                      <a:srgbClr val="2E3192"/>
                    </a:solidFill>
                    <a:latin typeface="Century Gothic" panose="020B0502020202020204" pitchFamily="34" charset="0"/>
                    <a:ea typeface="Calibri" panose="020F0502020204030204" pitchFamily="34" charset="0"/>
                    <a:cs typeface="Times New Roman" panose="02020603050405020304" pitchFamily="18" charset="0"/>
                  </a:rPr>
                  <a:t>¿Qué podemos hacer para calcular esta probabilidad?</a:t>
                </a:r>
              </a:p>
              <a:p>
                <a:pPr algn="ctr"/>
                <a:endParaRPr lang="es-AR" b="1" i="1" dirty="0">
                  <a:solidFill>
                    <a:srgbClr val="FF0000"/>
                  </a:solidFill>
                  <a:latin typeface="Century Gothic" panose="020B0502020202020204" pitchFamily="34" charset="0"/>
                  <a:ea typeface="Calibri" panose="020F0502020204030204" pitchFamily="34"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a:rPr lang="es-AR" i="1">
                          <a:latin typeface="Cambria Math" panose="02040503050406030204" pitchFamily="18" charset="0"/>
                          <a:ea typeface="Calibri" panose="020F0502020204030204" pitchFamily="34" charset="0"/>
                          <a:cs typeface="Times New Roman" panose="02020603050405020304" pitchFamily="18" charset="0"/>
                        </a:rPr>
                        <m:t>𝑃</m:t>
                      </m:r>
                      <m:d>
                        <m:dPr>
                          <m:begChr m:val="["/>
                          <m:endChr m:val="]"/>
                          <m:ctrlPr>
                            <a:rPr lang="es-AR" i="1">
                              <a:latin typeface="Cambria Math" panose="02040503050406030204" pitchFamily="18" charset="0"/>
                              <a:ea typeface="Calibri" panose="020F0502020204030204" pitchFamily="34" charset="0"/>
                              <a:cs typeface="Times New Roman" panose="02020603050405020304" pitchFamily="18" charset="0"/>
                            </a:rPr>
                          </m:ctrlPr>
                        </m:dPr>
                        <m:e>
                          <m:r>
                            <a:rPr lang="es-AR" i="1">
                              <a:latin typeface="Cambria Math" panose="02040503050406030204" pitchFamily="18" charset="0"/>
                              <a:ea typeface="Calibri" panose="020F0502020204030204" pitchFamily="34" charset="0"/>
                              <a:cs typeface="Times New Roman" panose="02020603050405020304" pitchFamily="18" charset="0"/>
                            </a:rPr>
                            <m:t>22≤</m:t>
                          </m:r>
                          <m:r>
                            <a:rPr lang="es-AR" i="1">
                              <a:latin typeface="Cambria Math" panose="02040503050406030204" pitchFamily="18" charset="0"/>
                              <a:ea typeface="Calibri" panose="020F0502020204030204" pitchFamily="34" charset="0"/>
                              <a:cs typeface="Times New Roman" panose="02020603050405020304" pitchFamily="18" charset="0"/>
                            </a:rPr>
                            <m:t>𝑆</m:t>
                          </m:r>
                          <m:r>
                            <a:rPr lang="es-AR" i="1">
                              <a:latin typeface="Cambria Math" panose="02040503050406030204" pitchFamily="18" charset="0"/>
                              <a:ea typeface="Calibri" panose="020F0502020204030204" pitchFamily="34" charset="0"/>
                              <a:cs typeface="Times New Roman" panose="02020603050405020304" pitchFamily="18" charset="0"/>
                            </a:rPr>
                            <m:t>≤35</m:t>
                          </m:r>
                        </m:e>
                      </m:d>
                      <m:r>
                        <a:rPr lang="es-AR" i="1">
                          <a:latin typeface="Cambria Math" panose="02040503050406030204" pitchFamily="18" charset="0"/>
                          <a:ea typeface="Calibri" panose="020F0502020204030204" pitchFamily="34" charset="0"/>
                          <a:cs typeface="Times New Roman" panose="02020603050405020304" pitchFamily="18" charset="0"/>
                        </a:rPr>
                        <m:t>=</m:t>
                      </m:r>
                      <m:r>
                        <a:rPr lang="es-AR" i="1">
                          <a:latin typeface="Cambria Math" panose="02040503050406030204" pitchFamily="18" charset="0"/>
                          <a:ea typeface="Calibri" panose="020F0502020204030204" pitchFamily="34" charset="0"/>
                          <a:cs typeface="Times New Roman" panose="02020603050405020304" pitchFamily="18" charset="0"/>
                        </a:rPr>
                        <m:t>𝐹</m:t>
                      </m:r>
                      <m:d>
                        <m:dPr>
                          <m:begChr m:val="["/>
                          <m:endChr m:val="]"/>
                          <m:ctrlPr>
                            <a:rPr lang="es-AR" i="1">
                              <a:latin typeface="Cambria Math" panose="02040503050406030204" pitchFamily="18" charset="0"/>
                              <a:ea typeface="Calibri" panose="020F0502020204030204" pitchFamily="34" charset="0"/>
                              <a:cs typeface="Times New Roman" panose="02020603050405020304" pitchFamily="18" charset="0"/>
                            </a:rPr>
                          </m:ctrlPr>
                        </m:dPr>
                        <m:e>
                          <m:r>
                            <a:rPr lang="es-AR" i="1">
                              <a:latin typeface="Cambria Math" panose="02040503050406030204" pitchFamily="18" charset="0"/>
                              <a:ea typeface="Calibri" panose="020F0502020204030204" pitchFamily="34" charset="0"/>
                              <a:cs typeface="Times New Roman" panose="02020603050405020304" pitchFamily="18" charset="0"/>
                            </a:rPr>
                            <m:t>𝑆</m:t>
                          </m:r>
                          <m:r>
                            <a:rPr lang="es-AR" i="1">
                              <a:latin typeface="Cambria Math" panose="02040503050406030204" pitchFamily="18" charset="0"/>
                              <a:ea typeface="Calibri" panose="020F0502020204030204" pitchFamily="34" charset="0"/>
                              <a:cs typeface="Times New Roman" panose="02020603050405020304" pitchFamily="18" charset="0"/>
                            </a:rPr>
                            <m:t>=35</m:t>
                          </m:r>
                        </m:e>
                      </m:d>
                      <m:r>
                        <a:rPr lang="es-AR" i="1">
                          <a:latin typeface="Cambria Math" panose="02040503050406030204" pitchFamily="18" charset="0"/>
                          <a:ea typeface="Calibri" panose="020F0502020204030204" pitchFamily="34" charset="0"/>
                          <a:cs typeface="Times New Roman" panose="02020603050405020304" pitchFamily="18" charset="0"/>
                        </a:rPr>
                        <m:t>−</m:t>
                      </m:r>
                      <m:r>
                        <a:rPr lang="es-AR" i="1">
                          <a:latin typeface="Cambria Math" panose="02040503050406030204" pitchFamily="18" charset="0"/>
                          <a:ea typeface="Calibri" panose="020F0502020204030204" pitchFamily="34" charset="0"/>
                          <a:cs typeface="Times New Roman" panose="02020603050405020304" pitchFamily="18" charset="0"/>
                        </a:rPr>
                        <m:t>𝐹</m:t>
                      </m:r>
                      <m:d>
                        <m:dPr>
                          <m:begChr m:val="["/>
                          <m:endChr m:val="]"/>
                          <m:ctrlPr>
                            <a:rPr lang="es-AR" i="1">
                              <a:latin typeface="Cambria Math" panose="02040503050406030204" pitchFamily="18" charset="0"/>
                              <a:ea typeface="Calibri" panose="020F0502020204030204" pitchFamily="34" charset="0"/>
                              <a:cs typeface="Times New Roman" panose="02020603050405020304" pitchFamily="18" charset="0"/>
                            </a:rPr>
                          </m:ctrlPr>
                        </m:dPr>
                        <m:e>
                          <m:r>
                            <a:rPr lang="es-AR" i="1">
                              <a:latin typeface="Cambria Math" panose="02040503050406030204" pitchFamily="18" charset="0"/>
                              <a:ea typeface="Calibri" panose="020F0502020204030204" pitchFamily="34" charset="0"/>
                              <a:cs typeface="Times New Roman" panose="02020603050405020304" pitchFamily="18" charset="0"/>
                            </a:rPr>
                            <m:t>𝑆</m:t>
                          </m:r>
                          <m:r>
                            <a:rPr lang="es-AR" i="1">
                              <a:latin typeface="Cambria Math" panose="02040503050406030204" pitchFamily="18" charset="0"/>
                              <a:ea typeface="Calibri" panose="020F0502020204030204" pitchFamily="34" charset="0"/>
                              <a:cs typeface="Times New Roman" panose="02020603050405020304" pitchFamily="18" charset="0"/>
                            </a:rPr>
                            <m:t>=22</m:t>
                          </m:r>
                        </m:e>
                      </m:d>
                    </m:oMath>
                  </m:oMathPara>
                </a14:m>
                <a:endParaRPr lang="es-AR" i="1" dirty="0">
                  <a:latin typeface="Century Gothic" panose="020B0502020202020204" pitchFamily="34" charset="0"/>
                  <a:ea typeface="Calibri" panose="020F0502020204030204" pitchFamily="34" charset="0"/>
                  <a:cs typeface="Times New Roman" panose="02020603050405020304" pitchFamily="18" charset="0"/>
                </a:endParaRPr>
              </a:p>
              <a:p>
                <a:endParaRPr lang="es-AR" b="1" i="1" dirty="0">
                  <a:solidFill>
                    <a:srgbClr val="FF0000"/>
                  </a:solidFill>
                  <a:latin typeface="Century Gothic" panose="020B0502020202020204" pitchFamily="34" charset="0"/>
                  <a:ea typeface="Calibri" panose="020F0502020204030204" pitchFamily="34"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a:rPr lang="es-AR" i="1">
                          <a:latin typeface="Cambria Math" panose="02040503050406030204" pitchFamily="18" charset="0"/>
                          <a:ea typeface="Calibri" panose="020F0502020204030204" pitchFamily="34" charset="0"/>
                          <a:cs typeface="Times New Roman" panose="02020603050405020304" pitchFamily="18" charset="0"/>
                        </a:rPr>
                        <m:t>𝑃</m:t>
                      </m:r>
                      <m:d>
                        <m:dPr>
                          <m:begChr m:val="["/>
                          <m:endChr m:val="]"/>
                          <m:ctrlPr>
                            <a:rPr lang="es-AR" i="1">
                              <a:latin typeface="Cambria Math" panose="02040503050406030204" pitchFamily="18" charset="0"/>
                              <a:ea typeface="Calibri" panose="020F0502020204030204" pitchFamily="34" charset="0"/>
                              <a:cs typeface="Times New Roman" panose="02020603050405020304" pitchFamily="18" charset="0"/>
                            </a:rPr>
                          </m:ctrlPr>
                        </m:dPr>
                        <m:e>
                          <m:r>
                            <a:rPr lang="es-AR" i="1">
                              <a:latin typeface="Cambria Math" panose="02040503050406030204" pitchFamily="18" charset="0"/>
                              <a:ea typeface="Calibri" panose="020F0502020204030204" pitchFamily="34" charset="0"/>
                              <a:cs typeface="Times New Roman" panose="02020603050405020304" pitchFamily="18" charset="0"/>
                            </a:rPr>
                            <m:t>22≤</m:t>
                          </m:r>
                          <m:r>
                            <a:rPr lang="es-AR" i="1">
                              <a:latin typeface="Cambria Math" panose="02040503050406030204" pitchFamily="18" charset="0"/>
                              <a:ea typeface="Calibri" panose="020F0502020204030204" pitchFamily="34" charset="0"/>
                              <a:cs typeface="Times New Roman" panose="02020603050405020304" pitchFamily="18" charset="0"/>
                            </a:rPr>
                            <m:t>𝑆</m:t>
                          </m:r>
                          <m:r>
                            <a:rPr lang="es-AR" i="1">
                              <a:latin typeface="Cambria Math" panose="02040503050406030204" pitchFamily="18" charset="0"/>
                              <a:ea typeface="Calibri" panose="020F0502020204030204" pitchFamily="34" charset="0"/>
                              <a:cs typeface="Times New Roman" panose="02020603050405020304" pitchFamily="18" charset="0"/>
                            </a:rPr>
                            <m:t>≤35</m:t>
                          </m:r>
                        </m:e>
                      </m:d>
                      <m:r>
                        <a:rPr lang="es-AR" i="1">
                          <a:latin typeface="Cambria Math" panose="02040503050406030204" pitchFamily="18" charset="0"/>
                          <a:ea typeface="Calibri" panose="020F0502020204030204" pitchFamily="34" charset="0"/>
                          <a:cs typeface="Times New Roman" panose="02020603050405020304" pitchFamily="18" charset="0"/>
                        </a:rPr>
                        <m:t>=</m:t>
                      </m:r>
                      <m:r>
                        <a:rPr lang="es-AR" i="1">
                          <a:latin typeface="Cambria Math" panose="02040503050406030204" pitchFamily="18" charset="0"/>
                          <a:ea typeface="Calibri" panose="020F0502020204030204" pitchFamily="34" charset="0"/>
                          <a:cs typeface="Times New Roman" panose="02020603050405020304" pitchFamily="18" charset="0"/>
                        </a:rPr>
                        <m:t>𝐹</m:t>
                      </m:r>
                      <m:d>
                        <m:dPr>
                          <m:begChr m:val="["/>
                          <m:endChr m:val="]"/>
                          <m:ctrlPr>
                            <a:rPr lang="es-AR" i="1">
                              <a:latin typeface="Cambria Math" panose="02040503050406030204" pitchFamily="18" charset="0"/>
                              <a:ea typeface="Calibri" panose="020F0502020204030204" pitchFamily="34" charset="0"/>
                              <a:cs typeface="Times New Roman" panose="02020603050405020304" pitchFamily="18" charset="0"/>
                            </a:rPr>
                          </m:ctrlPr>
                        </m:dPr>
                        <m:e>
                          <m:r>
                            <a:rPr lang="es-AR" i="1">
                              <a:latin typeface="Cambria Math" panose="02040503050406030204" pitchFamily="18" charset="0"/>
                              <a:ea typeface="Calibri" panose="020F0502020204030204" pitchFamily="34" charset="0"/>
                              <a:cs typeface="Times New Roman" panose="02020603050405020304" pitchFamily="18" charset="0"/>
                            </a:rPr>
                            <m:t>𝑍</m:t>
                          </m:r>
                          <m:r>
                            <a:rPr lang="es-AR" i="1">
                              <a:latin typeface="Cambria Math" panose="02040503050406030204" pitchFamily="18" charset="0"/>
                              <a:ea typeface="Calibri" panose="020F0502020204030204" pitchFamily="34" charset="0"/>
                              <a:cs typeface="Times New Roman" panose="02020603050405020304" pitchFamily="18" charset="0"/>
                            </a:rPr>
                            <m:t>=</m:t>
                          </m:r>
                          <m:f>
                            <m:fPr>
                              <m:ctrlPr>
                                <a:rPr lang="es-AR" i="1">
                                  <a:latin typeface="Cambria Math" panose="02040503050406030204" pitchFamily="18" charset="0"/>
                                  <a:cs typeface="Times New Roman" panose="02020603050405020304" pitchFamily="18" charset="0"/>
                                </a:rPr>
                              </m:ctrlPr>
                            </m:fPr>
                            <m:num>
                              <m:r>
                                <a:rPr lang="es-AR" i="1">
                                  <a:latin typeface="Cambria Math" panose="02040503050406030204" pitchFamily="18" charset="0"/>
                                  <a:cs typeface="Times New Roman" panose="02020603050405020304" pitchFamily="18" charset="0"/>
                                </a:rPr>
                                <m:t>35−26</m:t>
                              </m:r>
                            </m:num>
                            <m:den>
                              <m:r>
                                <a:rPr lang="es-AR" i="1">
                                  <a:latin typeface="Cambria Math" panose="02040503050406030204" pitchFamily="18" charset="0"/>
                                  <a:cs typeface="Times New Roman" panose="02020603050405020304" pitchFamily="18" charset="0"/>
                                </a:rPr>
                                <m:t>7</m:t>
                              </m:r>
                            </m:den>
                          </m:f>
                        </m:e>
                      </m:d>
                      <m:r>
                        <a:rPr lang="es-AR" i="1">
                          <a:latin typeface="Cambria Math" panose="02040503050406030204" pitchFamily="18" charset="0"/>
                          <a:ea typeface="Calibri" panose="020F0502020204030204" pitchFamily="34" charset="0"/>
                          <a:cs typeface="Times New Roman" panose="02020603050405020304" pitchFamily="18" charset="0"/>
                        </a:rPr>
                        <m:t>−</m:t>
                      </m:r>
                      <m:r>
                        <a:rPr lang="es-AR" i="1">
                          <a:latin typeface="Cambria Math" panose="02040503050406030204" pitchFamily="18" charset="0"/>
                          <a:ea typeface="Calibri" panose="020F0502020204030204" pitchFamily="34" charset="0"/>
                          <a:cs typeface="Times New Roman" panose="02020603050405020304" pitchFamily="18" charset="0"/>
                        </a:rPr>
                        <m:t>𝐹</m:t>
                      </m:r>
                      <m:d>
                        <m:dPr>
                          <m:begChr m:val="["/>
                          <m:endChr m:val="]"/>
                          <m:ctrlPr>
                            <a:rPr lang="es-AR" i="1">
                              <a:latin typeface="Cambria Math" panose="02040503050406030204" pitchFamily="18" charset="0"/>
                              <a:ea typeface="Calibri" panose="020F0502020204030204" pitchFamily="34" charset="0"/>
                              <a:cs typeface="Times New Roman" panose="02020603050405020304" pitchFamily="18" charset="0"/>
                            </a:rPr>
                          </m:ctrlPr>
                        </m:dPr>
                        <m:e>
                          <m:r>
                            <a:rPr lang="es-AR" i="1">
                              <a:latin typeface="Cambria Math" panose="02040503050406030204" pitchFamily="18" charset="0"/>
                              <a:ea typeface="Calibri" panose="020F0502020204030204" pitchFamily="34" charset="0"/>
                              <a:cs typeface="Times New Roman" panose="02020603050405020304" pitchFamily="18" charset="0"/>
                            </a:rPr>
                            <m:t>𝑍</m:t>
                          </m:r>
                          <m:r>
                            <a:rPr lang="es-AR" i="1">
                              <a:latin typeface="Cambria Math" panose="02040503050406030204" pitchFamily="18" charset="0"/>
                              <a:ea typeface="Calibri" panose="020F0502020204030204" pitchFamily="34" charset="0"/>
                              <a:cs typeface="Times New Roman" panose="02020603050405020304" pitchFamily="18" charset="0"/>
                            </a:rPr>
                            <m:t>=</m:t>
                          </m:r>
                          <m:f>
                            <m:fPr>
                              <m:ctrlPr>
                                <a:rPr lang="es-AR" i="1">
                                  <a:latin typeface="Cambria Math" panose="02040503050406030204" pitchFamily="18" charset="0"/>
                                  <a:cs typeface="Times New Roman" panose="02020603050405020304" pitchFamily="18" charset="0"/>
                                </a:rPr>
                              </m:ctrlPr>
                            </m:fPr>
                            <m:num>
                              <m:r>
                                <a:rPr lang="es-AR" i="1">
                                  <a:latin typeface="Cambria Math" panose="02040503050406030204" pitchFamily="18" charset="0"/>
                                  <a:cs typeface="Times New Roman" panose="02020603050405020304" pitchFamily="18" charset="0"/>
                                </a:rPr>
                                <m:t>22</m:t>
                              </m:r>
                              <m:r>
                                <a:rPr lang="es-AR" i="1">
                                  <a:latin typeface="Cambria Math" panose="02040503050406030204" pitchFamily="18" charset="0"/>
                                  <a:cs typeface="Times New Roman" panose="02020603050405020304" pitchFamily="18" charset="0"/>
                                </a:rPr>
                                <m:t>−26</m:t>
                              </m:r>
                            </m:num>
                            <m:den>
                              <m:r>
                                <a:rPr lang="es-AR" i="1">
                                  <a:latin typeface="Cambria Math" panose="02040503050406030204" pitchFamily="18" charset="0"/>
                                  <a:cs typeface="Times New Roman" panose="02020603050405020304" pitchFamily="18" charset="0"/>
                                </a:rPr>
                                <m:t>7</m:t>
                              </m:r>
                            </m:den>
                          </m:f>
                        </m:e>
                      </m:d>
                    </m:oMath>
                  </m:oMathPara>
                </a14:m>
                <a:endParaRPr lang="es-AR" b="1" i="1" dirty="0">
                  <a:solidFill>
                    <a:srgbClr val="FF0000"/>
                  </a:solidFill>
                  <a:latin typeface="Century Gothic" panose="020B0502020202020204" pitchFamily="34" charset="0"/>
                  <a:ea typeface="Calibri" panose="020F0502020204030204" pitchFamily="34" charset="0"/>
                  <a:cs typeface="Times New Roman" panose="02020603050405020304" pitchFamily="18" charset="0"/>
                </a:endParaRPr>
              </a:p>
              <a:p>
                <a:endParaRPr lang="es-AR" b="1" i="1" dirty="0">
                  <a:solidFill>
                    <a:srgbClr val="FF0000"/>
                  </a:solidFill>
                  <a:latin typeface="Century Gothic" panose="020B0502020202020204" pitchFamily="34" charset="0"/>
                  <a:ea typeface="Calibri" panose="020F0502020204030204" pitchFamily="34"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a:rPr lang="es-AR" i="1">
                          <a:latin typeface="Cambria Math" panose="02040503050406030204" pitchFamily="18" charset="0"/>
                          <a:ea typeface="Calibri" panose="020F0502020204030204" pitchFamily="34" charset="0"/>
                          <a:cs typeface="Times New Roman" panose="02020603050405020304" pitchFamily="18" charset="0"/>
                        </a:rPr>
                        <m:t>𝑃</m:t>
                      </m:r>
                      <m:d>
                        <m:dPr>
                          <m:begChr m:val="["/>
                          <m:endChr m:val="]"/>
                          <m:ctrlPr>
                            <a:rPr lang="es-AR" i="1">
                              <a:latin typeface="Cambria Math" panose="02040503050406030204" pitchFamily="18" charset="0"/>
                              <a:ea typeface="Calibri" panose="020F0502020204030204" pitchFamily="34" charset="0"/>
                              <a:cs typeface="Times New Roman" panose="02020603050405020304" pitchFamily="18" charset="0"/>
                            </a:rPr>
                          </m:ctrlPr>
                        </m:dPr>
                        <m:e>
                          <m:r>
                            <a:rPr lang="es-AR" i="1">
                              <a:latin typeface="Cambria Math" panose="02040503050406030204" pitchFamily="18" charset="0"/>
                              <a:ea typeface="Calibri" panose="020F0502020204030204" pitchFamily="34" charset="0"/>
                              <a:cs typeface="Times New Roman" panose="02020603050405020304" pitchFamily="18" charset="0"/>
                            </a:rPr>
                            <m:t>22≤</m:t>
                          </m:r>
                          <m:r>
                            <a:rPr lang="es-AR" i="1">
                              <a:latin typeface="Cambria Math" panose="02040503050406030204" pitchFamily="18" charset="0"/>
                              <a:ea typeface="Calibri" panose="020F0502020204030204" pitchFamily="34" charset="0"/>
                              <a:cs typeface="Times New Roman" panose="02020603050405020304" pitchFamily="18" charset="0"/>
                            </a:rPr>
                            <m:t>𝑆</m:t>
                          </m:r>
                          <m:r>
                            <a:rPr lang="es-AR" i="1">
                              <a:latin typeface="Cambria Math" panose="02040503050406030204" pitchFamily="18" charset="0"/>
                              <a:ea typeface="Calibri" panose="020F0502020204030204" pitchFamily="34" charset="0"/>
                              <a:cs typeface="Times New Roman" panose="02020603050405020304" pitchFamily="18" charset="0"/>
                            </a:rPr>
                            <m:t>≤35</m:t>
                          </m:r>
                        </m:e>
                      </m:d>
                      <m:r>
                        <a:rPr lang="es-AR" i="1">
                          <a:latin typeface="Cambria Math" panose="02040503050406030204" pitchFamily="18" charset="0"/>
                          <a:ea typeface="Calibri" panose="020F0502020204030204" pitchFamily="34" charset="0"/>
                          <a:cs typeface="Times New Roman" panose="02020603050405020304" pitchFamily="18" charset="0"/>
                        </a:rPr>
                        <m:t>=</m:t>
                      </m:r>
                      <m:r>
                        <a:rPr lang="es-AR" i="1">
                          <a:latin typeface="Cambria Math" panose="02040503050406030204" pitchFamily="18" charset="0"/>
                          <a:ea typeface="Calibri" panose="020F0502020204030204" pitchFamily="34" charset="0"/>
                          <a:cs typeface="Times New Roman" panose="02020603050405020304" pitchFamily="18" charset="0"/>
                        </a:rPr>
                        <m:t>𝐹</m:t>
                      </m:r>
                      <m:d>
                        <m:dPr>
                          <m:begChr m:val="["/>
                          <m:endChr m:val="]"/>
                          <m:ctrlPr>
                            <a:rPr lang="es-AR" i="1">
                              <a:latin typeface="Cambria Math" panose="02040503050406030204" pitchFamily="18" charset="0"/>
                              <a:ea typeface="Calibri" panose="020F0502020204030204" pitchFamily="34" charset="0"/>
                              <a:cs typeface="Times New Roman" panose="02020603050405020304" pitchFamily="18" charset="0"/>
                            </a:rPr>
                          </m:ctrlPr>
                        </m:dPr>
                        <m:e>
                          <m:r>
                            <a:rPr lang="es-AR" i="1">
                              <a:latin typeface="Cambria Math" panose="02040503050406030204" pitchFamily="18" charset="0"/>
                              <a:ea typeface="Calibri" panose="020F0502020204030204" pitchFamily="34" charset="0"/>
                              <a:cs typeface="Times New Roman" panose="02020603050405020304" pitchFamily="18" charset="0"/>
                            </a:rPr>
                            <m:t>𝑍</m:t>
                          </m:r>
                          <m:r>
                            <a:rPr lang="es-AR" i="1">
                              <a:latin typeface="Cambria Math" panose="02040503050406030204" pitchFamily="18" charset="0"/>
                              <a:ea typeface="Cambria Math" panose="02040503050406030204" pitchFamily="18" charset="0"/>
                              <a:cs typeface="Times New Roman" panose="02020603050405020304" pitchFamily="18" charset="0"/>
                            </a:rPr>
                            <m:t>≅</m:t>
                          </m:r>
                          <m:r>
                            <a:rPr lang="es-AR" i="1">
                              <a:latin typeface="Cambria Math" panose="02040503050406030204" pitchFamily="18" charset="0"/>
                              <a:cs typeface="Times New Roman" panose="02020603050405020304" pitchFamily="18" charset="0"/>
                            </a:rPr>
                            <m:t>1,29</m:t>
                          </m:r>
                        </m:e>
                      </m:d>
                      <m:r>
                        <a:rPr lang="es-AR" i="1">
                          <a:latin typeface="Cambria Math" panose="02040503050406030204" pitchFamily="18" charset="0"/>
                          <a:ea typeface="Calibri" panose="020F0502020204030204" pitchFamily="34" charset="0"/>
                          <a:cs typeface="Times New Roman" panose="02020603050405020304" pitchFamily="18" charset="0"/>
                        </a:rPr>
                        <m:t>−</m:t>
                      </m:r>
                      <m:r>
                        <a:rPr lang="es-AR" i="1">
                          <a:latin typeface="Cambria Math" panose="02040503050406030204" pitchFamily="18" charset="0"/>
                          <a:ea typeface="Calibri" panose="020F0502020204030204" pitchFamily="34" charset="0"/>
                          <a:cs typeface="Times New Roman" panose="02020603050405020304" pitchFamily="18" charset="0"/>
                        </a:rPr>
                        <m:t>𝐹</m:t>
                      </m:r>
                      <m:d>
                        <m:dPr>
                          <m:begChr m:val="["/>
                          <m:endChr m:val="]"/>
                          <m:ctrlPr>
                            <a:rPr lang="es-AR" i="1">
                              <a:latin typeface="Cambria Math" panose="02040503050406030204" pitchFamily="18" charset="0"/>
                              <a:ea typeface="Calibri" panose="020F0502020204030204" pitchFamily="34" charset="0"/>
                              <a:cs typeface="Times New Roman" panose="02020603050405020304" pitchFamily="18" charset="0"/>
                            </a:rPr>
                          </m:ctrlPr>
                        </m:dPr>
                        <m:e>
                          <m:r>
                            <a:rPr lang="es-AR" i="1">
                              <a:latin typeface="Cambria Math" panose="02040503050406030204" pitchFamily="18" charset="0"/>
                              <a:ea typeface="Calibri" panose="020F0502020204030204" pitchFamily="34" charset="0"/>
                              <a:cs typeface="Times New Roman" panose="02020603050405020304" pitchFamily="18" charset="0"/>
                            </a:rPr>
                            <m:t>𝑍</m:t>
                          </m:r>
                          <m:r>
                            <a:rPr lang="es-AR" i="1">
                              <a:latin typeface="Cambria Math" panose="02040503050406030204" pitchFamily="18" charset="0"/>
                              <a:ea typeface="Cambria Math" panose="02040503050406030204" pitchFamily="18" charset="0"/>
                              <a:cs typeface="Times New Roman" panose="02020603050405020304" pitchFamily="18" charset="0"/>
                            </a:rPr>
                            <m:t>≅</m:t>
                          </m:r>
                          <m:r>
                            <a:rPr lang="es-AR" i="1">
                              <a:latin typeface="Cambria Math" panose="02040503050406030204" pitchFamily="18" charset="0"/>
                              <a:ea typeface="Calibri" panose="020F0502020204030204" pitchFamily="34" charset="0"/>
                              <a:cs typeface="Times New Roman" panose="02020603050405020304" pitchFamily="18" charset="0"/>
                            </a:rPr>
                            <m:t>−0,57</m:t>
                          </m:r>
                        </m:e>
                      </m:d>
                    </m:oMath>
                  </m:oMathPara>
                </a14:m>
                <a:endParaRPr lang="es-AR" i="1" dirty="0">
                  <a:latin typeface="Century Gothic" panose="020B0502020202020204" pitchFamily="34" charset="0"/>
                  <a:cs typeface="Times New Roman" panose="02020603050405020304" pitchFamily="18" charset="0"/>
                </a:endParaRPr>
              </a:p>
              <a:p>
                <a:endParaRPr lang="es-AR" b="1" i="1" dirty="0">
                  <a:solidFill>
                    <a:srgbClr val="FF0000"/>
                  </a:solidFill>
                  <a:latin typeface="Century Gothic" panose="020B0502020202020204" pitchFamily="34" charset="0"/>
                  <a:ea typeface="Calibri" panose="020F0502020204030204" pitchFamily="34" charset="0"/>
                  <a:cs typeface="Times New Roman" panose="02020603050405020304" pitchFamily="18" charset="0"/>
                </a:endParaRPr>
              </a:p>
              <a:p>
                <a:endParaRPr lang="es-AR" b="1" i="1" dirty="0">
                  <a:solidFill>
                    <a:srgbClr val="FF0000"/>
                  </a:solidFill>
                  <a:latin typeface="Century Gothic" panose="020B0502020202020204" pitchFamily="34" charset="0"/>
                  <a:ea typeface="Calibri" panose="020F0502020204030204" pitchFamily="34"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a:rPr lang="es-AR" i="1">
                          <a:latin typeface="Cambria Math" panose="02040503050406030204" pitchFamily="18" charset="0"/>
                          <a:ea typeface="Calibri" panose="020F0502020204030204" pitchFamily="34" charset="0"/>
                          <a:cs typeface="Times New Roman" panose="02020603050405020304" pitchFamily="18" charset="0"/>
                        </a:rPr>
                        <m:t>𝑃</m:t>
                      </m:r>
                      <m:d>
                        <m:dPr>
                          <m:begChr m:val="["/>
                          <m:endChr m:val="]"/>
                          <m:ctrlPr>
                            <a:rPr lang="es-AR" i="1">
                              <a:latin typeface="Cambria Math" panose="02040503050406030204" pitchFamily="18" charset="0"/>
                              <a:ea typeface="Calibri" panose="020F0502020204030204" pitchFamily="34" charset="0"/>
                              <a:cs typeface="Times New Roman" panose="02020603050405020304" pitchFamily="18" charset="0"/>
                            </a:rPr>
                          </m:ctrlPr>
                        </m:dPr>
                        <m:e>
                          <m:r>
                            <a:rPr lang="es-AR" i="1">
                              <a:latin typeface="Cambria Math" panose="02040503050406030204" pitchFamily="18" charset="0"/>
                              <a:ea typeface="Calibri" panose="020F0502020204030204" pitchFamily="34" charset="0"/>
                              <a:cs typeface="Times New Roman" panose="02020603050405020304" pitchFamily="18" charset="0"/>
                            </a:rPr>
                            <m:t>22≤</m:t>
                          </m:r>
                          <m:r>
                            <a:rPr lang="es-AR" i="1">
                              <a:latin typeface="Cambria Math" panose="02040503050406030204" pitchFamily="18" charset="0"/>
                              <a:ea typeface="Calibri" panose="020F0502020204030204" pitchFamily="34" charset="0"/>
                              <a:cs typeface="Times New Roman" panose="02020603050405020304" pitchFamily="18" charset="0"/>
                            </a:rPr>
                            <m:t>𝑆</m:t>
                          </m:r>
                          <m:r>
                            <a:rPr lang="es-AR" i="1">
                              <a:latin typeface="Cambria Math" panose="02040503050406030204" pitchFamily="18" charset="0"/>
                              <a:ea typeface="Calibri" panose="020F0502020204030204" pitchFamily="34" charset="0"/>
                              <a:cs typeface="Times New Roman" panose="02020603050405020304" pitchFamily="18" charset="0"/>
                            </a:rPr>
                            <m:t>≤35</m:t>
                          </m:r>
                        </m:e>
                      </m:d>
                      <m:r>
                        <a:rPr lang="es-AR" i="1">
                          <a:latin typeface="Cambria Math" panose="02040503050406030204" pitchFamily="18" charset="0"/>
                          <a:ea typeface="Calibri" panose="020F0502020204030204" pitchFamily="34" charset="0"/>
                          <a:cs typeface="Times New Roman" panose="02020603050405020304" pitchFamily="18" charset="0"/>
                        </a:rPr>
                        <m:t>=</m:t>
                      </m:r>
                      <m:r>
                        <a:rPr lang="es-AR" i="1">
                          <a:latin typeface="Cambria Math" panose="02040503050406030204" pitchFamily="18" charset="0"/>
                          <a:ea typeface="Calibri" panose="020F0502020204030204" pitchFamily="34" charset="0"/>
                          <a:cs typeface="Times New Roman" panose="02020603050405020304" pitchFamily="18" charset="0"/>
                        </a:rPr>
                        <m:t>0,9007286−0,28385458=0,61687402</m:t>
                      </m:r>
                    </m:oMath>
                  </m:oMathPara>
                </a14:m>
                <a:endParaRPr lang="es-AR" i="1" dirty="0">
                  <a:latin typeface="Century Gothic" panose="020B0502020202020204" pitchFamily="34" charset="0"/>
                  <a:cs typeface="Times New Roman" panose="02020603050405020304" pitchFamily="18" charset="0"/>
                </a:endParaRPr>
              </a:p>
              <a:p>
                <a:endParaRPr lang="es-AR" b="1" i="1" dirty="0">
                  <a:solidFill>
                    <a:srgbClr val="FF0000"/>
                  </a:solidFill>
                  <a:latin typeface="Century Gothic" panose="020B0502020202020204" pitchFamily="34" charset="0"/>
                  <a:ea typeface="Calibri" panose="020F0502020204030204" pitchFamily="34" charset="0"/>
                  <a:cs typeface="Times New Roman" panose="02020603050405020304" pitchFamily="18" charset="0"/>
                </a:endParaRPr>
              </a:p>
              <a:p>
                <a:endParaRPr lang="es-AR" b="1" i="1" dirty="0">
                  <a:solidFill>
                    <a:srgbClr val="FF0000"/>
                  </a:solidFill>
                  <a:latin typeface="Century Gothic" panose="020B0502020202020204" pitchFamily="34" charset="0"/>
                  <a:ea typeface="Calibri" panose="020F0502020204030204" pitchFamily="34" charset="0"/>
                  <a:cs typeface="Times New Roman" panose="02020603050405020304" pitchFamily="18" charset="0"/>
                </a:endParaRPr>
              </a:p>
              <a:p>
                <a:pPr algn="just"/>
                <a:r>
                  <a:rPr lang="es-AR" b="1" i="1" dirty="0">
                    <a:solidFill>
                      <a:srgbClr val="2E3192"/>
                    </a:solidFill>
                    <a:latin typeface="Century Gothic" panose="020B0502020202020204" pitchFamily="34" charset="0"/>
                    <a:ea typeface="Calibri" panose="020F0502020204030204" pitchFamily="34" charset="0"/>
                    <a:cs typeface="Times New Roman" panose="02020603050405020304" pitchFamily="18" charset="0"/>
                  </a:rPr>
                  <a:t>Es decir la probabilidad de que S se encuentre entre 22 y 35 inclusive es de 0,61687402.</a:t>
                </a:r>
              </a:p>
            </p:txBody>
          </p:sp>
        </mc:Choice>
        <mc:Fallback>
          <p:sp>
            <p:nvSpPr>
              <p:cNvPr id="2" name="Rectángulo 1">
                <a:extLst>
                  <a:ext uri="{FF2B5EF4-FFF2-40B4-BE49-F238E27FC236}">
                    <a16:creationId xmlns:a16="http://schemas.microsoft.com/office/drawing/2014/main" id="{0F2E9611-7D13-45C1-A089-99B96925E4D2}"/>
                  </a:ext>
                </a:extLst>
              </p:cNvPr>
              <p:cNvSpPr>
                <a:spLocks noRot="1" noChangeAspect="1" noMove="1" noResize="1" noEditPoints="1" noAdjustHandles="1" noChangeArrowheads="1" noChangeShapeType="1" noTextEdit="1"/>
              </p:cNvSpPr>
              <p:nvPr/>
            </p:nvSpPr>
            <p:spPr>
              <a:xfrm>
                <a:off x="1226412" y="992941"/>
                <a:ext cx="9116735" cy="5694700"/>
              </a:xfrm>
              <a:prstGeom prst="rect">
                <a:avLst/>
              </a:prstGeom>
              <a:blipFill>
                <a:blip r:embed="rId2"/>
                <a:stretch>
                  <a:fillRect l="-535" t="-642" r="-535" b="-749"/>
                </a:stretch>
              </a:blipFill>
            </p:spPr>
            <p:txBody>
              <a:bodyPr/>
              <a:lstStyle/>
              <a:p>
                <a:r>
                  <a:rPr lang="es-AR">
                    <a:noFill/>
                  </a:rPr>
                  <a:t> </a:t>
                </a:r>
              </a:p>
            </p:txBody>
          </p:sp>
        </mc:Fallback>
      </mc:AlternateContent>
    </p:spTree>
    <p:extLst>
      <p:ext uri="{BB962C8B-B14F-4D97-AF65-F5344CB8AC3E}">
        <p14:creationId xmlns:p14="http://schemas.microsoft.com/office/powerpoint/2010/main" val="132168825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Rectángulo 1">
                <a:extLst>
                  <a:ext uri="{FF2B5EF4-FFF2-40B4-BE49-F238E27FC236}">
                    <a16:creationId xmlns:a16="http://schemas.microsoft.com/office/drawing/2014/main" id="{F8B5751F-E84F-4F78-911D-E44390037D0C}"/>
                  </a:ext>
                </a:extLst>
              </p:cNvPr>
              <p:cNvSpPr/>
              <p:nvPr/>
            </p:nvSpPr>
            <p:spPr>
              <a:xfrm>
                <a:off x="1524000" y="908720"/>
                <a:ext cx="9144000" cy="5761064"/>
              </a:xfrm>
              <a:prstGeom prst="rect">
                <a:avLst/>
              </a:prstGeom>
            </p:spPr>
            <p:txBody>
              <a:bodyPr wrap="square">
                <a:spAutoFit/>
              </a:bodyPr>
              <a:lstStyle/>
              <a:p>
                <a:pPr algn="just">
                  <a:lnSpc>
                    <a:spcPct val="107000"/>
                  </a:lnSpc>
                  <a:spcAft>
                    <a:spcPts val="800"/>
                  </a:spcAft>
                </a:pPr>
                <a:r>
                  <a:rPr lang="es-AR" b="1" u="sng" dirty="0">
                    <a:solidFill>
                      <a:srgbClr val="2E3192"/>
                    </a:solidFill>
                    <a:latin typeface="Century Gothic" panose="020B0502020202020204" pitchFamily="34" charset="0"/>
                  </a:rPr>
                  <a:t>Caso I– </a:t>
                </a:r>
                <a14:m>
                  <m:oMath xmlns:m="http://schemas.openxmlformats.org/officeDocument/2006/math">
                    <m:sSub>
                      <m:sSubPr>
                        <m:ctrlPr>
                          <a:rPr lang="es-AR" b="1" i="1" u="sng">
                            <a:solidFill>
                              <a:srgbClr val="2E3192"/>
                            </a:solidFill>
                            <a:latin typeface="Cambria Math" panose="02040503050406030204" pitchFamily="18" charset="0"/>
                          </a:rPr>
                        </m:ctrlPr>
                      </m:sSubPr>
                      <m:e>
                        <m:r>
                          <a:rPr lang="es-AR" b="1" u="sng">
                            <a:solidFill>
                              <a:srgbClr val="2E3192"/>
                            </a:solidFill>
                            <a:latin typeface="Cambria Math" panose="02040503050406030204" pitchFamily="18" charset="0"/>
                          </a:rPr>
                          <m:t>𝒄</m:t>
                        </m:r>
                      </m:e>
                      <m:sub>
                        <m:r>
                          <a:rPr lang="es-AR" b="1" u="sng">
                            <a:solidFill>
                              <a:srgbClr val="2E3192"/>
                            </a:solidFill>
                            <a:latin typeface="Cambria Math" panose="02040503050406030204" pitchFamily="18" charset="0"/>
                          </a:rPr>
                          <m:t>𝒊</m:t>
                        </m:r>
                      </m:sub>
                    </m:sSub>
                    <m:r>
                      <a:rPr lang="es-AR" b="1" u="sng">
                        <a:solidFill>
                          <a:srgbClr val="2E3192"/>
                        </a:solidFill>
                        <a:latin typeface="Cambria Math" panose="02040503050406030204" pitchFamily="18" charset="0"/>
                      </a:rPr>
                      <m:t>=</m:t>
                    </m:r>
                    <m:r>
                      <a:rPr lang="es-AR" b="1" u="sng">
                        <a:solidFill>
                          <a:srgbClr val="2E3192"/>
                        </a:solidFill>
                        <a:latin typeface="Cambria Math" panose="02040503050406030204" pitchFamily="18" charset="0"/>
                      </a:rPr>
                      <m:t>𝟏</m:t>
                    </m:r>
                    <m:r>
                      <a:rPr lang="es-AR" b="1" u="sng">
                        <a:solidFill>
                          <a:srgbClr val="2E3192"/>
                        </a:solidFill>
                        <a:latin typeface="Cambria Math" panose="02040503050406030204" pitchFamily="18" charset="0"/>
                      </a:rPr>
                      <m:t> ∀</m:t>
                    </m:r>
                    <m:r>
                      <a:rPr lang="es-AR" b="1" u="sng">
                        <a:solidFill>
                          <a:srgbClr val="2E3192"/>
                        </a:solidFill>
                        <a:latin typeface="Cambria Math" panose="02040503050406030204" pitchFamily="18" charset="0"/>
                      </a:rPr>
                      <m:t>𝒊</m:t>
                    </m:r>
                    <m:r>
                      <a:rPr lang="es-AR" b="1" u="sng">
                        <a:solidFill>
                          <a:srgbClr val="2E3192"/>
                        </a:solidFill>
                        <a:latin typeface="Cambria Math" panose="02040503050406030204" pitchFamily="18" charset="0"/>
                      </a:rPr>
                      <m:t>−</m:t>
                    </m:r>
                    <m:r>
                      <a:rPr lang="es-AR" b="1" u="sng">
                        <a:solidFill>
                          <a:srgbClr val="2E3192"/>
                        </a:solidFill>
                        <a:latin typeface="Cambria Math" panose="02040503050406030204" pitchFamily="18" charset="0"/>
                      </a:rPr>
                      <m:t>𝑻𝒐𝒅𝒂𝒔</m:t>
                    </m:r>
                    <m:r>
                      <a:rPr lang="es-AR" b="1" u="sng">
                        <a:solidFill>
                          <a:srgbClr val="2E3192"/>
                        </a:solidFill>
                        <a:latin typeface="Cambria Math" panose="02040503050406030204" pitchFamily="18" charset="0"/>
                      </a:rPr>
                      <m:t> </m:t>
                    </m:r>
                    <m:r>
                      <a:rPr lang="es-AR" b="1" u="sng">
                        <a:solidFill>
                          <a:srgbClr val="2E3192"/>
                        </a:solidFill>
                        <a:latin typeface="Cambria Math" panose="02040503050406030204" pitchFamily="18" charset="0"/>
                      </a:rPr>
                      <m:t>𝒍𝒂𝒔</m:t>
                    </m:r>
                    <m:r>
                      <a:rPr lang="es-AR" b="1" u="sng">
                        <a:solidFill>
                          <a:srgbClr val="2E3192"/>
                        </a:solidFill>
                        <a:latin typeface="Cambria Math" panose="02040503050406030204" pitchFamily="18" charset="0"/>
                      </a:rPr>
                      <m:t> </m:t>
                    </m:r>
                    <m:r>
                      <a:rPr lang="es-AR" b="1" u="sng">
                        <a:solidFill>
                          <a:srgbClr val="2E3192"/>
                        </a:solidFill>
                        <a:latin typeface="Cambria Math" panose="02040503050406030204" pitchFamily="18" charset="0"/>
                      </a:rPr>
                      <m:t>𝒄𝒐𝒏𝒔𝒕𝒂𝒏𝒕𝒆𝒔</m:t>
                    </m:r>
                    <m:r>
                      <a:rPr lang="es-AR" b="1" u="sng">
                        <a:solidFill>
                          <a:srgbClr val="2E3192"/>
                        </a:solidFill>
                        <a:latin typeface="Cambria Math" panose="02040503050406030204" pitchFamily="18" charset="0"/>
                      </a:rPr>
                      <m:t> </m:t>
                    </m:r>
                    <m:r>
                      <a:rPr lang="es-AR" b="1" u="sng">
                        <a:solidFill>
                          <a:srgbClr val="2E3192"/>
                        </a:solidFill>
                        <a:latin typeface="Cambria Math" panose="02040503050406030204" pitchFamily="18" charset="0"/>
                      </a:rPr>
                      <m:t>𝒔𝒐𝒏</m:t>
                    </m:r>
                    <m:r>
                      <a:rPr lang="es-AR" b="1" u="sng">
                        <a:solidFill>
                          <a:srgbClr val="2E3192"/>
                        </a:solidFill>
                        <a:latin typeface="Cambria Math" panose="02040503050406030204" pitchFamily="18" charset="0"/>
                      </a:rPr>
                      <m:t> </m:t>
                    </m:r>
                    <m:r>
                      <a:rPr lang="es-AR" b="1" u="sng">
                        <a:solidFill>
                          <a:srgbClr val="2E3192"/>
                        </a:solidFill>
                        <a:latin typeface="Cambria Math" panose="02040503050406030204" pitchFamily="18" charset="0"/>
                      </a:rPr>
                      <m:t>𝒊𝒈𝒖𝒂𝒍𝒆𝒔</m:t>
                    </m:r>
                    <m:r>
                      <a:rPr lang="es-AR" b="1" u="sng">
                        <a:solidFill>
                          <a:srgbClr val="2E3192"/>
                        </a:solidFill>
                        <a:latin typeface="Cambria Math" panose="02040503050406030204" pitchFamily="18" charset="0"/>
                      </a:rPr>
                      <m:t> </m:t>
                    </m:r>
                    <m:r>
                      <a:rPr lang="es-AR" b="1" u="sng">
                        <a:solidFill>
                          <a:srgbClr val="2E3192"/>
                        </a:solidFill>
                        <a:latin typeface="Cambria Math" panose="02040503050406030204" pitchFamily="18" charset="0"/>
                      </a:rPr>
                      <m:t>𝒂</m:t>
                    </m:r>
                    <m:r>
                      <a:rPr lang="es-AR" b="1" u="sng">
                        <a:solidFill>
                          <a:srgbClr val="2E3192"/>
                        </a:solidFill>
                        <a:latin typeface="Cambria Math" panose="02040503050406030204" pitchFamily="18" charset="0"/>
                      </a:rPr>
                      <m:t> </m:t>
                    </m:r>
                    <m:r>
                      <a:rPr lang="es-AR" b="1" u="sng">
                        <a:solidFill>
                          <a:srgbClr val="2E3192"/>
                        </a:solidFill>
                        <a:latin typeface="Cambria Math" panose="02040503050406030204" pitchFamily="18" charset="0"/>
                      </a:rPr>
                      <m:t>𝟏</m:t>
                    </m:r>
                  </m:oMath>
                </a14:m>
                <a:endParaRPr lang="es-AR" b="1" u="sng" dirty="0">
                  <a:solidFill>
                    <a:srgbClr val="2E3192"/>
                  </a:solidFill>
                  <a:latin typeface="Century Gothic" panose="020B0502020202020204" pitchFamily="34"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es-AR" i="1">
                              <a:latin typeface="Cambria Math" panose="02040503050406030204" pitchFamily="18" charset="0"/>
                              <a:ea typeface="Calibri" panose="020F0502020204030204" pitchFamily="34" charset="0"/>
                              <a:cs typeface="Times New Roman" panose="02020603050405020304" pitchFamily="18" charset="0"/>
                            </a:rPr>
                          </m:ctrlPr>
                        </m:sSubPr>
                        <m:e>
                          <m:r>
                            <a:rPr lang="es-AR" i="1">
                              <a:latin typeface="Cambria Math" panose="02040503050406030204" pitchFamily="18" charset="0"/>
                              <a:ea typeface="Calibri" panose="020F0502020204030204" pitchFamily="34" charset="0"/>
                              <a:cs typeface="Times New Roman" panose="02020603050405020304" pitchFamily="18" charset="0"/>
                            </a:rPr>
                            <m:t>𝑆</m:t>
                          </m:r>
                          <m:r>
                            <a:rPr lang="es-AR" i="1">
                              <a:latin typeface="Cambria Math" panose="02040503050406030204" pitchFamily="18" charset="0"/>
                              <a:ea typeface="Calibri" panose="020F0502020204030204" pitchFamily="34" charset="0"/>
                              <a:cs typeface="Times New Roman" panose="02020603050405020304" pitchFamily="18" charset="0"/>
                            </a:rPr>
                            <m:t>=</m:t>
                          </m:r>
                          <m:r>
                            <a:rPr lang="es-AR" i="1">
                              <a:latin typeface="Cambria Math" panose="02040503050406030204" pitchFamily="18" charset="0"/>
                              <a:ea typeface="Calibri" panose="020F0502020204030204" pitchFamily="34" charset="0"/>
                              <a:cs typeface="Times New Roman" panose="02020603050405020304" pitchFamily="18" charset="0"/>
                            </a:rPr>
                            <m:t>𝑋</m:t>
                          </m:r>
                        </m:e>
                        <m:sub>
                          <m:r>
                            <a:rPr lang="es-AR" i="1">
                              <a:latin typeface="Cambria Math" panose="02040503050406030204" pitchFamily="18" charset="0"/>
                              <a:ea typeface="Calibri" panose="020F0502020204030204" pitchFamily="34" charset="0"/>
                              <a:cs typeface="Times New Roman" panose="02020603050405020304" pitchFamily="18" charset="0"/>
                            </a:rPr>
                            <m:t>1</m:t>
                          </m:r>
                        </m:sub>
                      </m:sSub>
                      <m:r>
                        <a:rPr lang="es-AR" i="1">
                          <a:latin typeface="Cambria Math" panose="02040503050406030204" pitchFamily="18" charset="0"/>
                          <a:ea typeface="Calibri" panose="020F0502020204030204" pitchFamily="34" charset="0"/>
                          <a:cs typeface="Times New Roman" panose="02020603050405020304" pitchFamily="18" charset="0"/>
                        </a:rPr>
                        <m:t>+</m:t>
                      </m:r>
                      <m:sSub>
                        <m:sSubPr>
                          <m:ctrlPr>
                            <a:rPr lang="es-AR" i="1">
                              <a:latin typeface="Cambria Math" panose="02040503050406030204" pitchFamily="18" charset="0"/>
                              <a:ea typeface="Calibri" panose="020F0502020204030204" pitchFamily="34" charset="0"/>
                              <a:cs typeface="Times New Roman" panose="02020603050405020304" pitchFamily="18" charset="0"/>
                            </a:rPr>
                          </m:ctrlPr>
                        </m:sSubPr>
                        <m:e>
                          <m:r>
                            <a:rPr lang="es-AR" i="1">
                              <a:latin typeface="Cambria Math" panose="02040503050406030204" pitchFamily="18" charset="0"/>
                              <a:ea typeface="Calibri" panose="020F0502020204030204" pitchFamily="34" charset="0"/>
                              <a:cs typeface="Times New Roman" panose="02020603050405020304" pitchFamily="18" charset="0"/>
                            </a:rPr>
                            <m:t>𝑋</m:t>
                          </m:r>
                        </m:e>
                        <m:sub>
                          <m:r>
                            <a:rPr lang="es-AR" i="1">
                              <a:latin typeface="Cambria Math" panose="02040503050406030204" pitchFamily="18" charset="0"/>
                              <a:ea typeface="Calibri" panose="020F0502020204030204" pitchFamily="34" charset="0"/>
                              <a:cs typeface="Times New Roman" panose="02020603050405020304" pitchFamily="18" charset="0"/>
                            </a:rPr>
                            <m:t>2</m:t>
                          </m:r>
                        </m:sub>
                      </m:sSub>
                      <m:r>
                        <a:rPr lang="es-AR" i="1">
                          <a:latin typeface="Cambria Math" panose="02040503050406030204" pitchFamily="18" charset="0"/>
                          <a:ea typeface="Calibri" panose="020F0502020204030204" pitchFamily="34" charset="0"/>
                          <a:cs typeface="Times New Roman" panose="02020603050405020304" pitchFamily="18" charset="0"/>
                        </a:rPr>
                        <m:t>+…+</m:t>
                      </m:r>
                      <m:sSub>
                        <m:sSubPr>
                          <m:ctrlPr>
                            <a:rPr lang="es-AR" i="1">
                              <a:latin typeface="Cambria Math" panose="02040503050406030204" pitchFamily="18" charset="0"/>
                              <a:ea typeface="Calibri" panose="020F0502020204030204" pitchFamily="34" charset="0"/>
                              <a:cs typeface="Times New Roman" panose="02020603050405020304" pitchFamily="18" charset="0"/>
                            </a:rPr>
                          </m:ctrlPr>
                        </m:sSubPr>
                        <m:e>
                          <m:r>
                            <a:rPr lang="es-AR" i="1">
                              <a:latin typeface="Cambria Math" panose="02040503050406030204" pitchFamily="18" charset="0"/>
                              <a:ea typeface="Calibri" panose="020F0502020204030204" pitchFamily="34" charset="0"/>
                              <a:cs typeface="Times New Roman" panose="02020603050405020304" pitchFamily="18" charset="0"/>
                            </a:rPr>
                            <m:t>𝑋</m:t>
                          </m:r>
                        </m:e>
                        <m:sub>
                          <m:r>
                            <a:rPr lang="es-AR" i="1">
                              <a:latin typeface="Cambria Math" panose="02040503050406030204" pitchFamily="18" charset="0"/>
                              <a:ea typeface="Calibri" panose="020F0502020204030204" pitchFamily="34" charset="0"/>
                              <a:cs typeface="Times New Roman" panose="02020603050405020304" pitchFamily="18" charset="0"/>
                            </a:rPr>
                            <m:t>𝑛</m:t>
                          </m:r>
                        </m:sub>
                      </m:sSub>
                    </m:oMath>
                  </m:oMathPara>
                </a14:m>
                <a:endParaRPr lang="es-AR" sz="1400" dirty="0">
                  <a:latin typeface="Century Gothic" panose="020B050202020202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s-AR" dirty="0">
                    <a:latin typeface="Century Gothic" panose="020B0502020202020204" pitchFamily="34" charset="0"/>
                    <a:ea typeface="Times New Roman" panose="02020603050405020304" pitchFamily="18" charset="0"/>
                    <a:cs typeface="Times New Roman" panose="02020603050405020304" pitchFamily="18" charset="0"/>
                  </a:rPr>
                  <a:t>Donde,</a:t>
                </a:r>
                <a:endParaRPr lang="es-AR" sz="1400" dirty="0">
                  <a:latin typeface="Century Gothic" panose="020B050202020202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es-AR" i="1">
                              <a:latin typeface="Cambria Math" panose="02040503050406030204" pitchFamily="18" charset="0"/>
                              <a:ea typeface="Calibri" panose="020F0502020204030204" pitchFamily="34" charset="0"/>
                              <a:cs typeface="Times New Roman" panose="02020603050405020304" pitchFamily="18" charset="0"/>
                            </a:rPr>
                          </m:ctrlPr>
                        </m:sSubPr>
                        <m:e>
                          <m:r>
                            <a:rPr lang="es-AR" i="1">
                              <a:latin typeface="Cambria Math" panose="02040503050406030204" pitchFamily="18" charset="0"/>
                              <a:ea typeface="Calibri" panose="020F0502020204030204" pitchFamily="34" charset="0"/>
                              <a:cs typeface="Times New Roman" panose="02020603050405020304" pitchFamily="18" charset="0"/>
                            </a:rPr>
                            <m:t>𝑋</m:t>
                          </m:r>
                        </m:e>
                        <m:sub>
                          <m:r>
                            <a:rPr lang="es-AR" i="1">
                              <a:latin typeface="Cambria Math" panose="02040503050406030204" pitchFamily="18" charset="0"/>
                              <a:ea typeface="Calibri" panose="020F0502020204030204" pitchFamily="34" charset="0"/>
                              <a:cs typeface="Times New Roman" panose="02020603050405020304" pitchFamily="18" charset="0"/>
                            </a:rPr>
                            <m:t>𝑖</m:t>
                          </m:r>
                        </m:sub>
                      </m:sSub>
                      <m:r>
                        <a:rPr lang="es-AR" i="1">
                          <a:latin typeface="Cambria Math" panose="02040503050406030204" pitchFamily="18" charset="0"/>
                          <a:ea typeface="Calibri" panose="020F0502020204030204" pitchFamily="34" charset="0"/>
                          <a:cs typeface="Times New Roman" panose="02020603050405020304" pitchFamily="18" charset="0"/>
                        </a:rPr>
                        <m:t> ~ </m:t>
                      </m:r>
                      <m:r>
                        <a:rPr lang="es-AR" i="1">
                          <a:latin typeface="Cambria Math" panose="02040503050406030204" pitchFamily="18" charset="0"/>
                          <a:ea typeface="Calibri" panose="020F0502020204030204" pitchFamily="34" charset="0"/>
                          <a:cs typeface="Times New Roman" panose="02020603050405020304" pitchFamily="18" charset="0"/>
                        </a:rPr>
                        <m:t>𝑁</m:t>
                      </m:r>
                      <m:r>
                        <a:rPr lang="es-AR" i="1">
                          <a:latin typeface="Cambria Math" panose="02040503050406030204" pitchFamily="18" charset="0"/>
                          <a:ea typeface="Calibri" panose="020F0502020204030204" pitchFamily="34" charset="0"/>
                          <a:cs typeface="Times New Roman" panose="02020603050405020304" pitchFamily="18" charset="0"/>
                        </a:rPr>
                        <m:t>(</m:t>
                      </m:r>
                      <m:sSub>
                        <m:sSubPr>
                          <m:ctrlPr>
                            <a:rPr lang="es-AR" i="1">
                              <a:latin typeface="Cambria Math" panose="02040503050406030204" pitchFamily="18" charset="0"/>
                              <a:ea typeface="Calibri" panose="020F0502020204030204" pitchFamily="34" charset="0"/>
                              <a:cs typeface="Times New Roman" panose="02020603050405020304" pitchFamily="18" charset="0"/>
                            </a:rPr>
                          </m:ctrlPr>
                        </m:sSubPr>
                        <m:e>
                          <m:r>
                            <a:rPr lang="es-AR" i="1">
                              <a:latin typeface="Cambria Math" panose="02040503050406030204" pitchFamily="18" charset="0"/>
                              <a:ea typeface="Calibri" panose="020F0502020204030204" pitchFamily="34" charset="0"/>
                              <a:cs typeface="Times New Roman" panose="02020603050405020304" pitchFamily="18" charset="0"/>
                            </a:rPr>
                            <m:t>𝜇</m:t>
                          </m:r>
                        </m:e>
                        <m:sub>
                          <m:r>
                            <a:rPr lang="es-AR" i="1">
                              <a:latin typeface="Cambria Math" panose="02040503050406030204" pitchFamily="18" charset="0"/>
                              <a:ea typeface="Calibri" panose="020F0502020204030204" pitchFamily="34" charset="0"/>
                              <a:cs typeface="Times New Roman" panose="02020603050405020304" pitchFamily="18" charset="0"/>
                            </a:rPr>
                            <m:t>𝑖</m:t>
                          </m:r>
                        </m:sub>
                      </m:sSub>
                      <m:r>
                        <a:rPr lang="es-AR" i="1">
                          <a:latin typeface="Cambria Math" panose="02040503050406030204" pitchFamily="18" charset="0"/>
                          <a:ea typeface="Calibri" panose="020F0502020204030204" pitchFamily="34" charset="0"/>
                          <a:cs typeface="Times New Roman" panose="02020603050405020304" pitchFamily="18" charset="0"/>
                        </a:rPr>
                        <m:t>;</m:t>
                      </m:r>
                      <m:sSub>
                        <m:sSubPr>
                          <m:ctrlPr>
                            <a:rPr lang="es-AR" i="1">
                              <a:latin typeface="Cambria Math" panose="02040503050406030204" pitchFamily="18" charset="0"/>
                              <a:ea typeface="Calibri" panose="020F0502020204030204" pitchFamily="34" charset="0"/>
                              <a:cs typeface="Times New Roman" panose="02020603050405020304" pitchFamily="18" charset="0"/>
                            </a:rPr>
                          </m:ctrlPr>
                        </m:sSubPr>
                        <m:e>
                          <m:r>
                            <a:rPr lang="es-AR" i="1">
                              <a:latin typeface="Cambria Math" panose="02040503050406030204" pitchFamily="18" charset="0"/>
                              <a:ea typeface="Calibri" panose="020F0502020204030204" pitchFamily="34" charset="0"/>
                              <a:cs typeface="Times New Roman" panose="02020603050405020304" pitchFamily="18" charset="0"/>
                            </a:rPr>
                            <m:t>𝜎</m:t>
                          </m:r>
                        </m:e>
                        <m:sub>
                          <m:r>
                            <a:rPr lang="es-AR" i="1">
                              <a:latin typeface="Cambria Math" panose="02040503050406030204" pitchFamily="18" charset="0"/>
                              <a:ea typeface="Calibri" panose="020F0502020204030204" pitchFamily="34" charset="0"/>
                              <a:cs typeface="Times New Roman" panose="02020603050405020304" pitchFamily="18" charset="0"/>
                            </a:rPr>
                            <m:t>𝑖</m:t>
                          </m:r>
                        </m:sub>
                      </m:sSub>
                      <m:r>
                        <a:rPr lang="es-AR" i="1">
                          <a:latin typeface="Cambria Math" panose="02040503050406030204" pitchFamily="18" charset="0"/>
                          <a:ea typeface="Calibri" panose="020F0502020204030204" pitchFamily="34" charset="0"/>
                          <a:cs typeface="Times New Roman" panose="02020603050405020304" pitchFamily="18" charset="0"/>
                        </a:rPr>
                        <m:t>)</m:t>
                      </m:r>
                    </m:oMath>
                  </m:oMathPara>
                </a14:m>
                <a:endParaRPr lang="es-AR" sz="1400" dirty="0">
                  <a:latin typeface="Century Gothic" panose="020B050202020202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s-AR" b="1" u="sng" dirty="0">
                    <a:latin typeface="Century Gothic" panose="020B0502020202020204" pitchFamily="34" charset="0"/>
                    <a:ea typeface="Times New Roman" panose="02020603050405020304" pitchFamily="18" charset="0"/>
                    <a:cs typeface="Times New Roman" panose="02020603050405020304" pitchFamily="18" charset="0"/>
                  </a:rPr>
                  <a:t>Esperanza Matemática</a:t>
                </a:r>
                <a:endParaRPr lang="es-AR" sz="1400" dirty="0">
                  <a:latin typeface="Century Gothic" panose="020B0502020202020204" pitchFamily="34" charset="0"/>
                  <a:ea typeface="Calibri" panose="020F0502020204030204" pitchFamily="34" charset="0"/>
                  <a:cs typeface="Times New Roman" panose="02020603050405020304" pitchFamily="18" charset="0"/>
                </a:endParaRPr>
              </a:p>
              <a:p>
                <a:pPr algn="just">
                  <a:lnSpc>
                    <a:spcPct val="107000"/>
                  </a:lnSpc>
                  <a:spcAft>
                    <a:spcPts val="800"/>
                  </a:spcAft>
                </a:pPr>
                <a14:m>
                  <m:oMathPara xmlns:m="http://schemas.openxmlformats.org/officeDocument/2006/math">
                    <m:oMathParaPr>
                      <m:jc m:val="centerGroup"/>
                    </m:oMathParaPr>
                    <m:oMath xmlns:m="http://schemas.openxmlformats.org/officeDocument/2006/math">
                      <m:r>
                        <a:rPr lang="es-AR" i="1">
                          <a:latin typeface="Cambria Math" panose="02040503050406030204" pitchFamily="18" charset="0"/>
                          <a:ea typeface="Times New Roman" panose="02020603050405020304" pitchFamily="18" charset="0"/>
                          <a:cs typeface="Times New Roman" panose="02020603050405020304" pitchFamily="18" charset="0"/>
                        </a:rPr>
                        <m:t>𝐸</m:t>
                      </m:r>
                      <m:d>
                        <m:dPr>
                          <m:begChr m:val="["/>
                          <m:endChr m:val="]"/>
                          <m:ctrlPr>
                            <a:rPr lang="es-AR" i="1">
                              <a:latin typeface="Cambria Math" panose="02040503050406030204" pitchFamily="18" charset="0"/>
                              <a:ea typeface="Times New Roman" panose="02020603050405020304" pitchFamily="18" charset="0"/>
                              <a:cs typeface="Times New Roman" panose="02020603050405020304" pitchFamily="18" charset="0"/>
                            </a:rPr>
                          </m:ctrlPr>
                        </m:dPr>
                        <m:e>
                          <m:r>
                            <a:rPr lang="es-AR" i="1">
                              <a:latin typeface="Cambria Math" panose="02040503050406030204" pitchFamily="18" charset="0"/>
                              <a:ea typeface="Calibri" panose="020F0502020204030204" pitchFamily="34" charset="0"/>
                              <a:cs typeface="Times New Roman" panose="02020603050405020304" pitchFamily="18" charset="0"/>
                            </a:rPr>
                            <m:t>𝑆</m:t>
                          </m:r>
                        </m:e>
                      </m:d>
                      <m:r>
                        <a:rPr lang="es-AR" i="1">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s-AR" i="1">
                              <a:latin typeface="Cambria Math" panose="02040503050406030204" pitchFamily="18" charset="0"/>
                              <a:ea typeface="Calibri" panose="020F0502020204030204" pitchFamily="34" charset="0"/>
                              <a:cs typeface="Times New Roman" panose="02020603050405020304" pitchFamily="18" charset="0"/>
                            </a:rPr>
                          </m:ctrlPr>
                        </m:sSubPr>
                        <m:e>
                          <m:r>
                            <a:rPr lang="es-AR" i="1">
                              <a:latin typeface="Cambria Math" panose="02040503050406030204" pitchFamily="18" charset="0"/>
                              <a:ea typeface="Calibri" panose="020F0502020204030204" pitchFamily="34" charset="0"/>
                              <a:cs typeface="Times New Roman" panose="02020603050405020304" pitchFamily="18" charset="0"/>
                            </a:rPr>
                            <m:t>𝜇</m:t>
                          </m:r>
                        </m:e>
                        <m:sub>
                          <m:r>
                            <a:rPr lang="es-AR" i="1">
                              <a:latin typeface="Cambria Math" panose="02040503050406030204" pitchFamily="18" charset="0"/>
                              <a:ea typeface="Calibri" panose="020F0502020204030204" pitchFamily="34" charset="0"/>
                              <a:cs typeface="Times New Roman" panose="02020603050405020304" pitchFamily="18" charset="0"/>
                            </a:rPr>
                            <m:t>𝑆</m:t>
                          </m:r>
                        </m:sub>
                      </m:sSub>
                      <m:r>
                        <a:rPr lang="es-AR" i="1">
                          <a:latin typeface="Cambria Math" panose="02040503050406030204" pitchFamily="18" charset="0"/>
                          <a:ea typeface="Calibri" panose="020F0502020204030204" pitchFamily="34" charset="0"/>
                          <a:cs typeface="Times New Roman" panose="02020603050405020304" pitchFamily="18" charset="0"/>
                        </a:rPr>
                        <m:t>=</m:t>
                      </m:r>
                      <m:nary>
                        <m:naryPr>
                          <m:chr m:val="∑"/>
                          <m:limLoc m:val="undOvr"/>
                          <m:ctrlPr>
                            <a:rPr lang="es-AR" i="1">
                              <a:latin typeface="Cambria Math" panose="02040503050406030204" pitchFamily="18" charset="0"/>
                              <a:ea typeface="Calibri" panose="020F0502020204030204" pitchFamily="34" charset="0"/>
                              <a:cs typeface="Times New Roman" panose="02020603050405020304" pitchFamily="18" charset="0"/>
                            </a:rPr>
                          </m:ctrlPr>
                        </m:naryPr>
                        <m:sub>
                          <m:r>
                            <a:rPr lang="es-AR" i="1">
                              <a:latin typeface="Cambria Math" panose="02040503050406030204" pitchFamily="18" charset="0"/>
                              <a:ea typeface="Calibri" panose="020F0502020204030204" pitchFamily="34" charset="0"/>
                              <a:cs typeface="Times New Roman" panose="02020603050405020304" pitchFamily="18" charset="0"/>
                            </a:rPr>
                            <m:t>𝑖</m:t>
                          </m:r>
                          <m:r>
                            <a:rPr lang="es-AR" i="1">
                              <a:latin typeface="Cambria Math" panose="02040503050406030204" pitchFamily="18" charset="0"/>
                              <a:ea typeface="Calibri" panose="020F0502020204030204" pitchFamily="34" charset="0"/>
                              <a:cs typeface="Times New Roman" panose="02020603050405020304" pitchFamily="18" charset="0"/>
                            </a:rPr>
                            <m:t>=1</m:t>
                          </m:r>
                        </m:sub>
                        <m:sup>
                          <m:r>
                            <a:rPr lang="es-AR" i="1">
                              <a:latin typeface="Cambria Math" panose="02040503050406030204" pitchFamily="18" charset="0"/>
                              <a:ea typeface="Calibri" panose="020F0502020204030204" pitchFamily="34" charset="0"/>
                              <a:cs typeface="Times New Roman" panose="02020603050405020304" pitchFamily="18" charset="0"/>
                            </a:rPr>
                            <m:t>𝑛</m:t>
                          </m:r>
                        </m:sup>
                        <m:e>
                          <m:sSub>
                            <m:sSubPr>
                              <m:ctrlPr>
                                <a:rPr lang="es-AR" i="1">
                                  <a:latin typeface="Cambria Math" panose="02040503050406030204" pitchFamily="18" charset="0"/>
                                  <a:ea typeface="Calibri" panose="020F0502020204030204" pitchFamily="34" charset="0"/>
                                  <a:cs typeface="Times New Roman" panose="02020603050405020304" pitchFamily="18" charset="0"/>
                                </a:rPr>
                              </m:ctrlPr>
                            </m:sSubPr>
                            <m:e>
                              <m:r>
                                <a:rPr lang="es-AR" i="1">
                                  <a:latin typeface="Cambria Math" panose="02040503050406030204" pitchFamily="18" charset="0"/>
                                  <a:ea typeface="Calibri" panose="020F0502020204030204" pitchFamily="34" charset="0"/>
                                  <a:cs typeface="Times New Roman" panose="02020603050405020304" pitchFamily="18" charset="0"/>
                                </a:rPr>
                                <m:t>𝜇</m:t>
                              </m:r>
                            </m:e>
                            <m:sub>
                              <m:r>
                                <a:rPr lang="es-AR" i="1">
                                  <a:latin typeface="Cambria Math" panose="02040503050406030204" pitchFamily="18" charset="0"/>
                                  <a:ea typeface="Calibri" panose="020F0502020204030204" pitchFamily="34" charset="0"/>
                                  <a:cs typeface="Times New Roman" panose="02020603050405020304" pitchFamily="18" charset="0"/>
                                </a:rPr>
                                <m:t>𝑖</m:t>
                              </m:r>
                            </m:sub>
                          </m:sSub>
                        </m:e>
                      </m:nary>
                    </m:oMath>
                  </m:oMathPara>
                </a14:m>
                <a:endParaRPr lang="es-AR" sz="1400" dirty="0">
                  <a:latin typeface="Century Gothic" panose="020B050202020202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s-AR" b="1" u="sng" dirty="0">
                    <a:latin typeface="Century Gothic" panose="020B0502020202020204" pitchFamily="34" charset="0"/>
                    <a:ea typeface="Times New Roman" panose="02020603050405020304" pitchFamily="18" charset="0"/>
                    <a:cs typeface="Times New Roman" panose="02020603050405020304" pitchFamily="18" charset="0"/>
                  </a:rPr>
                  <a:t>Varianza</a:t>
                </a:r>
                <a:endParaRPr lang="es-AR" sz="1400" dirty="0">
                  <a:latin typeface="Century Gothic" panose="020B0502020202020204" pitchFamily="34" charset="0"/>
                  <a:ea typeface="Calibri" panose="020F0502020204030204" pitchFamily="34" charset="0"/>
                  <a:cs typeface="Times New Roman" panose="02020603050405020304" pitchFamily="18" charset="0"/>
                </a:endParaRPr>
              </a:p>
              <a:p>
                <a:pPr algn="just">
                  <a:lnSpc>
                    <a:spcPct val="107000"/>
                  </a:lnSpc>
                  <a:spcAft>
                    <a:spcPts val="800"/>
                  </a:spcAft>
                </a:pPr>
                <a14:m>
                  <m:oMathPara xmlns:m="http://schemas.openxmlformats.org/officeDocument/2006/math">
                    <m:oMathParaPr>
                      <m:jc m:val="centerGroup"/>
                    </m:oMathParaPr>
                    <m:oMath xmlns:m="http://schemas.openxmlformats.org/officeDocument/2006/math">
                      <m:r>
                        <a:rPr lang="es-AR" i="1">
                          <a:latin typeface="Cambria Math" panose="02040503050406030204" pitchFamily="18" charset="0"/>
                          <a:ea typeface="Times New Roman" panose="02020603050405020304" pitchFamily="18" charset="0"/>
                          <a:cs typeface="Times New Roman" panose="02020603050405020304" pitchFamily="18" charset="0"/>
                        </a:rPr>
                        <m:t>𝑉𝑎𝑟</m:t>
                      </m:r>
                      <m:d>
                        <m:dPr>
                          <m:begChr m:val="["/>
                          <m:endChr m:val="]"/>
                          <m:ctrlPr>
                            <a:rPr lang="es-AR" i="1">
                              <a:latin typeface="Cambria Math" panose="02040503050406030204" pitchFamily="18" charset="0"/>
                              <a:ea typeface="Times New Roman" panose="02020603050405020304" pitchFamily="18" charset="0"/>
                              <a:cs typeface="Times New Roman" panose="02020603050405020304" pitchFamily="18" charset="0"/>
                            </a:rPr>
                          </m:ctrlPr>
                        </m:dPr>
                        <m:e>
                          <m:r>
                            <a:rPr lang="es-AR" i="1">
                              <a:latin typeface="Cambria Math" panose="02040503050406030204" pitchFamily="18" charset="0"/>
                              <a:ea typeface="Calibri" panose="020F0502020204030204" pitchFamily="34" charset="0"/>
                              <a:cs typeface="Times New Roman" panose="02020603050405020304" pitchFamily="18" charset="0"/>
                            </a:rPr>
                            <m:t>𝑆</m:t>
                          </m:r>
                        </m:e>
                      </m:d>
                      <m:r>
                        <a:rPr lang="es-AR" i="1">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s-AR" i="1">
                              <a:latin typeface="Cambria Math" panose="02040503050406030204" pitchFamily="18" charset="0"/>
                              <a:ea typeface="Times New Roman" panose="02020603050405020304" pitchFamily="18" charset="0"/>
                              <a:cs typeface="Times New Roman" panose="02020603050405020304" pitchFamily="18" charset="0"/>
                            </a:rPr>
                          </m:ctrlPr>
                        </m:sSubSupPr>
                        <m:e>
                          <m:r>
                            <a:rPr lang="es-AR" i="1">
                              <a:latin typeface="Cambria Math" panose="02040503050406030204" pitchFamily="18" charset="0"/>
                              <a:ea typeface="Times New Roman" panose="02020603050405020304" pitchFamily="18" charset="0"/>
                              <a:cs typeface="Times New Roman" panose="02020603050405020304" pitchFamily="18" charset="0"/>
                            </a:rPr>
                            <m:t>𝜎</m:t>
                          </m:r>
                        </m:e>
                        <m:sub>
                          <m:r>
                            <a:rPr lang="es-AR" i="1">
                              <a:latin typeface="Cambria Math" panose="02040503050406030204" pitchFamily="18" charset="0"/>
                              <a:ea typeface="Times New Roman" panose="02020603050405020304" pitchFamily="18" charset="0"/>
                              <a:cs typeface="Times New Roman" panose="02020603050405020304" pitchFamily="18" charset="0"/>
                            </a:rPr>
                            <m:t>𝑆</m:t>
                          </m:r>
                        </m:sub>
                        <m:sup>
                          <m:r>
                            <a:rPr lang="es-AR" i="1">
                              <a:latin typeface="Cambria Math" panose="02040503050406030204" pitchFamily="18" charset="0"/>
                              <a:ea typeface="Times New Roman" panose="02020603050405020304" pitchFamily="18" charset="0"/>
                              <a:cs typeface="Times New Roman" panose="02020603050405020304" pitchFamily="18" charset="0"/>
                            </a:rPr>
                            <m:t>2</m:t>
                          </m:r>
                        </m:sup>
                      </m:sSubSup>
                      <m:r>
                        <a:rPr lang="es-AR" i="1">
                          <a:latin typeface="Cambria Math" panose="02040503050406030204" pitchFamily="18" charset="0"/>
                          <a:ea typeface="Times New Roman" panose="02020603050405020304" pitchFamily="18" charset="0"/>
                          <a:cs typeface="Times New Roman" panose="02020603050405020304" pitchFamily="18" charset="0"/>
                        </a:rPr>
                        <m:t>=</m:t>
                      </m:r>
                      <m:nary>
                        <m:naryPr>
                          <m:chr m:val="∑"/>
                          <m:limLoc m:val="undOvr"/>
                          <m:ctrlPr>
                            <a:rPr lang="es-AR" i="1">
                              <a:latin typeface="Cambria Math" panose="02040503050406030204" pitchFamily="18" charset="0"/>
                              <a:ea typeface="Calibri" panose="020F0502020204030204" pitchFamily="34" charset="0"/>
                              <a:cs typeface="Times New Roman" panose="02020603050405020304" pitchFamily="18" charset="0"/>
                            </a:rPr>
                          </m:ctrlPr>
                        </m:naryPr>
                        <m:sub>
                          <m:r>
                            <a:rPr lang="es-AR" i="1">
                              <a:latin typeface="Cambria Math" panose="02040503050406030204" pitchFamily="18" charset="0"/>
                              <a:ea typeface="Calibri" panose="020F0502020204030204" pitchFamily="34" charset="0"/>
                              <a:cs typeface="Times New Roman" panose="02020603050405020304" pitchFamily="18" charset="0"/>
                            </a:rPr>
                            <m:t>𝑖</m:t>
                          </m:r>
                          <m:r>
                            <a:rPr lang="es-AR" i="1">
                              <a:latin typeface="Cambria Math" panose="02040503050406030204" pitchFamily="18" charset="0"/>
                              <a:ea typeface="Calibri" panose="020F0502020204030204" pitchFamily="34" charset="0"/>
                              <a:cs typeface="Times New Roman" panose="02020603050405020304" pitchFamily="18" charset="0"/>
                            </a:rPr>
                            <m:t>=1</m:t>
                          </m:r>
                        </m:sub>
                        <m:sup>
                          <m:r>
                            <a:rPr lang="es-AR" i="1">
                              <a:latin typeface="Cambria Math" panose="02040503050406030204" pitchFamily="18" charset="0"/>
                              <a:ea typeface="Calibri" panose="020F0502020204030204" pitchFamily="34" charset="0"/>
                              <a:cs typeface="Times New Roman" panose="02020603050405020304" pitchFamily="18" charset="0"/>
                            </a:rPr>
                            <m:t>𝑛</m:t>
                          </m:r>
                        </m:sup>
                        <m:e>
                          <m:sSubSup>
                            <m:sSubSupPr>
                              <m:ctrlPr>
                                <a:rPr lang="es-AR" i="1">
                                  <a:latin typeface="Cambria Math" panose="02040503050406030204" pitchFamily="18" charset="0"/>
                                  <a:ea typeface="Times New Roman" panose="02020603050405020304" pitchFamily="18" charset="0"/>
                                  <a:cs typeface="Times New Roman" panose="02020603050405020304" pitchFamily="18" charset="0"/>
                                </a:rPr>
                              </m:ctrlPr>
                            </m:sSubSupPr>
                            <m:e>
                              <m:r>
                                <a:rPr lang="es-AR" i="1">
                                  <a:latin typeface="Cambria Math" panose="02040503050406030204" pitchFamily="18" charset="0"/>
                                  <a:ea typeface="Times New Roman" panose="02020603050405020304" pitchFamily="18" charset="0"/>
                                  <a:cs typeface="Times New Roman" panose="02020603050405020304" pitchFamily="18" charset="0"/>
                                </a:rPr>
                                <m:t>𝜎</m:t>
                              </m:r>
                            </m:e>
                            <m:sub>
                              <m:r>
                                <a:rPr lang="es-AR" i="1">
                                  <a:latin typeface="Cambria Math" panose="02040503050406030204" pitchFamily="18" charset="0"/>
                                  <a:ea typeface="Times New Roman" panose="02020603050405020304" pitchFamily="18" charset="0"/>
                                  <a:cs typeface="Times New Roman" panose="02020603050405020304" pitchFamily="18" charset="0"/>
                                </a:rPr>
                                <m:t>𝑖</m:t>
                              </m:r>
                            </m:sub>
                            <m:sup>
                              <m:r>
                                <a:rPr lang="es-AR" i="1">
                                  <a:latin typeface="Cambria Math" panose="02040503050406030204" pitchFamily="18" charset="0"/>
                                  <a:ea typeface="Times New Roman" panose="02020603050405020304" pitchFamily="18" charset="0"/>
                                  <a:cs typeface="Times New Roman" panose="02020603050405020304" pitchFamily="18" charset="0"/>
                                </a:rPr>
                                <m:t>2</m:t>
                              </m:r>
                            </m:sup>
                          </m:sSubSup>
                        </m:e>
                      </m:nary>
                    </m:oMath>
                  </m:oMathPara>
                </a14:m>
                <a:endParaRPr lang="es-AR" sz="1400" dirty="0">
                  <a:latin typeface="Century Gothic" panose="020B050202020202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s-AR" b="1" u="sng" dirty="0">
                    <a:latin typeface="Century Gothic" panose="020B0502020202020204" pitchFamily="34" charset="0"/>
                    <a:ea typeface="Times New Roman" panose="02020603050405020304" pitchFamily="18" charset="0"/>
                    <a:cs typeface="Times New Roman" panose="02020603050405020304" pitchFamily="18" charset="0"/>
                  </a:rPr>
                  <a:t>Variable Estándar o Tipificada</a:t>
                </a:r>
                <a:endParaRPr lang="es-AR" sz="1400" dirty="0">
                  <a:latin typeface="Century Gothic" panose="020B0502020202020204" pitchFamily="34" charset="0"/>
                  <a:ea typeface="Calibri" panose="020F0502020204030204" pitchFamily="34" charset="0"/>
                  <a:cs typeface="Times New Roman" panose="02020603050405020304" pitchFamily="18" charset="0"/>
                </a:endParaRPr>
              </a:p>
              <a:p>
                <a:pPr algn="just">
                  <a:lnSpc>
                    <a:spcPct val="107000"/>
                  </a:lnSpc>
                  <a:spcAft>
                    <a:spcPts val="800"/>
                  </a:spcAft>
                </a:pPr>
                <a14:m>
                  <m:oMathPara xmlns:m="http://schemas.openxmlformats.org/officeDocument/2006/math">
                    <m:oMathParaPr>
                      <m:jc m:val="centerGroup"/>
                    </m:oMathParaPr>
                    <m:oMath xmlns:m="http://schemas.openxmlformats.org/officeDocument/2006/math">
                      <m:r>
                        <a:rPr lang="es-AR" i="1">
                          <a:latin typeface="Cambria Math" panose="02040503050406030204" pitchFamily="18" charset="0"/>
                          <a:ea typeface="Times New Roman" panose="02020603050405020304" pitchFamily="18" charset="0"/>
                          <a:cs typeface="Times New Roman" panose="02020603050405020304" pitchFamily="18" charset="0"/>
                        </a:rPr>
                        <m:t>𝑍</m:t>
                      </m:r>
                      <m:r>
                        <a:rPr lang="es-AR" i="1">
                          <a:latin typeface="Cambria Math" panose="02040503050406030204" pitchFamily="18" charset="0"/>
                          <a:ea typeface="Times New Roman" panose="02020603050405020304" pitchFamily="18" charset="0"/>
                          <a:cs typeface="Times New Roman" panose="02020603050405020304" pitchFamily="18" charset="0"/>
                        </a:rPr>
                        <m:t>=</m:t>
                      </m:r>
                      <m:f>
                        <m:fPr>
                          <m:ctrlPr>
                            <a:rPr lang="es-AR" i="1">
                              <a:latin typeface="Cambria Math" panose="02040503050406030204" pitchFamily="18" charset="0"/>
                              <a:ea typeface="Times New Roman" panose="02020603050405020304" pitchFamily="18" charset="0"/>
                              <a:cs typeface="Times New Roman" panose="02020603050405020304" pitchFamily="18" charset="0"/>
                            </a:rPr>
                          </m:ctrlPr>
                        </m:fPr>
                        <m:num>
                          <m:r>
                            <a:rPr lang="es-AR" i="1">
                              <a:latin typeface="Cambria Math" panose="02040503050406030204" pitchFamily="18" charset="0"/>
                              <a:ea typeface="Times New Roman" panose="02020603050405020304" pitchFamily="18" charset="0"/>
                              <a:cs typeface="Times New Roman" panose="02020603050405020304" pitchFamily="18" charset="0"/>
                            </a:rPr>
                            <m:t>𝑆</m:t>
                          </m:r>
                          <m:r>
                            <a:rPr lang="es-AR" i="1">
                              <a:latin typeface="Cambria Math" panose="02040503050406030204" pitchFamily="18" charset="0"/>
                              <a:ea typeface="Times New Roman" panose="02020603050405020304" pitchFamily="18" charset="0"/>
                              <a:cs typeface="Times New Roman" panose="02020603050405020304" pitchFamily="18" charset="0"/>
                            </a:rPr>
                            <m:t>−</m:t>
                          </m:r>
                          <m:nary>
                            <m:naryPr>
                              <m:chr m:val="∑"/>
                              <m:limLoc m:val="undOvr"/>
                              <m:ctrlPr>
                                <a:rPr lang="es-AR" i="1">
                                  <a:latin typeface="Cambria Math" panose="02040503050406030204" pitchFamily="18" charset="0"/>
                                  <a:ea typeface="Calibri" panose="020F0502020204030204" pitchFamily="34" charset="0"/>
                                  <a:cs typeface="Times New Roman" panose="02020603050405020304" pitchFamily="18" charset="0"/>
                                </a:rPr>
                              </m:ctrlPr>
                            </m:naryPr>
                            <m:sub>
                              <m:r>
                                <a:rPr lang="es-AR" i="1">
                                  <a:latin typeface="Cambria Math" panose="02040503050406030204" pitchFamily="18" charset="0"/>
                                  <a:ea typeface="Calibri" panose="020F0502020204030204" pitchFamily="34" charset="0"/>
                                  <a:cs typeface="Times New Roman" panose="02020603050405020304" pitchFamily="18" charset="0"/>
                                </a:rPr>
                                <m:t>𝑖</m:t>
                              </m:r>
                              <m:r>
                                <a:rPr lang="es-AR" i="1">
                                  <a:latin typeface="Cambria Math" panose="02040503050406030204" pitchFamily="18" charset="0"/>
                                  <a:ea typeface="Calibri" panose="020F0502020204030204" pitchFamily="34" charset="0"/>
                                  <a:cs typeface="Times New Roman" panose="02020603050405020304" pitchFamily="18" charset="0"/>
                                </a:rPr>
                                <m:t>=1</m:t>
                              </m:r>
                            </m:sub>
                            <m:sup>
                              <m:r>
                                <a:rPr lang="es-AR" i="1">
                                  <a:latin typeface="Cambria Math" panose="02040503050406030204" pitchFamily="18" charset="0"/>
                                  <a:ea typeface="Calibri" panose="020F0502020204030204" pitchFamily="34" charset="0"/>
                                  <a:cs typeface="Times New Roman" panose="02020603050405020304" pitchFamily="18" charset="0"/>
                                </a:rPr>
                                <m:t>𝑛</m:t>
                              </m:r>
                            </m:sup>
                            <m:e>
                              <m:sSub>
                                <m:sSubPr>
                                  <m:ctrlPr>
                                    <a:rPr lang="es-AR" i="1">
                                      <a:latin typeface="Cambria Math" panose="02040503050406030204" pitchFamily="18" charset="0"/>
                                      <a:ea typeface="Calibri" panose="020F0502020204030204" pitchFamily="34" charset="0"/>
                                      <a:cs typeface="Times New Roman" panose="02020603050405020304" pitchFamily="18" charset="0"/>
                                    </a:rPr>
                                  </m:ctrlPr>
                                </m:sSubPr>
                                <m:e>
                                  <m:r>
                                    <a:rPr lang="es-AR" i="1">
                                      <a:latin typeface="Cambria Math" panose="02040503050406030204" pitchFamily="18" charset="0"/>
                                      <a:ea typeface="Calibri" panose="020F0502020204030204" pitchFamily="34" charset="0"/>
                                      <a:cs typeface="Times New Roman" panose="02020603050405020304" pitchFamily="18" charset="0"/>
                                    </a:rPr>
                                    <m:t>𝜇</m:t>
                                  </m:r>
                                </m:e>
                                <m:sub>
                                  <m:r>
                                    <a:rPr lang="es-AR" i="1">
                                      <a:latin typeface="Cambria Math" panose="02040503050406030204" pitchFamily="18" charset="0"/>
                                      <a:ea typeface="Calibri" panose="020F0502020204030204" pitchFamily="34" charset="0"/>
                                      <a:cs typeface="Times New Roman" panose="02020603050405020304" pitchFamily="18" charset="0"/>
                                    </a:rPr>
                                    <m:t>𝑖</m:t>
                                  </m:r>
                                </m:sub>
                              </m:sSub>
                            </m:e>
                          </m:nary>
                        </m:num>
                        <m:den>
                          <m:rad>
                            <m:radPr>
                              <m:degHide m:val="on"/>
                              <m:ctrlPr>
                                <a:rPr lang="es-AR" i="1">
                                  <a:latin typeface="Cambria Math" panose="02040503050406030204" pitchFamily="18" charset="0"/>
                                  <a:ea typeface="Calibri" panose="020F0502020204030204" pitchFamily="34" charset="0"/>
                                  <a:cs typeface="Times New Roman" panose="02020603050405020304" pitchFamily="18" charset="0"/>
                                </a:rPr>
                              </m:ctrlPr>
                            </m:radPr>
                            <m:deg/>
                            <m:e>
                              <m:nary>
                                <m:naryPr>
                                  <m:chr m:val="∑"/>
                                  <m:limLoc m:val="undOvr"/>
                                  <m:ctrlPr>
                                    <a:rPr lang="es-AR" i="1">
                                      <a:latin typeface="Cambria Math" panose="02040503050406030204" pitchFamily="18" charset="0"/>
                                      <a:ea typeface="Calibri" panose="020F0502020204030204" pitchFamily="34" charset="0"/>
                                      <a:cs typeface="Times New Roman" panose="02020603050405020304" pitchFamily="18" charset="0"/>
                                    </a:rPr>
                                  </m:ctrlPr>
                                </m:naryPr>
                                <m:sub>
                                  <m:r>
                                    <a:rPr lang="es-AR" i="1">
                                      <a:latin typeface="Cambria Math" panose="02040503050406030204" pitchFamily="18" charset="0"/>
                                      <a:ea typeface="Calibri" panose="020F0502020204030204" pitchFamily="34" charset="0"/>
                                      <a:cs typeface="Times New Roman" panose="02020603050405020304" pitchFamily="18" charset="0"/>
                                    </a:rPr>
                                    <m:t>𝑖</m:t>
                                  </m:r>
                                  <m:r>
                                    <a:rPr lang="es-AR" i="1">
                                      <a:latin typeface="Cambria Math" panose="02040503050406030204" pitchFamily="18" charset="0"/>
                                      <a:ea typeface="Calibri" panose="020F0502020204030204" pitchFamily="34" charset="0"/>
                                      <a:cs typeface="Times New Roman" panose="02020603050405020304" pitchFamily="18" charset="0"/>
                                    </a:rPr>
                                    <m:t>=1</m:t>
                                  </m:r>
                                </m:sub>
                                <m:sup>
                                  <m:r>
                                    <a:rPr lang="es-AR" i="1">
                                      <a:latin typeface="Cambria Math" panose="02040503050406030204" pitchFamily="18" charset="0"/>
                                      <a:ea typeface="Calibri" panose="020F0502020204030204" pitchFamily="34" charset="0"/>
                                      <a:cs typeface="Times New Roman" panose="02020603050405020304" pitchFamily="18" charset="0"/>
                                    </a:rPr>
                                    <m:t>𝑛</m:t>
                                  </m:r>
                                </m:sup>
                                <m:e>
                                  <m:sSubSup>
                                    <m:sSubSupPr>
                                      <m:ctrlPr>
                                        <a:rPr lang="es-AR" i="1">
                                          <a:latin typeface="Cambria Math" panose="02040503050406030204" pitchFamily="18" charset="0"/>
                                          <a:ea typeface="Times New Roman" panose="02020603050405020304" pitchFamily="18" charset="0"/>
                                          <a:cs typeface="Times New Roman" panose="02020603050405020304" pitchFamily="18" charset="0"/>
                                        </a:rPr>
                                      </m:ctrlPr>
                                    </m:sSubSupPr>
                                    <m:e>
                                      <m:r>
                                        <a:rPr lang="es-AR" i="1">
                                          <a:latin typeface="Cambria Math" panose="02040503050406030204" pitchFamily="18" charset="0"/>
                                          <a:ea typeface="Times New Roman" panose="02020603050405020304" pitchFamily="18" charset="0"/>
                                          <a:cs typeface="Times New Roman" panose="02020603050405020304" pitchFamily="18" charset="0"/>
                                        </a:rPr>
                                        <m:t>𝜎</m:t>
                                      </m:r>
                                    </m:e>
                                    <m:sub>
                                      <m:r>
                                        <a:rPr lang="es-AR" i="1">
                                          <a:latin typeface="Cambria Math" panose="02040503050406030204" pitchFamily="18" charset="0"/>
                                          <a:ea typeface="Times New Roman" panose="02020603050405020304" pitchFamily="18" charset="0"/>
                                          <a:cs typeface="Times New Roman" panose="02020603050405020304" pitchFamily="18" charset="0"/>
                                        </a:rPr>
                                        <m:t>𝑖</m:t>
                                      </m:r>
                                    </m:sub>
                                    <m:sup>
                                      <m:r>
                                        <a:rPr lang="es-AR" i="1">
                                          <a:latin typeface="Cambria Math" panose="02040503050406030204" pitchFamily="18" charset="0"/>
                                          <a:ea typeface="Times New Roman" panose="02020603050405020304" pitchFamily="18" charset="0"/>
                                          <a:cs typeface="Times New Roman" panose="02020603050405020304" pitchFamily="18" charset="0"/>
                                        </a:rPr>
                                        <m:t>2</m:t>
                                      </m:r>
                                    </m:sup>
                                  </m:sSubSup>
                                </m:e>
                              </m:nary>
                            </m:e>
                          </m:rad>
                        </m:den>
                      </m:f>
                      <m:r>
                        <a:rPr lang="es-AR" i="1">
                          <a:latin typeface="Cambria Math" panose="02040503050406030204" pitchFamily="18" charset="0"/>
                          <a:ea typeface="Calibri" panose="020F0502020204030204" pitchFamily="34" charset="0"/>
                          <a:cs typeface="Times New Roman" panose="02020603050405020304" pitchFamily="18" charset="0"/>
                        </a:rPr>
                        <m:t>~ </m:t>
                      </m:r>
                      <m:r>
                        <a:rPr lang="es-AR" i="1">
                          <a:latin typeface="Cambria Math" panose="02040503050406030204" pitchFamily="18" charset="0"/>
                          <a:ea typeface="Calibri" panose="020F0502020204030204" pitchFamily="34" charset="0"/>
                          <a:cs typeface="Times New Roman" panose="02020603050405020304" pitchFamily="18" charset="0"/>
                        </a:rPr>
                        <m:t>𝑁</m:t>
                      </m:r>
                      <m:r>
                        <a:rPr lang="es-AR" i="1">
                          <a:latin typeface="Cambria Math" panose="02040503050406030204" pitchFamily="18" charset="0"/>
                          <a:ea typeface="Calibri" panose="020F0502020204030204" pitchFamily="34" charset="0"/>
                          <a:cs typeface="Times New Roman" panose="02020603050405020304" pitchFamily="18" charset="0"/>
                        </a:rPr>
                        <m:t>(0;1)</m:t>
                      </m:r>
                    </m:oMath>
                  </m:oMathPara>
                </a14:m>
                <a:endParaRPr lang="es-AR" sz="1400" dirty="0">
                  <a:latin typeface="Century Gothic" panose="020B0502020202020204" pitchFamily="34" charset="0"/>
                  <a:ea typeface="Calibri" panose="020F0502020204030204" pitchFamily="34" charset="0"/>
                  <a:cs typeface="Times New Roman" panose="02020603050405020304" pitchFamily="18" charset="0"/>
                </a:endParaRPr>
              </a:p>
            </p:txBody>
          </p:sp>
        </mc:Choice>
        <mc:Fallback>
          <p:sp>
            <p:nvSpPr>
              <p:cNvPr id="2" name="Rectángulo 1">
                <a:extLst>
                  <a:ext uri="{FF2B5EF4-FFF2-40B4-BE49-F238E27FC236}">
                    <a16:creationId xmlns:a16="http://schemas.microsoft.com/office/drawing/2014/main" id="{F8B5751F-E84F-4F78-911D-E44390037D0C}"/>
                  </a:ext>
                </a:extLst>
              </p:cNvPr>
              <p:cNvSpPr>
                <a:spLocks noRot="1" noChangeAspect="1" noMove="1" noResize="1" noEditPoints="1" noAdjustHandles="1" noChangeArrowheads="1" noChangeShapeType="1" noTextEdit="1"/>
              </p:cNvSpPr>
              <p:nvPr/>
            </p:nvSpPr>
            <p:spPr>
              <a:xfrm>
                <a:off x="1524000" y="908720"/>
                <a:ext cx="9144000" cy="5761064"/>
              </a:xfrm>
              <a:prstGeom prst="rect">
                <a:avLst/>
              </a:prstGeom>
              <a:blipFill>
                <a:blip r:embed="rId2"/>
                <a:stretch>
                  <a:fillRect l="-533" t="-635"/>
                </a:stretch>
              </a:blipFill>
            </p:spPr>
            <p:txBody>
              <a:bodyPr/>
              <a:lstStyle/>
              <a:p>
                <a:r>
                  <a:rPr lang="es-AR">
                    <a:noFill/>
                  </a:rPr>
                  <a:t> </a:t>
                </a:r>
              </a:p>
            </p:txBody>
          </p:sp>
        </mc:Fallback>
      </mc:AlternateContent>
    </p:spTree>
    <p:extLst>
      <p:ext uri="{BB962C8B-B14F-4D97-AF65-F5344CB8AC3E}">
        <p14:creationId xmlns:p14="http://schemas.microsoft.com/office/powerpoint/2010/main" val="116659992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Rectángulo 1">
                <a:extLst>
                  <a:ext uri="{FF2B5EF4-FFF2-40B4-BE49-F238E27FC236}">
                    <a16:creationId xmlns:a16="http://schemas.microsoft.com/office/drawing/2014/main" id="{6405E6DA-25E3-493C-B6FE-09D0D7341495}"/>
                  </a:ext>
                </a:extLst>
              </p:cNvPr>
              <p:cNvSpPr/>
              <p:nvPr/>
            </p:nvSpPr>
            <p:spPr>
              <a:xfrm>
                <a:off x="1524000" y="908721"/>
                <a:ext cx="9144000" cy="5506507"/>
              </a:xfrm>
              <a:prstGeom prst="rect">
                <a:avLst/>
              </a:prstGeom>
            </p:spPr>
            <p:txBody>
              <a:bodyPr wrap="square">
                <a:spAutoFit/>
              </a:bodyPr>
              <a:lstStyle/>
              <a:p>
                <a:pPr algn="just">
                  <a:lnSpc>
                    <a:spcPct val="107000"/>
                  </a:lnSpc>
                  <a:spcAft>
                    <a:spcPts val="800"/>
                  </a:spcAft>
                </a:pPr>
                <a:r>
                  <a:rPr lang="es-AR" b="1" u="sng" dirty="0">
                    <a:solidFill>
                      <a:srgbClr val="2E3192"/>
                    </a:solidFill>
                    <a:latin typeface="Century Gothic" panose="020B0502020202020204" pitchFamily="34" charset="0"/>
                  </a:rPr>
                  <a:t>Ejemplo</a:t>
                </a:r>
              </a:p>
              <a:p>
                <a:pPr algn="just">
                  <a:lnSpc>
                    <a:spcPct val="107000"/>
                  </a:lnSpc>
                  <a:spcAft>
                    <a:spcPts val="800"/>
                  </a:spcAft>
                </a:pPr>
                <a14:m>
                  <m:oMathPara xmlns:m="http://schemas.openxmlformats.org/officeDocument/2006/math">
                    <m:oMathParaPr>
                      <m:jc m:val="left"/>
                    </m:oMathParaPr>
                    <m:oMath xmlns:m="http://schemas.openxmlformats.org/officeDocument/2006/math">
                      <m:sSub>
                        <m:sSubPr>
                          <m:ctrlPr>
                            <a:rPr lang="es-AR" i="1">
                              <a:latin typeface="Cambria Math" panose="02040503050406030204" pitchFamily="18" charset="0"/>
                              <a:ea typeface="Calibri" panose="020F0502020204030204" pitchFamily="34" charset="0"/>
                              <a:cs typeface="Times New Roman" panose="02020603050405020304" pitchFamily="18" charset="0"/>
                            </a:rPr>
                          </m:ctrlPr>
                        </m:sSubPr>
                        <m:e>
                          <m:r>
                            <a:rPr lang="es-AR" i="1">
                              <a:latin typeface="Cambria Math" panose="02040503050406030204" pitchFamily="18" charset="0"/>
                              <a:ea typeface="Calibri" panose="020F0502020204030204" pitchFamily="34" charset="0"/>
                              <a:cs typeface="Times New Roman" panose="02020603050405020304" pitchFamily="18" charset="0"/>
                            </a:rPr>
                            <m:t>𝑋</m:t>
                          </m:r>
                        </m:e>
                        <m:sub>
                          <m:r>
                            <a:rPr lang="es-AR" i="1">
                              <a:latin typeface="Cambria Math" panose="02040503050406030204" pitchFamily="18" charset="0"/>
                              <a:ea typeface="Calibri" panose="020F0502020204030204" pitchFamily="34" charset="0"/>
                              <a:cs typeface="Times New Roman" panose="02020603050405020304" pitchFamily="18" charset="0"/>
                            </a:rPr>
                            <m:t>1</m:t>
                          </m:r>
                        </m:sub>
                      </m:sSub>
                      <m:r>
                        <a:rPr lang="es-AR" i="1">
                          <a:latin typeface="Cambria Math" panose="02040503050406030204" pitchFamily="18" charset="0"/>
                          <a:ea typeface="Calibri" panose="020F0502020204030204" pitchFamily="34" charset="0"/>
                          <a:cs typeface="Times New Roman" panose="02020603050405020304" pitchFamily="18" charset="0"/>
                        </a:rPr>
                        <m:t> ~ </m:t>
                      </m:r>
                      <m:r>
                        <a:rPr lang="es-AR" i="1">
                          <a:latin typeface="Cambria Math" panose="02040503050406030204" pitchFamily="18" charset="0"/>
                          <a:ea typeface="Calibri" panose="020F0502020204030204" pitchFamily="34" charset="0"/>
                          <a:cs typeface="Times New Roman" panose="02020603050405020304" pitchFamily="18" charset="0"/>
                        </a:rPr>
                        <m:t>𝑁</m:t>
                      </m:r>
                      <m:d>
                        <m:dPr>
                          <m:ctrlPr>
                            <a:rPr lang="es-AR" i="1">
                              <a:latin typeface="Cambria Math" panose="02040503050406030204" pitchFamily="18" charset="0"/>
                              <a:ea typeface="Calibri" panose="020F0502020204030204" pitchFamily="34" charset="0"/>
                              <a:cs typeface="Times New Roman" panose="02020603050405020304" pitchFamily="18" charset="0"/>
                            </a:rPr>
                          </m:ctrlPr>
                        </m:dPr>
                        <m:e>
                          <m:r>
                            <a:rPr lang="es-AR" i="1">
                              <a:latin typeface="Cambria Math" panose="02040503050406030204" pitchFamily="18" charset="0"/>
                              <a:ea typeface="Calibri" panose="020F0502020204030204" pitchFamily="34" charset="0"/>
                              <a:cs typeface="Times New Roman" panose="02020603050405020304" pitchFamily="18" charset="0"/>
                            </a:rPr>
                            <m:t>5;2</m:t>
                          </m:r>
                        </m:e>
                      </m:d>
                    </m:oMath>
                  </m:oMathPara>
                </a14:m>
                <a:endParaRPr lang="es-AR" dirty="0">
                  <a:latin typeface="Century Gothic" panose="020B0502020202020204" pitchFamily="34" charset="0"/>
                  <a:ea typeface="Calibri" panose="020F0502020204030204" pitchFamily="34" charset="0"/>
                  <a:cs typeface="Times New Roman" panose="02020603050405020304" pitchFamily="18" charset="0"/>
                </a:endParaRPr>
              </a:p>
              <a:p>
                <a:pPr algn="just">
                  <a:lnSpc>
                    <a:spcPct val="107000"/>
                  </a:lnSpc>
                  <a:spcAft>
                    <a:spcPts val="800"/>
                  </a:spcAft>
                </a:pPr>
                <a14:m>
                  <m:oMathPara xmlns:m="http://schemas.openxmlformats.org/officeDocument/2006/math">
                    <m:oMathParaPr>
                      <m:jc m:val="left"/>
                    </m:oMathParaPr>
                    <m:oMath xmlns:m="http://schemas.openxmlformats.org/officeDocument/2006/math">
                      <m:sSub>
                        <m:sSubPr>
                          <m:ctrlPr>
                            <a:rPr lang="es-AR" i="1">
                              <a:latin typeface="Cambria Math" panose="02040503050406030204" pitchFamily="18" charset="0"/>
                              <a:ea typeface="Calibri" panose="020F0502020204030204" pitchFamily="34" charset="0"/>
                              <a:cs typeface="Times New Roman" panose="02020603050405020304" pitchFamily="18" charset="0"/>
                            </a:rPr>
                          </m:ctrlPr>
                        </m:sSubPr>
                        <m:e>
                          <m:r>
                            <a:rPr lang="es-AR" i="1">
                              <a:latin typeface="Cambria Math" panose="02040503050406030204" pitchFamily="18" charset="0"/>
                              <a:ea typeface="Calibri" panose="020F0502020204030204" pitchFamily="34" charset="0"/>
                              <a:cs typeface="Times New Roman" panose="02020603050405020304" pitchFamily="18" charset="0"/>
                            </a:rPr>
                            <m:t>𝑋</m:t>
                          </m:r>
                        </m:e>
                        <m:sub>
                          <m:r>
                            <a:rPr lang="es-AR" i="1">
                              <a:latin typeface="Cambria Math" panose="02040503050406030204" pitchFamily="18" charset="0"/>
                              <a:ea typeface="Calibri" panose="020F0502020204030204" pitchFamily="34" charset="0"/>
                              <a:cs typeface="Times New Roman" panose="02020603050405020304" pitchFamily="18" charset="0"/>
                            </a:rPr>
                            <m:t>2</m:t>
                          </m:r>
                        </m:sub>
                      </m:sSub>
                      <m:r>
                        <a:rPr lang="es-AR" i="1">
                          <a:latin typeface="Cambria Math" panose="02040503050406030204" pitchFamily="18" charset="0"/>
                          <a:ea typeface="Calibri" panose="020F0502020204030204" pitchFamily="34" charset="0"/>
                          <a:cs typeface="Times New Roman" panose="02020603050405020304" pitchFamily="18" charset="0"/>
                        </a:rPr>
                        <m:t> ~ </m:t>
                      </m:r>
                      <m:r>
                        <a:rPr lang="es-AR" i="1">
                          <a:latin typeface="Cambria Math" panose="02040503050406030204" pitchFamily="18" charset="0"/>
                          <a:ea typeface="Calibri" panose="020F0502020204030204" pitchFamily="34" charset="0"/>
                          <a:cs typeface="Times New Roman" panose="02020603050405020304" pitchFamily="18" charset="0"/>
                        </a:rPr>
                        <m:t>𝑁</m:t>
                      </m:r>
                      <m:d>
                        <m:dPr>
                          <m:ctrlPr>
                            <a:rPr lang="es-AR" i="1">
                              <a:latin typeface="Cambria Math" panose="02040503050406030204" pitchFamily="18" charset="0"/>
                              <a:ea typeface="Calibri" panose="020F0502020204030204" pitchFamily="34" charset="0"/>
                              <a:cs typeface="Times New Roman" panose="02020603050405020304" pitchFamily="18" charset="0"/>
                            </a:rPr>
                          </m:ctrlPr>
                        </m:dPr>
                        <m:e>
                          <m:r>
                            <a:rPr lang="es-AR" i="1">
                              <a:latin typeface="Cambria Math" panose="02040503050406030204" pitchFamily="18" charset="0"/>
                              <a:ea typeface="Calibri" panose="020F0502020204030204" pitchFamily="34" charset="0"/>
                              <a:cs typeface="Times New Roman" panose="02020603050405020304" pitchFamily="18" charset="0"/>
                            </a:rPr>
                            <m:t>4;1</m:t>
                          </m:r>
                        </m:e>
                      </m:d>
                    </m:oMath>
                  </m:oMathPara>
                </a14:m>
                <a:endParaRPr lang="es-AR" dirty="0">
                  <a:latin typeface="Century Gothic" panose="020B0502020202020204" pitchFamily="34" charset="0"/>
                  <a:ea typeface="Calibri" panose="020F0502020204030204" pitchFamily="34" charset="0"/>
                  <a:cs typeface="Times New Roman" panose="02020603050405020304" pitchFamily="18" charset="0"/>
                </a:endParaRPr>
              </a:p>
              <a:p>
                <a:pPr algn="just">
                  <a:lnSpc>
                    <a:spcPct val="107000"/>
                  </a:lnSpc>
                  <a:spcAft>
                    <a:spcPts val="800"/>
                  </a:spcAft>
                </a:pPr>
                <a14:m>
                  <m:oMathPara xmlns:m="http://schemas.openxmlformats.org/officeDocument/2006/math">
                    <m:oMathParaPr>
                      <m:jc m:val="left"/>
                    </m:oMathParaPr>
                    <m:oMath xmlns:m="http://schemas.openxmlformats.org/officeDocument/2006/math">
                      <m:sSub>
                        <m:sSubPr>
                          <m:ctrlPr>
                            <a:rPr lang="es-AR" i="1">
                              <a:latin typeface="Cambria Math" panose="02040503050406030204" pitchFamily="18" charset="0"/>
                              <a:ea typeface="Calibri" panose="020F0502020204030204" pitchFamily="34" charset="0"/>
                              <a:cs typeface="Times New Roman" panose="02020603050405020304" pitchFamily="18" charset="0"/>
                            </a:rPr>
                          </m:ctrlPr>
                        </m:sSubPr>
                        <m:e>
                          <m:r>
                            <a:rPr lang="es-AR" i="1">
                              <a:latin typeface="Cambria Math" panose="02040503050406030204" pitchFamily="18" charset="0"/>
                              <a:ea typeface="Calibri" panose="020F0502020204030204" pitchFamily="34" charset="0"/>
                              <a:cs typeface="Times New Roman" panose="02020603050405020304" pitchFamily="18" charset="0"/>
                            </a:rPr>
                            <m:t>𝑋</m:t>
                          </m:r>
                        </m:e>
                        <m:sub>
                          <m:r>
                            <a:rPr lang="es-AR" i="1">
                              <a:latin typeface="Cambria Math" panose="02040503050406030204" pitchFamily="18" charset="0"/>
                              <a:ea typeface="Calibri" panose="020F0502020204030204" pitchFamily="34" charset="0"/>
                              <a:cs typeface="Times New Roman" panose="02020603050405020304" pitchFamily="18" charset="0"/>
                            </a:rPr>
                            <m:t>3</m:t>
                          </m:r>
                        </m:sub>
                      </m:sSub>
                      <m:r>
                        <a:rPr lang="es-AR" i="1">
                          <a:latin typeface="Cambria Math" panose="02040503050406030204" pitchFamily="18" charset="0"/>
                          <a:ea typeface="Calibri" panose="020F0502020204030204" pitchFamily="34" charset="0"/>
                          <a:cs typeface="Times New Roman" panose="02020603050405020304" pitchFamily="18" charset="0"/>
                        </a:rPr>
                        <m:t> ~ </m:t>
                      </m:r>
                      <m:r>
                        <a:rPr lang="es-AR" i="1">
                          <a:latin typeface="Cambria Math" panose="02040503050406030204" pitchFamily="18" charset="0"/>
                          <a:ea typeface="Calibri" panose="020F0502020204030204" pitchFamily="34" charset="0"/>
                          <a:cs typeface="Times New Roman" panose="02020603050405020304" pitchFamily="18" charset="0"/>
                        </a:rPr>
                        <m:t>𝑁</m:t>
                      </m:r>
                      <m:d>
                        <m:dPr>
                          <m:ctrlPr>
                            <a:rPr lang="es-AR" i="1">
                              <a:latin typeface="Cambria Math" panose="02040503050406030204" pitchFamily="18" charset="0"/>
                              <a:ea typeface="Calibri" panose="020F0502020204030204" pitchFamily="34" charset="0"/>
                              <a:cs typeface="Times New Roman" panose="02020603050405020304" pitchFamily="18" charset="0"/>
                            </a:rPr>
                          </m:ctrlPr>
                        </m:dPr>
                        <m:e>
                          <m:r>
                            <a:rPr lang="es-AR" i="1">
                              <a:latin typeface="Cambria Math" panose="02040503050406030204" pitchFamily="18" charset="0"/>
                              <a:ea typeface="Calibri" panose="020F0502020204030204" pitchFamily="34" charset="0"/>
                              <a:cs typeface="Times New Roman" panose="02020603050405020304" pitchFamily="18" charset="0"/>
                            </a:rPr>
                            <m:t>3;3</m:t>
                          </m:r>
                        </m:e>
                      </m:d>
                    </m:oMath>
                  </m:oMathPara>
                </a14:m>
                <a:endParaRPr lang="es-AR" dirty="0">
                  <a:latin typeface="Century Gothic" panose="020B0502020202020204" pitchFamily="34" charset="0"/>
                  <a:ea typeface="Calibri" panose="020F0502020204030204" pitchFamily="34" charset="0"/>
                  <a:cs typeface="Times New Roman" panose="02020603050405020304" pitchFamily="18" charset="0"/>
                </a:endParaRPr>
              </a:p>
              <a:p>
                <a:pPr algn="just">
                  <a:lnSpc>
                    <a:spcPct val="107000"/>
                  </a:lnSpc>
                  <a:spcAft>
                    <a:spcPts val="800"/>
                  </a:spcAft>
                </a:pPr>
                <a:endParaRPr lang="es-AR" dirty="0">
                  <a:latin typeface="Century Gothic" panose="020B0502020202020204" pitchFamily="34" charset="0"/>
                  <a:ea typeface="Calibri" panose="020F0502020204030204" pitchFamily="34" charset="0"/>
                  <a:cs typeface="Times New Roman" panose="02020603050405020304" pitchFamily="18" charset="0"/>
                </a:endParaRPr>
              </a:p>
              <a:p>
                <a:pPr algn="just">
                  <a:lnSpc>
                    <a:spcPct val="107000"/>
                  </a:lnSpc>
                  <a:spcAft>
                    <a:spcPts val="800"/>
                  </a:spcAft>
                </a:pPr>
                <a14:m>
                  <m:oMathPara xmlns:m="http://schemas.openxmlformats.org/officeDocument/2006/math">
                    <m:oMathParaPr>
                      <m:jc m:val="left"/>
                    </m:oMathParaPr>
                    <m:oMath xmlns:m="http://schemas.openxmlformats.org/officeDocument/2006/math">
                      <m:sSub>
                        <m:sSubPr>
                          <m:ctrlPr>
                            <a:rPr lang="es-AR" i="1">
                              <a:latin typeface="Cambria Math" panose="02040503050406030204" pitchFamily="18" charset="0"/>
                              <a:ea typeface="Calibri" panose="020F0502020204030204" pitchFamily="34" charset="0"/>
                              <a:cs typeface="Times New Roman" panose="02020603050405020304" pitchFamily="18" charset="0"/>
                            </a:rPr>
                          </m:ctrlPr>
                        </m:sSubPr>
                        <m:e>
                          <m:r>
                            <a:rPr lang="es-AR" i="1">
                              <a:latin typeface="Cambria Math" panose="02040503050406030204" pitchFamily="18" charset="0"/>
                              <a:ea typeface="Calibri" panose="020F0502020204030204" pitchFamily="34" charset="0"/>
                              <a:cs typeface="Times New Roman" panose="02020603050405020304" pitchFamily="18" charset="0"/>
                            </a:rPr>
                            <m:t>𝑆</m:t>
                          </m:r>
                          <m:r>
                            <a:rPr lang="es-AR" i="1">
                              <a:latin typeface="Cambria Math" panose="02040503050406030204" pitchFamily="18" charset="0"/>
                              <a:ea typeface="Calibri" panose="020F0502020204030204" pitchFamily="34" charset="0"/>
                              <a:cs typeface="Times New Roman" panose="02020603050405020304" pitchFamily="18" charset="0"/>
                            </a:rPr>
                            <m:t>=</m:t>
                          </m:r>
                          <m:r>
                            <a:rPr lang="es-AR" i="1">
                              <a:latin typeface="Cambria Math" panose="02040503050406030204" pitchFamily="18" charset="0"/>
                              <a:ea typeface="Calibri" panose="020F0502020204030204" pitchFamily="34" charset="0"/>
                              <a:cs typeface="Times New Roman" panose="02020603050405020304" pitchFamily="18" charset="0"/>
                            </a:rPr>
                            <m:t>𝑋</m:t>
                          </m:r>
                        </m:e>
                        <m:sub>
                          <m:r>
                            <a:rPr lang="es-AR" i="1">
                              <a:latin typeface="Cambria Math" panose="02040503050406030204" pitchFamily="18" charset="0"/>
                              <a:ea typeface="Calibri" panose="020F0502020204030204" pitchFamily="34" charset="0"/>
                              <a:cs typeface="Times New Roman" panose="02020603050405020304" pitchFamily="18" charset="0"/>
                            </a:rPr>
                            <m:t>1</m:t>
                          </m:r>
                        </m:sub>
                      </m:sSub>
                      <m:r>
                        <a:rPr lang="es-AR" i="1">
                          <a:latin typeface="Cambria Math" panose="02040503050406030204" pitchFamily="18" charset="0"/>
                          <a:ea typeface="Calibri" panose="020F0502020204030204" pitchFamily="34" charset="0"/>
                          <a:cs typeface="Times New Roman" panose="02020603050405020304" pitchFamily="18" charset="0"/>
                        </a:rPr>
                        <m:t>+</m:t>
                      </m:r>
                      <m:sSub>
                        <m:sSubPr>
                          <m:ctrlPr>
                            <a:rPr lang="es-AR" i="1">
                              <a:latin typeface="Cambria Math" panose="02040503050406030204" pitchFamily="18" charset="0"/>
                              <a:ea typeface="Calibri" panose="020F0502020204030204" pitchFamily="34" charset="0"/>
                              <a:cs typeface="Times New Roman" panose="02020603050405020304" pitchFamily="18" charset="0"/>
                            </a:rPr>
                          </m:ctrlPr>
                        </m:sSubPr>
                        <m:e>
                          <m:r>
                            <a:rPr lang="es-AR" i="1">
                              <a:latin typeface="Cambria Math" panose="02040503050406030204" pitchFamily="18" charset="0"/>
                              <a:ea typeface="Calibri" panose="020F0502020204030204" pitchFamily="34" charset="0"/>
                              <a:cs typeface="Times New Roman" panose="02020603050405020304" pitchFamily="18" charset="0"/>
                            </a:rPr>
                            <m:t>𝑋</m:t>
                          </m:r>
                        </m:e>
                        <m:sub>
                          <m:r>
                            <a:rPr lang="es-AR" i="1">
                              <a:latin typeface="Cambria Math" panose="02040503050406030204" pitchFamily="18" charset="0"/>
                              <a:ea typeface="Calibri" panose="020F0502020204030204" pitchFamily="34" charset="0"/>
                              <a:cs typeface="Times New Roman" panose="02020603050405020304" pitchFamily="18" charset="0"/>
                            </a:rPr>
                            <m:t>2</m:t>
                          </m:r>
                        </m:sub>
                      </m:sSub>
                      <m:r>
                        <a:rPr lang="es-AR" i="1">
                          <a:latin typeface="Cambria Math" panose="02040503050406030204" pitchFamily="18" charset="0"/>
                          <a:ea typeface="Calibri" panose="020F0502020204030204" pitchFamily="34" charset="0"/>
                          <a:cs typeface="Times New Roman" panose="02020603050405020304" pitchFamily="18" charset="0"/>
                        </a:rPr>
                        <m:t>+</m:t>
                      </m:r>
                      <m:sSub>
                        <m:sSubPr>
                          <m:ctrlPr>
                            <a:rPr lang="es-AR" i="1">
                              <a:latin typeface="Cambria Math" panose="02040503050406030204" pitchFamily="18" charset="0"/>
                              <a:ea typeface="Calibri" panose="020F0502020204030204" pitchFamily="34" charset="0"/>
                              <a:cs typeface="Times New Roman" panose="02020603050405020304" pitchFamily="18" charset="0"/>
                            </a:rPr>
                          </m:ctrlPr>
                        </m:sSubPr>
                        <m:e>
                          <m:r>
                            <a:rPr lang="es-AR" i="1">
                              <a:latin typeface="Cambria Math" panose="02040503050406030204" pitchFamily="18" charset="0"/>
                              <a:ea typeface="Calibri" panose="020F0502020204030204" pitchFamily="34" charset="0"/>
                              <a:cs typeface="Times New Roman" panose="02020603050405020304" pitchFamily="18" charset="0"/>
                            </a:rPr>
                            <m:t>𝑋</m:t>
                          </m:r>
                        </m:e>
                        <m:sub>
                          <m:r>
                            <a:rPr lang="es-AR" i="1">
                              <a:latin typeface="Cambria Math" panose="02040503050406030204" pitchFamily="18" charset="0"/>
                              <a:ea typeface="Calibri" panose="020F0502020204030204" pitchFamily="34" charset="0"/>
                              <a:cs typeface="Times New Roman" panose="02020603050405020304" pitchFamily="18" charset="0"/>
                            </a:rPr>
                            <m:t>3</m:t>
                          </m:r>
                        </m:sub>
                      </m:sSub>
                      <m:r>
                        <a:rPr lang="es-AR" i="1">
                          <a:latin typeface="Cambria Math" panose="02040503050406030204" pitchFamily="18" charset="0"/>
                          <a:ea typeface="Calibri" panose="020F0502020204030204" pitchFamily="34" charset="0"/>
                          <a:cs typeface="Times New Roman" panose="02020603050405020304" pitchFamily="18" charset="0"/>
                        </a:rPr>
                        <m:t>  </m:t>
                      </m:r>
                      <m:r>
                        <a:rPr lang="es-AR" i="1">
                          <a:latin typeface="Cambria Math" panose="02040503050406030204" pitchFamily="18" charset="0"/>
                          <a:ea typeface="Cambria Math" panose="02040503050406030204" pitchFamily="18" charset="0"/>
                          <a:cs typeface="Times New Roman" panose="02020603050405020304" pitchFamily="18" charset="0"/>
                        </a:rPr>
                        <m:t>⇒</m:t>
                      </m:r>
                      <m:r>
                        <a:rPr lang="es-AR" i="1">
                          <a:latin typeface="Cambria Math" panose="02040503050406030204" pitchFamily="18" charset="0"/>
                          <a:ea typeface="Calibri" panose="020F0502020204030204" pitchFamily="34" charset="0"/>
                          <a:cs typeface="Times New Roman" panose="02020603050405020304" pitchFamily="18" charset="0"/>
                        </a:rPr>
                        <m:t>𝑆</m:t>
                      </m:r>
                      <m:r>
                        <a:rPr lang="es-AR" i="1">
                          <a:latin typeface="Cambria Math" panose="02040503050406030204" pitchFamily="18" charset="0"/>
                          <a:ea typeface="Calibri" panose="020F0502020204030204" pitchFamily="34" charset="0"/>
                          <a:cs typeface="Times New Roman" panose="02020603050405020304" pitchFamily="18" charset="0"/>
                        </a:rPr>
                        <m:t> ~ </m:t>
                      </m:r>
                      <m:r>
                        <a:rPr lang="es-AR" i="1">
                          <a:latin typeface="Cambria Math" panose="02040503050406030204" pitchFamily="18" charset="0"/>
                          <a:ea typeface="Calibri" panose="020F0502020204030204" pitchFamily="34" charset="0"/>
                          <a:cs typeface="Times New Roman" panose="02020603050405020304" pitchFamily="18" charset="0"/>
                        </a:rPr>
                        <m:t>𝑁</m:t>
                      </m:r>
                      <m:d>
                        <m:dPr>
                          <m:ctrlPr>
                            <a:rPr lang="es-AR" i="1">
                              <a:latin typeface="Cambria Math" panose="02040503050406030204" pitchFamily="18" charset="0"/>
                              <a:ea typeface="Calibri" panose="020F0502020204030204" pitchFamily="34" charset="0"/>
                              <a:cs typeface="Times New Roman" panose="02020603050405020304" pitchFamily="18" charset="0"/>
                            </a:rPr>
                          </m:ctrlPr>
                        </m:dPr>
                        <m:e>
                          <m:sSub>
                            <m:sSubPr>
                              <m:ctrlPr>
                                <a:rPr lang="es-AR" i="1">
                                  <a:latin typeface="Cambria Math" panose="02040503050406030204" pitchFamily="18" charset="0"/>
                                  <a:ea typeface="Calibri" panose="020F0502020204030204" pitchFamily="34" charset="0"/>
                                  <a:cs typeface="Times New Roman" panose="02020603050405020304" pitchFamily="18" charset="0"/>
                                </a:rPr>
                              </m:ctrlPr>
                            </m:sSubPr>
                            <m:e>
                              <m:r>
                                <a:rPr lang="es-AR" i="1">
                                  <a:latin typeface="Cambria Math" panose="02040503050406030204" pitchFamily="18" charset="0"/>
                                  <a:ea typeface="Calibri" panose="020F0502020204030204" pitchFamily="34" charset="0"/>
                                  <a:cs typeface="Times New Roman" panose="02020603050405020304" pitchFamily="18" charset="0"/>
                                </a:rPr>
                                <m:t>𝜇</m:t>
                              </m:r>
                            </m:e>
                            <m:sub>
                              <m:r>
                                <a:rPr lang="es-AR" i="1">
                                  <a:latin typeface="Cambria Math" panose="02040503050406030204" pitchFamily="18" charset="0"/>
                                  <a:ea typeface="Calibri" panose="020F0502020204030204" pitchFamily="34" charset="0"/>
                                  <a:cs typeface="Times New Roman" panose="02020603050405020304" pitchFamily="18" charset="0"/>
                                </a:rPr>
                                <m:t>𝑆</m:t>
                              </m:r>
                            </m:sub>
                          </m:sSub>
                          <m:r>
                            <a:rPr lang="es-AR" i="1">
                              <a:latin typeface="Cambria Math" panose="02040503050406030204" pitchFamily="18" charset="0"/>
                              <a:ea typeface="Calibri" panose="020F0502020204030204" pitchFamily="34" charset="0"/>
                              <a:cs typeface="Times New Roman" panose="02020603050405020304" pitchFamily="18" charset="0"/>
                            </a:rPr>
                            <m:t>;</m:t>
                          </m:r>
                          <m:sSub>
                            <m:sSubPr>
                              <m:ctrlPr>
                                <a:rPr lang="es-AR" i="1">
                                  <a:latin typeface="Cambria Math" panose="02040503050406030204" pitchFamily="18" charset="0"/>
                                  <a:cs typeface="Times New Roman" panose="02020603050405020304" pitchFamily="18" charset="0"/>
                                </a:rPr>
                              </m:ctrlPr>
                            </m:sSubPr>
                            <m:e>
                              <m:r>
                                <a:rPr lang="es-AR" i="1">
                                  <a:latin typeface="Cambria Math" panose="02040503050406030204" pitchFamily="18" charset="0"/>
                                  <a:ea typeface="Cambria Math" panose="02040503050406030204" pitchFamily="18" charset="0"/>
                                  <a:cs typeface="Times New Roman" panose="02020603050405020304" pitchFamily="18" charset="0"/>
                                </a:rPr>
                                <m:t>𝜎</m:t>
                              </m:r>
                            </m:e>
                            <m:sub>
                              <m:r>
                                <a:rPr lang="es-AR" i="1">
                                  <a:latin typeface="Cambria Math" panose="02040503050406030204" pitchFamily="18" charset="0"/>
                                  <a:cs typeface="Times New Roman" panose="02020603050405020304" pitchFamily="18" charset="0"/>
                                </a:rPr>
                                <m:t>𝑆</m:t>
                              </m:r>
                            </m:sub>
                          </m:sSub>
                        </m:e>
                      </m:d>
                    </m:oMath>
                  </m:oMathPara>
                </a14:m>
                <a:endParaRPr lang="es-AR" dirty="0">
                  <a:latin typeface="Century Gothic" panose="020B0502020202020204" pitchFamily="34" charset="0"/>
                  <a:ea typeface="Calibri" panose="020F0502020204030204" pitchFamily="34" charset="0"/>
                  <a:cs typeface="Times New Roman" panose="02020603050405020304" pitchFamily="18" charset="0"/>
                </a:endParaRPr>
              </a:p>
              <a:p>
                <a:pPr algn="just">
                  <a:lnSpc>
                    <a:spcPct val="107000"/>
                  </a:lnSpc>
                  <a:spcAft>
                    <a:spcPts val="800"/>
                  </a:spcAft>
                </a:pPr>
                <a:endParaRPr lang="es-AR" dirty="0">
                  <a:latin typeface="Century Gothic" panose="020B050202020202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s-AR" dirty="0">
                    <a:latin typeface="Century Gothic" panose="020B0502020202020204" pitchFamily="34" charset="0"/>
                    <a:ea typeface="Calibri" panose="020F0502020204030204" pitchFamily="34" charset="0"/>
                    <a:cs typeface="Times New Roman" panose="02020603050405020304" pitchFamily="18" charset="0"/>
                  </a:rPr>
                  <a:t>Donde</a:t>
                </a:r>
              </a:p>
              <a:p>
                <a:pPr algn="just">
                  <a:lnSpc>
                    <a:spcPct val="107000"/>
                  </a:lnSpc>
                  <a:spcAft>
                    <a:spcPts val="800"/>
                  </a:spcAft>
                </a:pPr>
                <a14:m>
                  <m:oMathPara xmlns:m="http://schemas.openxmlformats.org/officeDocument/2006/math">
                    <m:oMathParaPr>
                      <m:jc m:val="left"/>
                    </m:oMathParaPr>
                    <m:oMath xmlns:m="http://schemas.openxmlformats.org/officeDocument/2006/math">
                      <m:sSub>
                        <m:sSubPr>
                          <m:ctrlPr>
                            <a:rPr lang="es-AR" i="1">
                              <a:latin typeface="Cambria Math" panose="02040503050406030204" pitchFamily="18" charset="0"/>
                              <a:ea typeface="Calibri" panose="020F0502020204030204" pitchFamily="34" charset="0"/>
                              <a:cs typeface="Times New Roman" panose="02020603050405020304" pitchFamily="18" charset="0"/>
                            </a:rPr>
                          </m:ctrlPr>
                        </m:sSubPr>
                        <m:e>
                          <m:r>
                            <a:rPr lang="es-AR" i="1">
                              <a:latin typeface="Cambria Math" panose="02040503050406030204" pitchFamily="18" charset="0"/>
                              <a:ea typeface="Calibri" panose="020F0502020204030204" pitchFamily="34" charset="0"/>
                              <a:cs typeface="Times New Roman" panose="02020603050405020304" pitchFamily="18" charset="0"/>
                            </a:rPr>
                            <m:t>𝜇</m:t>
                          </m:r>
                        </m:e>
                        <m:sub>
                          <m:r>
                            <a:rPr lang="es-AR" i="1">
                              <a:latin typeface="Cambria Math" panose="02040503050406030204" pitchFamily="18" charset="0"/>
                              <a:ea typeface="Calibri" panose="020F0502020204030204" pitchFamily="34" charset="0"/>
                              <a:cs typeface="Times New Roman" panose="02020603050405020304" pitchFamily="18" charset="0"/>
                            </a:rPr>
                            <m:t>𝑆</m:t>
                          </m:r>
                        </m:sub>
                      </m:sSub>
                      <m:r>
                        <a:rPr lang="es-AR" i="1">
                          <a:latin typeface="Cambria Math" panose="02040503050406030204" pitchFamily="18" charset="0"/>
                          <a:ea typeface="Calibri" panose="020F0502020204030204" pitchFamily="34" charset="0"/>
                          <a:cs typeface="Times New Roman" panose="02020603050405020304" pitchFamily="18" charset="0"/>
                        </a:rPr>
                        <m:t>=</m:t>
                      </m:r>
                      <m:nary>
                        <m:naryPr>
                          <m:chr m:val="∑"/>
                          <m:limLoc m:val="undOvr"/>
                          <m:ctrlPr>
                            <a:rPr lang="es-AR" i="1">
                              <a:latin typeface="Cambria Math" panose="02040503050406030204" pitchFamily="18" charset="0"/>
                              <a:ea typeface="Calibri" panose="020F0502020204030204" pitchFamily="34" charset="0"/>
                              <a:cs typeface="Times New Roman" panose="02020603050405020304" pitchFamily="18" charset="0"/>
                            </a:rPr>
                          </m:ctrlPr>
                        </m:naryPr>
                        <m:sub>
                          <m:r>
                            <a:rPr lang="es-AR" i="1">
                              <a:latin typeface="Cambria Math" panose="02040503050406030204" pitchFamily="18" charset="0"/>
                              <a:ea typeface="Calibri" panose="020F0502020204030204" pitchFamily="34" charset="0"/>
                              <a:cs typeface="Times New Roman" panose="02020603050405020304" pitchFamily="18" charset="0"/>
                            </a:rPr>
                            <m:t>𝑖</m:t>
                          </m:r>
                          <m:r>
                            <a:rPr lang="es-AR" i="1">
                              <a:latin typeface="Cambria Math" panose="02040503050406030204" pitchFamily="18" charset="0"/>
                              <a:ea typeface="Calibri" panose="020F0502020204030204" pitchFamily="34" charset="0"/>
                              <a:cs typeface="Times New Roman" panose="02020603050405020304" pitchFamily="18" charset="0"/>
                            </a:rPr>
                            <m:t>=1</m:t>
                          </m:r>
                        </m:sub>
                        <m:sup>
                          <m:r>
                            <a:rPr lang="es-AR" i="1">
                              <a:latin typeface="Cambria Math" panose="02040503050406030204" pitchFamily="18" charset="0"/>
                              <a:ea typeface="Calibri" panose="020F0502020204030204" pitchFamily="34" charset="0"/>
                              <a:cs typeface="Times New Roman" panose="02020603050405020304" pitchFamily="18" charset="0"/>
                            </a:rPr>
                            <m:t>𝑛</m:t>
                          </m:r>
                        </m:sup>
                        <m:e>
                          <m:sSub>
                            <m:sSubPr>
                              <m:ctrlPr>
                                <a:rPr lang="es-AR" i="1">
                                  <a:latin typeface="Cambria Math" panose="02040503050406030204" pitchFamily="18" charset="0"/>
                                  <a:ea typeface="Calibri" panose="020F0502020204030204" pitchFamily="34" charset="0"/>
                                  <a:cs typeface="Times New Roman" panose="02020603050405020304" pitchFamily="18" charset="0"/>
                                </a:rPr>
                              </m:ctrlPr>
                            </m:sSubPr>
                            <m:e>
                              <m:r>
                                <a:rPr lang="es-AR" i="1">
                                  <a:latin typeface="Cambria Math" panose="02040503050406030204" pitchFamily="18" charset="0"/>
                                  <a:ea typeface="Calibri" panose="020F0502020204030204" pitchFamily="34" charset="0"/>
                                  <a:cs typeface="Times New Roman" panose="02020603050405020304" pitchFamily="18" charset="0"/>
                                </a:rPr>
                                <m:t>𝜇</m:t>
                              </m:r>
                            </m:e>
                            <m:sub>
                              <m:r>
                                <a:rPr lang="es-AR" i="1">
                                  <a:latin typeface="Cambria Math" panose="02040503050406030204" pitchFamily="18" charset="0"/>
                                  <a:ea typeface="Calibri" panose="020F0502020204030204" pitchFamily="34" charset="0"/>
                                  <a:cs typeface="Times New Roman" panose="02020603050405020304" pitchFamily="18" charset="0"/>
                                </a:rPr>
                                <m:t>𝑖</m:t>
                              </m:r>
                            </m:sub>
                          </m:sSub>
                        </m:e>
                      </m:nary>
                      <m:r>
                        <a:rPr lang="es-AR" i="1">
                          <a:latin typeface="Cambria Math" panose="02040503050406030204" pitchFamily="18" charset="0"/>
                          <a:ea typeface="Cambria Math" panose="02040503050406030204" pitchFamily="18" charset="0"/>
                          <a:cs typeface="Times New Roman" panose="02020603050405020304" pitchFamily="18" charset="0"/>
                        </a:rPr>
                        <m:t>⇒</m:t>
                      </m:r>
                      <m:sSub>
                        <m:sSubPr>
                          <m:ctrlPr>
                            <a:rPr lang="es-AR" i="1">
                              <a:latin typeface="Cambria Math" panose="02040503050406030204" pitchFamily="18" charset="0"/>
                              <a:ea typeface="Calibri" panose="020F0502020204030204" pitchFamily="34" charset="0"/>
                              <a:cs typeface="Times New Roman" panose="02020603050405020304" pitchFamily="18" charset="0"/>
                            </a:rPr>
                          </m:ctrlPr>
                        </m:sSubPr>
                        <m:e>
                          <m:r>
                            <a:rPr lang="es-AR" i="1">
                              <a:latin typeface="Cambria Math" panose="02040503050406030204" pitchFamily="18" charset="0"/>
                              <a:ea typeface="Calibri" panose="020F0502020204030204" pitchFamily="34" charset="0"/>
                              <a:cs typeface="Times New Roman" panose="02020603050405020304" pitchFamily="18" charset="0"/>
                            </a:rPr>
                            <m:t>𝜇</m:t>
                          </m:r>
                        </m:e>
                        <m:sub>
                          <m:r>
                            <a:rPr lang="es-AR" i="1">
                              <a:latin typeface="Cambria Math" panose="02040503050406030204" pitchFamily="18" charset="0"/>
                              <a:ea typeface="Calibri" panose="020F0502020204030204" pitchFamily="34" charset="0"/>
                              <a:cs typeface="Times New Roman" panose="02020603050405020304" pitchFamily="18" charset="0"/>
                            </a:rPr>
                            <m:t>𝑆</m:t>
                          </m:r>
                        </m:sub>
                      </m:sSub>
                      <m:r>
                        <a:rPr lang="es-AR" i="1">
                          <a:latin typeface="Cambria Math" panose="02040503050406030204" pitchFamily="18" charset="0"/>
                          <a:ea typeface="Calibri" panose="020F0502020204030204" pitchFamily="34" charset="0"/>
                          <a:cs typeface="Times New Roman" panose="02020603050405020304" pitchFamily="18" charset="0"/>
                        </a:rPr>
                        <m:t>=5+4+3=</m:t>
                      </m:r>
                      <m:r>
                        <a:rPr lang="es-AR" i="1">
                          <a:latin typeface="Cambria Math" panose="02040503050406030204" pitchFamily="18" charset="0"/>
                          <a:ea typeface="Calibri" panose="020F0502020204030204" pitchFamily="34" charset="0"/>
                          <a:cs typeface="Times New Roman" panose="02020603050405020304" pitchFamily="18" charset="0"/>
                        </a:rPr>
                        <m:t>12</m:t>
                      </m:r>
                    </m:oMath>
                  </m:oMathPara>
                </a14:m>
                <a:endParaRPr lang="es-AR" dirty="0">
                  <a:latin typeface="Century Gothic" panose="020B0502020202020204" pitchFamily="34" charset="0"/>
                  <a:ea typeface="Calibri" panose="020F0502020204030204" pitchFamily="34" charset="0"/>
                  <a:cs typeface="Times New Roman" panose="02020603050405020304" pitchFamily="18" charset="0"/>
                </a:endParaRPr>
              </a:p>
              <a:p>
                <a:pPr algn="just">
                  <a:lnSpc>
                    <a:spcPct val="107000"/>
                  </a:lnSpc>
                  <a:spcAft>
                    <a:spcPts val="800"/>
                  </a:spcAft>
                </a:pPr>
                <a14:m>
                  <m:oMathPara xmlns:m="http://schemas.openxmlformats.org/officeDocument/2006/math">
                    <m:oMathParaPr>
                      <m:jc m:val="left"/>
                    </m:oMathParaPr>
                    <m:oMath xmlns:m="http://schemas.openxmlformats.org/officeDocument/2006/math">
                      <m:sSubSup>
                        <m:sSubSupPr>
                          <m:ctrlPr>
                            <a:rPr lang="es-AR" i="1">
                              <a:latin typeface="Cambria Math" panose="02040503050406030204" pitchFamily="18" charset="0"/>
                              <a:ea typeface="Times New Roman" panose="02020603050405020304" pitchFamily="18" charset="0"/>
                              <a:cs typeface="Times New Roman" panose="02020603050405020304" pitchFamily="18" charset="0"/>
                            </a:rPr>
                          </m:ctrlPr>
                        </m:sSubSupPr>
                        <m:e>
                          <m:r>
                            <a:rPr lang="es-AR" i="1">
                              <a:latin typeface="Cambria Math" panose="02040503050406030204" pitchFamily="18" charset="0"/>
                              <a:ea typeface="Times New Roman" panose="02020603050405020304" pitchFamily="18" charset="0"/>
                              <a:cs typeface="Times New Roman" panose="02020603050405020304" pitchFamily="18" charset="0"/>
                            </a:rPr>
                            <m:t>𝜎</m:t>
                          </m:r>
                        </m:e>
                        <m:sub>
                          <m:r>
                            <a:rPr lang="es-AR" i="1">
                              <a:latin typeface="Cambria Math" panose="02040503050406030204" pitchFamily="18" charset="0"/>
                              <a:ea typeface="Times New Roman" panose="02020603050405020304" pitchFamily="18" charset="0"/>
                              <a:cs typeface="Times New Roman" panose="02020603050405020304" pitchFamily="18" charset="0"/>
                            </a:rPr>
                            <m:t>𝑆</m:t>
                          </m:r>
                        </m:sub>
                        <m:sup>
                          <m:r>
                            <a:rPr lang="es-AR" i="1">
                              <a:latin typeface="Cambria Math" panose="02040503050406030204" pitchFamily="18" charset="0"/>
                              <a:ea typeface="Times New Roman" panose="02020603050405020304" pitchFamily="18" charset="0"/>
                              <a:cs typeface="Times New Roman" panose="02020603050405020304" pitchFamily="18" charset="0"/>
                            </a:rPr>
                            <m:t>2</m:t>
                          </m:r>
                        </m:sup>
                      </m:sSubSup>
                      <m:r>
                        <a:rPr lang="es-AR" i="1">
                          <a:latin typeface="Cambria Math" panose="02040503050406030204" pitchFamily="18" charset="0"/>
                          <a:ea typeface="Times New Roman" panose="02020603050405020304" pitchFamily="18" charset="0"/>
                          <a:cs typeface="Times New Roman" panose="02020603050405020304" pitchFamily="18" charset="0"/>
                        </a:rPr>
                        <m:t>=</m:t>
                      </m:r>
                      <m:nary>
                        <m:naryPr>
                          <m:chr m:val="∑"/>
                          <m:limLoc m:val="undOvr"/>
                          <m:ctrlPr>
                            <a:rPr lang="es-AR" i="1">
                              <a:latin typeface="Cambria Math" panose="02040503050406030204" pitchFamily="18" charset="0"/>
                              <a:ea typeface="Calibri" panose="020F0502020204030204" pitchFamily="34" charset="0"/>
                              <a:cs typeface="Times New Roman" panose="02020603050405020304" pitchFamily="18" charset="0"/>
                            </a:rPr>
                          </m:ctrlPr>
                        </m:naryPr>
                        <m:sub>
                          <m:r>
                            <a:rPr lang="es-AR" i="1">
                              <a:latin typeface="Cambria Math" panose="02040503050406030204" pitchFamily="18" charset="0"/>
                              <a:ea typeface="Calibri" panose="020F0502020204030204" pitchFamily="34" charset="0"/>
                              <a:cs typeface="Times New Roman" panose="02020603050405020304" pitchFamily="18" charset="0"/>
                            </a:rPr>
                            <m:t>𝑖</m:t>
                          </m:r>
                          <m:r>
                            <a:rPr lang="es-AR" i="1">
                              <a:latin typeface="Cambria Math" panose="02040503050406030204" pitchFamily="18" charset="0"/>
                              <a:ea typeface="Calibri" panose="020F0502020204030204" pitchFamily="34" charset="0"/>
                              <a:cs typeface="Times New Roman" panose="02020603050405020304" pitchFamily="18" charset="0"/>
                            </a:rPr>
                            <m:t>=1</m:t>
                          </m:r>
                        </m:sub>
                        <m:sup>
                          <m:r>
                            <a:rPr lang="es-AR" i="1">
                              <a:latin typeface="Cambria Math" panose="02040503050406030204" pitchFamily="18" charset="0"/>
                              <a:ea typeface="Calibri" panose="020F0502020204030204" pitchFamily="34" charset="0"/>
                              <a:cs typeface="Times New Roman" panose="02020603050405020304" pitchFamily="18" charset="0"/>
                            </a:rPr>
                            <m:t>𝑛</m:t>
                          </m:r>
                        </m:sup>
                        <m:e>
                          <m:sSubSup>
                            <m:sSubSupPr>
                              <m:ctrlPr>
                                <a:rPr lang="es-AR" i="1">
                                  <a:latin typeface="Cambria Math" panose="02040503050406030204" pitchFamily="18" charset="0"/>
                                  <a:ea typeface="Times New Roman" panose="02020603050405020304" pitchFamily="18" charset="0"/>
                                  <a:cs typeface="Times New Roman" panose="02020603050405020304" pitchFamily="18" charset="0"/>
                                </a:rPr>
                              </m:ctrlPr>
                            </m:sSubSupPr>
                            <m:e>
                              <m:r>
                                <a:rPr lang="es-AR" i="1">
                                  <a:latin typeface="Cambria Math" panose="02040503050406030204" pitchFamily="18" charset="0"/>
                                  <a:ea typeface="Times New Roman" panose="02020603050405020304" pitchFamily="18" charset="0"/>
                                  <a:cs typeface="Times New Roman" panose="02020603050405020304" pitchFamily="18" charset="0"/>
                                </a:rPr>
                                <m:t>𝜎</m:t>
                              </m:r>
                            </m:e>
                            <m:sub>
                              <m:r>
                                <a:rPr lang="es-AR" i="1">
                                  <a:latin typeface="Cambria Math" panose="02040503050406030204" pitchFamily="18" charset="0"/>
                                  <a:ea typeface="Times New Roman" panose="02020603050405020304" pitchFamily="18" charset="0"/>
                                  <a:cs typeface="Times New Roman" panose="02020603050405020304" pitchFamily="18" charset="0"/>
                                </a:rPr>
                                <m:t>𝑖</m:t>
                              </m:r>
                            </m:sub>
                            <m:sup>
                              <m:r>
                                <a:rPr lang="es-AR" i="1">
                                  <a:latin typeface="Cambria Math" panose="02040503050406030204" pitchFamily="18" charset="0"/>
                                  <a:ea typeface="Times New Roman" panose="02020603050405020304" pitchFamily="18" charset="0"/>
                                  <a:cs typeface="Times New Roman" panose="02020603050405020304" pitchFamily="18" charset="0"/>
                                </a:rPr>
                                <m:t>2</m:t>
                              </m:r>
                            </m:sup>
                          </m:sSubSup>
                        </m:e>
                      </m:nary>
                      <m:r>
                        <a:rPr lang="es-AR" i="1">
                          <a:latin typeface="Cambria Math" panose="02040503050406030204" pitchFamily="18" charset="0"/>
                          <a:ea typeface="Cambria Math" panose="02040503050406030204" pitchFamily="18" charset="0"/>
                          <a:cs typeface="Times New Roman" panose="02020603050405020304" pitchFamily="18" charset="0"/>
                        </a:rPr>
                        <m:t>⇒</m:t>
                      </m:r>
                      <m:sSubSup>
                        <m:sSubSupPr>
                          <m:ctrlPr>
                            <a:rPr lang="es-AR" i="1">
                              <a:latin typeface="Cambria Math" panose="02040503050406030204" pitchFamily="18" charset="0"/>
                              <a:ea typeface="Times New Roman" panose="02020603050405020304" pitchFamily="18" charset="0"/>
                              <a:cs typeface="Times New Roman" panose="02020603050405020304" pitchFamily="18" charset="0"/>
                            </a:rPr>
                          </m:ctrlPr>
                        </m:sSubSupPr>
                        <m:e>
                          <m:r>
                            <a:rPr lang="es-AR" i="1">
                              <a:latin typeface="Cambria Math" panose="02040503050406030204" pitchFamily="18" charset="0"/>
                              <a:ea typeface="Times New Roman" panose="02020603050405020304" pitchFamily="18" charset="0"/>
                              <a:cs typeface="Times New Roman" panose="02020603050405020304" pitchFamily="18" charset="0"/>
                            </a:rPr>
                            <m:t>𝜎</m:t>
                          </m:r>
                        </m:e>
                        <m:sub>
                          <m:r>
                            <a:rPr lang="es-AR" i="1">
                              <a:latin typeface="Cambria Math" panose="02040503050406030204" pitchFamily="18" charset="0"/>
                              <a:ea typeface="Times New Roman" panose="02020603050405020304" pitchFamily="18" charset="0"/>
                              <a:cs typeface="Times New Roman" panose="02020603050405020304" pitchFamily="18" charset="0"/>
                            </a:rPr>
                            <m:t>𝑆</m:t>
                          </m:r>
                        </m:sub>
                        <m:sup>
                          <m:r>
                            <a:rPr lang="es-AR" i="1">
                              <a:latin typeface="Cambria Math" panose="02040503050406030204" pitchFamily="18" charset="0"/>
                              <a:ea typeface="Times New Roman" panose="02020603050405020304" pitchFamily="18" charset="0"/>
                              <a:cs typeface="Times New Roman" panose="02020603050405020304" pitchFamily="18" charset="0"/>
                            </a:rPr>
                            <m:t>2</m:t>
                          </m:r>
                        </m:sup>
                      </m:sSubSup>
                      <m:r>
                        <a:rPr lang="es-AR" i="1">
                          <a:latin typeface="Cambria Math" panose="02040503050406030204" pitchFamily="18" charset="0"/>
                          <a:ea typeface="Times New Roman" panose="02020603050405020304" pitchFamily="18" charset="0"/>
                          <a:cs typeface="Times New Roman" panose="02020603050405020304" pitchFamily="18" charset="0"/>
                        </a:rPr>
                        <m:t>=</m:t>
                      </m:r>
                      <m:sSup>
                        <m:sSupPr>
                          <m:ctrlPr>
                            <a:rPr lang="es-AR" i="1">
                              <a:latin typeface="Cambria Math" panose="02040503050406030204" pitchFamily="18" charset="0"/>
                              <a:cs typeface="Times New Roman" panose="02020603050405020304" pitchFamily="18" charset="0"/>
                            </a:rPr>
                          </m:ctrlPr>
                        </m:sSupPr>
                        <m:e>
                          <m:r>
                            <a:rPr lang="es-AR" i="1">
                              <a:latin typeface="Cambria Math" panose="02040503050406030204" pitchFamily="18" charset="0"/>
                              <a:cs typeface="Times New Roman" panose="02020603050405020304" pitchFamily="18" charset="0"/>
                            </a:rPr>
                            <m:t>2</m:t>
                          </m:r>
                        </m:e>
                        <m:sup>
                          <m:r>
                            <a:rPr lang="es-AR" i="1">
                              <a:latin typeface="Cambria Math" panose="02040503050406030204" pitchFamily="18" charset="0"/>
                              <a:cs typeface="Times New Roman" panose="02020603050405020304" pitchFamily="18" charset="0"/>
                            </a:rPr>
                            <m:t>2</m:t>
                          </m:r>
                        </m:sup>
                      </m:sSup>
                      <m:r>
                        <a:rPr lang="es-AR" i="1">
                          <a:latin typeface="Cambria Math" panose="02040503050406030204" pitchFamily="18" charset="0"/>
                          <a:cs typeface="Times New Roman" panose="02020603050405020304" pitchFamily="18" charset="0"/>
                        </a:rPr>
                        <m:t>+</m:t>
                      </m:r>
                      <m:sSup>
                        <m:sSupPr>
                          <m:ctrlPr>
                            <a:rPr lang="es-AR" i="1">
                              <a:latin typeface="Cambria Math" panose="02040503050406030204" pitchFamily="18" charset="0"/>
                              <a:cs typeface="Times New Roman" panose="02020603050405020304" pitchFamily="18" charset="0"/>
                            </a:rPr>
                          </m:ctrlPr>
                        </m:sSupPr>
                        <m:e>
                          <m:r>
                            <a:rPr lang="es-AR" i="1">
                              <a:latin typeface="Cambria Math" panose="02040503050406030204" pitchFamily="18" charset="0"/>
                              <a:cs typeface="Times New Roman" panose="02020603050405020304" pitchFamily="18" charset="0"/>
                            </a:rPr>
                            <m:t>1</m:t>
                          </m:r>
                        </m:e>
                        <m:sup>
                          <m:r>
                            <a:rPr lang="es-AR" i="1">
                              <a:latin typeface="Cambria Math" panose="02040503050406030204" pitchFamily="18" charset="0"/>
                              <a:cs typeface="Times New Roman" panose="02020603050405020304" pitchFamily="18" charset="0"/>
                            </a:rPr>
                            <m:t>2</m:t>
                          </m:r>
                        </m:sup>
                      </m:sSup>
                      <m:r>
                        <a:rPr lang="es-AR" i="1">
                          <a:latin typeface="Cambria Math" panose="02040503050406030204" pitchFamily="18" charset="0"/>
                          <a:cs typeface="Times New Roman" panose="02020603050405020304" pitchFamily="18" charset="0"/>
                        </a:rPr>
                        <m:t>+</m:t>
                      </m:r>
                      <m:sSup>
                        <m:sSupPr>
                          <m:ctrlPr>
                            <a:rPr lang="es-AR" i="1">
                              <a:latin typeface="Cambria Math" panose="02040503050406030204" pitchFamily="18" charset="0"/>
                              <a:cs typeface="Times New Roman" panose="02020603050405020304" pitchFamily="18" charset="0"/>
                            </a:rPr>
                          </m:ctrlPr>
                        </m:sSupPr>
                        <m:e>
                          <m:r>
                            <a:rPr lang="es-AR" i="1">
                              <a:latin typeface="Cambria Math" panose="02040503050406030204" pitchFamily="18" charset="0"/>
                              <a:cs typeface="Times New Roman" panose="02020603050405020304" pitchFamily="18" charset="0"/>
                            </a:rPr>
                            <m:t>3</m:t>
                          </m:r>
                        </m:e>
                        <m:sup>
                          <m:r>
                            <a:rPr lang="es-AR" i="1">
                              <a:latin typeface="Cambria Math" panose="02040503050406030204" pitchFamily="18" charset="0"/>
                              <a:cs typeface="Times New Roman" panose="02020603050405020304" pitchFamily="18" charset="0"/>
                            </a:rPr>
                            <m:t>2</m:t>
                          </m:r>
                        </m:sup>
                      </m:sSup>
                      <m:r>
                        <a:rPr lang="es-AR" i="1">
                          <a:latin typeface="Cambria Math" panose="02040503050406030204" pitchFamily="18" charset="0"/>
                          <a:cs typeface="Times New Roman" panose="02020603050405020304" pitchFamily="18" charset="0"/>
                        </a:rPr>
                        <m:t>=</m:t>
                      </m:r>
                      <m:r>
                        <a:rPr lang="es-AR" i="1">
                          <a:latin typeface="Cambria Math" panose="02040503050406030204" pitchFamily="18" charset="0"/>
                          <a:cs typeface="Times New Roman" panose="02020603050405020304" pitchFamily="18" charset="0"/>
                        </a:rPr>
                        <m:t>14</m:t>
                      </m:r>
                      <m:r>
                        <a:rPr lang="es-AR" i="1">
                          <a:latin typeface="Cambria Math" panose="02040503050406030204" pitchFamily="18" charset="0"/>
                          <a:ea typeface="Cambria Math" panose="02040503050406030204" pitchFamily="18" charset="0"/>
                          <a:cs typeface="Times New Roman" panose="02020603050405020304" pitchFamily="18" charset="0"/>
                        </a:rPr>
                        <m:t>⇒</m:t>
                      </m:r>
                      <m:sSub>
                        <m:sSubPr>
                          <m:ctrlPr>
                            <a:rPr lang="es-AR" i="1">
                              <a:latin typeface="Cambria Math" panose="02040503050406030204" pitchFamily="18" charset="0"/>
                              <a:cs typeface="Times New Roman" panose="02020603050405020304" pitchFamily="18" charset="0"/>
                            </a:rPr>
                          </m:ctrlPr>
                        </m:sSubPr>
                        <m:e>
                          <m:r>
                            <a:rPr lang="es-AR" i="1">
                              <a:latin typeface="Cambria Math" panose="02040503050406030204" pitchFamily="18" charset="0"/>
                              <a:ea typeface="Cambria Math" panose="02040503050406030204" pitchFamily="18" charset="0"/>
                              <a:cs typeface="Times New Roman" panose="02020603050405020304" pitchFamily="18" charset="0"/>
                            </a:rPr>
                            <m:t>𝜎</m:t>
                          </m:r>
                        </m:e>
                        <m:sub>
                          <m:r>
                            <a:rPr lang="es-AR" i="1">
                              <a:latin typeface="Cambria Math" panose="02040503050406030204" pitchFamily="18" charset="0"/>
                              <a:cs typeface="Times New Roman" panose="02020603050405020304" pitchFamily="18" charset="0"/>
                            </a:rPr>
                            <m:t>𝑆</m:t>
                          </m:r>
                        </m:sub>
                      </m:sSub>
                      <m:r>
                        <a:rPr lang="es-AR" i="1">
                          <a:latin typeface="Cambria Math" panose="02040503050406030204" pitchFamily="18" charset="0"/>
                          <a:cs typeface="Times New Roman" panose="02020603050405020304" pitchFamily="18" charset="0"/>
                        </a:rPr>
                        <m:t>=</m:t>
                      </m:r>
                      <m:rad>
                        <m:radPr>
                          <m:degHide m:val="on"/>
                          <m:ctrlPr>
                            <a:rPr lang="es-AR" i="1">
                              <a:latin typeface="Cambria Math" panose="02040503050406030204" pitchFamily="18" charset="0"/>
                              <a:cs typeface="Times New Roman" panose="02020603050405020304" pitchFamily="18" charset="0"/>
                            </a:rPr>
                          </m:ctrlPr>
                        </m:radPr>
                        <m:deg/>
                        <m:e>
                          <m:r>
                            <a:rPr lang="es-AR" i="1">
                              <a:latin typeface="Cambria Math" panose="02040503050406030204" pitchFamily="18" charset="0"/>
                              <a:cs typeface="Times New Roman" panose="02020603050405020304" pitchFamily="18" charset="0"/>
                            </a:rPr>
                            <m:t>14</m:t>
                          </m:r>
                        </m:e>
                      </m:rad>
                      <m:r>
                        <a:rPr lang="es-AR" i="1">
                          <a:latin typeface="Cambria Math" panose="02040503050406030204" pitchFamily="18" charset="0"/>
                          <a:ea typeface="Cambria Math" panose="02040503050406030204" pitchFamily="18" charset="0"/>
                          <a:cs typeface="Times New Roman" panose="02020603050405020304" pitchFamily="18" charset="0"/>
                        </a:rPr>
                        <m:t>≅</m:t>
                      </m:r>
                      <m:r>
                        <a:rPr lang="es-AR" i="1">
                          <a:latin typeface="Cambria Math" panose="02040503050406030204" pitchFamily="18" charset="0"/>
                          <a:cs typeface="Times New Roman" panose="02020603050405020304" pitchFamily="18" charset="0"/>
                        </a:rPr>
                        <m:t>3,74</m:t>
                      </m:r>
                    </m:oMath>
                  </m:oMathPara>
                </a14:m>
                <a:endParaRPr lang="es-AR" dirty="0">
                  <a:latin typeface="Century Gothic" panose="020B0502020202020204" pitchFamily="34" charset="0"/>
                  <a:cs typeface="Times New Roman" panose="02020603050405020304" pitchFamily="18" charset="0"/>
                </a:endParaRPr>
              </a:p>
              <a:p>
                <a:pPr algn="just">
                  <a:lnSpc>
                    <a:spcPct val="107000"/>
                  </a:lnSpc>
                  <a:spcAft>
                    <a:spcPts val="800"/>
                  </a:spcAft>
                </a:pPr>
                <a14:m>
                  <m:oMathPara xmlns:m="http://schemas.openxmlformats.org/officeDocument/2006/math">
                    <m:oMathParaPr>
                      <m:jc m:val="left"/>
                    </m:oMathParaPr>
                    <m:oMath xmlns:m="http://schemas.openxmlformats.org/officeDocument/2006/math">
                      <m:r>
                        <a:rPr lang="es-AR" i="1">
                          <a:latin typeface="Cambria Math" panose="02040503050406030204" pitchFamily="18" charset="0"/>
                          <a:ea typeface="Calibri" panose="020F0502020204030204" pitchFamily="34" charset="0"/>
                          <a:cs typeface="Times New Roman" panose="02020603050405020304" pitchFamily="18" charset="0"/>
                        </a:rPr>
                        <m:t>𝑆</m:t>
                      </m:r>
                      <m:r>
                        <a:rPr lang="es-AR" i="1">
                          <a:latin typeface="Cambria Math" panose="02040503050406030204" pitchFamily="18" charset="0"/>
                          <a:ea typeface="Calibri" panose="020F0502020204030204" pitchFamily="34" charset="0"/>
                          <a:cs typeface="Times New Roman" panose="02020603050405020304" pitchFamily="18" charset="0"/>
                        </a:rPr>
                        <m:t> ~ </m:t>
                      </m:r>
                      <m:r>
                        <a:rPr lang="es-AR" i="1">
                          <a:latin typeface="Cambria Math" panose="02040503050406030204" pitchFamily="18" charset="0"/>
                          <a:ea typeface="Calibri" panose="020F0502020204030204" pitchFamily="34" charset="0"/>
                          <a:cs typeface="Times New Roman" panose="02020603050405020304" pitchFamily="18" charset="0"/>
                        </a:rPr>
                        <m:t>𝑁</m:t>
                      </m:r>
                      <m:d>
                        <m:dPr>
                          <m:ctrlPr>
                            <a:rPr lang="es-AR" i="1">
                              <a:latin typeface="Cambria Math" panose="02040503050406030204" pitchFamily="18" charset="0"/>
                              <a:ea typeface="Calibri" panose="020F0502020204030204" pitchFamily="34" charset="0"/>
                              <a:cs typeface="Times New Roman" panose="02020603050405020304" pitchFamily="18" charset="0"/>
                            </a:rPr>
                          </m:ctrlPr>
                        </m:dPr>
                        <m:e>
                          <m:r>
                            <a:rPr lang="es-AR" i="1">
                              <a:latin typeface="Cambria Math" panose="02040503050406030204" pitchFamily="18" charset="0"/>
                              <a:ea typeface="Calibri" panose="020F0502020204030204" pitchFamily="34" charset="0"/>
                              <a:cs typeface="Times New Roman" panose="02020603050405020304" pitchFamily="18" charset="0"/>
                            </a:rPr>
                            <m:t>12</m:t>
                          </m:r>
                          <m:r>
                            <a:rPr lang="es-AR" i="1">
                              <a:latin typeface="Cambria Math" panose="02040503050406030204" pitchFamily="18" charset="0"/>
                              <a:ea typeface="Calibri" panose="020F0502020204030204" pitchFamily="34" charset="0"/>
                              <a:cs typeface="Times New Roman" panose="02020603050405020304" pitchFamily="18" charset="0"/>
                            </a:rPr>
                            <m:t>;</m:t>
                          </m:r>
                          <m:r>
                            <a:rPr lang="es-AR" i="1">
                              <a:latin typeface="Cambria Math" panose="02040503050406030204" pitchFamily="18" charset="0"/>
                              <a:cs typeface="Times New Roman" panose="02020603050405020304" pitchFamily="18" charset="0"/>
                            </a:rPr>
                            <m:t>3,74</m:t>
                          </m:r>
                        </m:e>
                      </m:d>
                    </m:oMath>
                  </m:oMathPara>
                </a14:m>
                <a:endParaRPr lang="es-AR" dirty="0">
                  <a:latin typeface="Century Gothic" panose="020B0502020202020204" pitchFamily="34" charset="0"/>
                  <a:ea typeface="Calibri" panose="020F0502020204030204" pitchFamily="34" charset="0"/>
                  <a:cs typeface="Times New Roman" panose="02020603050405020304" pitchFamily="18" charset="0"/>
                </a:endParaRPr>
              </a:p>
            </p:txBody>
          </p:sp>
        </mc:Choice>
        <mc:Fallback>
          <p:sp>
            <p:nvSpPr>
              <p:cNvPr id="2" name="Rectángulo 1">
                <a:extLst>
                  <a:ext uri="{FF2B5EF4-FFF2-40B4-BE49-F238E27FC236}">
                    <a16:creationId xmlns:a16="http://schemas.microsoft.com/office/drawing/2014/main" id="{6405E6DA-25E3-493C-B6FE-09D0D7341495}"/>
                  </a:ext>
                </a:extLst>
              </p:cNvPr>
              <p:cNvSpPr>
                <a:spLocks noRot="1" noChangeAspect="1" noMove="1" noResize="1" noEditPoints="1" noAdjustHandles="1" noChangeArrowheads="1" noChangeShapeType="1" noTextEdit="1"/>
              </p:cNvSpPr>
              <p:nvPr/>
            </p:nvSpPr>
            <p:spPr>
              <a:xfrm>
                <a:off x="1524000" y="908721"/>
                <a:ext cx="9144000" cy="5506507"/>
              </a:xfrm>
              <a:prstGeom prst="rect">
                <a:avLst/>
              </a:prstGeom>
              <a:blipFill>
                <a:blip r:embed="rId2"/>
                <a:stretch>
                  <a:fillRect l="-533" t="-664"/>
                </a:stretch>
              </a:blipFill>
            </p:spPr>
            <p:txBody>
              <a:bodyPr/>
              <a:lstStyle/>
              <a:p>
                <a:r>
                  <a:rPr lang="es-AR">
                    <a:noFill/>
                  </a:rPr>
                  <a:t> </a:t>
                </a:r>
              </a:p>
            </p:txBody>
          </p:sp>
        </mc:Fallback>
      </mc:AlternateContent>
    </p:spTree>
    <p:extLst>
      <p:ext uri="{BB962C8B-B14F-4D97-AF65-F5344CB8AC3E}">
        <p14:creationId xmlns:p14="http://schemas.microsoft.com/office/powerpoint/2010/main" val="105597532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Rectángulo 1">
                <a:extLst>
                  <a:ext uri="{FF2B5EF4-FFF2-40B4-BE49-F238E27FC236}">
                    <a16:creationId xmlns:a16="http://schemas.microsoft.com/office/drawing/2014/main" id="{179CED16-3D20-4ADF-BBE4-9B4F54908FB6}"/>
                  </a:ext>
                </a:extLst>
              </p:cNvPr>
              <p:cNvSpPr/>
              <p:nvPr/>
            </p:nvSpPr>
            <p:spPr>
              <a:xfrm>
                <a:off x="1548043" y="908720"/>
                <a:ext cx="9119957" cy="5694700"/>
              </a:xfrm>
              <a:prstGeom prst="rect">
                <a:avLst/>
              </a:prstGeom>
            </p:spPr>
            <p:txBody>
              <a:bodyPr wrap="square">
                <a:spAutoFit/>
              </a:bodyPr>
              <a:lstStyle/>
              <a:p>
                <a:pPr algn="just"/>
                <a:r>
                  <a:rPr lang="es-AR" dirty="0">
                    <a:latin typeface="Century Gothic" panose="020B0502020202020204" pitchFamily="34" charset="0"/>
                  </a:rPr>
                  <a:t>Ahora bien supongamos que se desea saber cual es la probabilidad de que S se encuentre entre 22 y 35 inclusive. Es decir,</a:t>
                </a:r>
              </a:p>
              <a:p>
                <a:pPr algn="just"/>
                <a:endParaRPr lang="es-AR" dirty="0">
                  <a:latin typeface="Century Gothic" panose="020B0502020202020204" pitchFamily="34" charset="0"/>
                </a:endParaRPr>
              </a:p>
              <a:p>
                <a:pPr algn="just"/>
                <a14:m>
                  <m:oMathPara xmlns:m="http://schemas.openxmlformats.org/officeDocument/2006/math">
                    <m:oMathParaPr>
                      <m:jc m:val="centerGroup"/>
                    </m:oMathParaPr>
                    <m:oMath xmlns:m="http://schemas.openxmlformats.org/officeDocument/2006/math">
                      <m:r>
                        <a:rPr lang="es-AR" i="1">
                          <a:latin typeface="Cambria Math" panose="02040503050406030204" pitchFamily="18" charset="0"/>
                          <a:ea typeface="Calibri" panose="020F0502020204030204" pitchFamily="34" charset="0"/>
                          <a:cs typeface="Times New Roman" panose="02020603050405020304" pitchFamily="18" charset="0"/>
                        </a:rPr>
                        <m:t>𝑃</m:t>
                      </m:r>
                      <m:d>
                        <m:dPr>
                          <m:begChr m:val="["/>
                          <m:endChr m:val="]"/>
                          <m:ctrlPr>
                            <a:rPr lang="es-AR" i="1">
                              <a:latin typeface="Cambria Math" panose="02040503050406030204" pitchFamily="18" charset="0"/>
                              <a:ea typeface="Calibri" panose="020F0502020204030204" pitchFamily="34" charset="0"/>
                              <a:cs typeface="Times New Roman" panose="02020603050405020304" pitchFamily="18" charset="0"/>
                            </a:rPr>
                          </m:ctrlPr>
                        </m:dPr>
                        <m:e>
                          <m:r>
                            <a:rPr lang="es-AR" i="1">
                              <a:latin typeface="Cambria Math" panose="02040503050406030204" pitchFamily="18" charset="0"/>
                              <a:ea typeface="Calibri" panose="020F0502020204030204" pitchFamily="34" charset="0"/>
                              <a:cs typeface="Times New Roman" panose="02020603050405020304" pitchFamily="18" charset="0"/>
                            </a:rPr>
                            <m:t>22≤</m:t>
                          </m:r>
                          <m:r>
                            <a:rPr lang="es-AR" i="1">
                              <a:latin typeface="Cambria Math" panose="02040503050406030204" pitchFamily="18" charset="0"/>
                              <a:ea typeface="Calibri" panose="020F0502020204030204" pitchFamily="34" charset="0"/>
                              <a:cs typeface="Times New Roman" panose="02020603050405020304" pitchFamily="18" charset="0"/>
                            </a:rPr>
                            <m:t>𝑆</m:t>
                          </m:r>
                          <m:r>
                            <a:rPr lang="es-AR" i="1">
                              <a:latin typeface="Cambria Math" panose="02040503050406030204" pitchFamily="18" charset="0"/>
                              <a:ea typeface="Calibri" panose="020F0502020204030204" pitchFamily="34" charset="0"/>
                              <a:cs typeface="Times New Roman" panose="02020603050405020304" pitchFamily="18" charset="0"/>
                            </a:rPr>
                            <m:t>≤35</m:t>
                          </m:r>
                        </m:e>
                      </m:d>
                      <m:r>
                        <a:rPr lang="es-AR" i="1">
                          <a:latin typeface="Cambria Math" panose="02040503050406030204" pitchFamily="18" charset="0"/>
                          <a:ea typeface="Calibri" panose="020F0502020204030204" pitchFamily="34" charset="0"/>
                          <a:cs typeface="Times New Roman" panose="02020603050405020304" pitchFamily="18" charset="0"/>
                        </a:rPr>
                        <m:t>=?</m:t>
                      </m:r>
                    </m:oMath>
                  </m:oMathPara>
                </a14:m>
                <a:endParaRPr lang="es-AR" dirty="0">
                  <a:latin typeface="Century Gothic" panose="020B0502020202020204" pitchFamily="34" charset="0"/>
                  <a:ea typeface="Calibri" panose="020F0502020204030204" pitchFamily="34" charset="0"/>
                  <a:cs typeface="Times New Roman" panose="02020603050405020304" pitchFamily="18" charset="0"/>
                </a:endParaRPr>
              </a:p>
              <a:p>
                <a:pPr algn="just"/>
                <a:endParaRPr lang="es-AR" dirty="0">
                  <a:latin typeface="Century Gothic" panose="020B0502020202020204" pitchFamily="34" charset="0"/>
                  <a:ea typeface="Calibri" panose="020F0502020204030204" pitchFamily="34" charset="0"/>
                  <a:cs typeface="Times New Roman" panose="02020603050405020304" pitchFamily="18" charset="0"/>
                </a:endParaRPr>
              </a:p>
              <a:p>
                <a:pPr algn="ctr"/>
                <a:r>
                  <a:rPr lang="es-AR" b="1" i="1" dirty="0">
                    <a:solidFill>
                      <a:srgbClr val="2E3192"/>
                    </a:solidFill>
                    <a:latin typeface="Century Gothic" panose="020B0502020202020204" pitchFamily="34" charset="0"/>
                    <a:ea typeface="Calibri" panose="020F0502020204030204" pitchFamily="34" charset="0"/>
                    <a:cs typeface="Times New Roman" panose="02020603050405020304" pitchFamily="18" charset="0"/>
                  </a:rPr>
                  <a:t>¿Tiene sentido calcular esta probabilidad con esta nueva variable normal?</a:t>
                </a:r>
              </a:p>
              <a:p>
                <a:pPr algn="ctr"/>
                <a:endParaRPr lang="es-AR" b="1" i="1" dirty="0">
                  <a:solidFill>
                    <a:srgbClr val="FF0000"/>
                  </a:solidFill>
                  <a:latin typeface="Century Gothic" panose="020B0502020202020204" pitchFamily="34" charset="0"/>
                  <a:ea typeface="Calibri" panose="020F0502020204030204" pitchFamily="34"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a:rPr lang="es-AR" i="1">
                          <a:latin typeface="Cambria Math" panose="02040503050406030204" pitchFamily="18" charset="0"/>
                          <a:ea typeface="Calibri" panose="020F0502020204030204" pitchFamily="34" charset="0"/>
                          <a:cs typeface="Times New Roman" panose="02020603050405020304" pitchFamily="18" charset="0"/>
                        </a:rPr>
                        <m:t>𝑃</m:t>
                      </m:r>
                      <m:d>
                        <m:dPr>
                          <m:begChr m:val="["/>
                          <m:endChr m:val="]"/>
                          <m:ctrlPr>
                            <a:rPr lang="es-AR" i="1">
                              <a:latin typeface="Cambria Math" panose="02040503050406030204" pitchFamily="18" charset="0"/>
                              <a:ea typeface="Calibri" panose="020F0502020204030204" pitchFamily="34" charset="0"/>
                              <a:cs typeface="Times New Roman" panose="02020603050405020304" pitchFamily="18" charset="0"/>
                            </a:rPr>
                          </m:ctrlPr>
                        </m:dPr>
                        <m:e>
                          <m:r>
                            <a:rPr lang="es-AR" i="1">
                              <a:latin typeface="Cambria Math" panose="02040503050406030204" pitchFamily="18" charset="0"/>
                              <a:ea typeface="Calibri" panose="020F0502020204030204" pitchFamily="34" charset="0"/>
                              <a:cs typeface="Times New Roman" panose="02020603050405020304" pitchFamily="18" charset="0"/>
                            </a:rPr>
                            <m:t>22≤</m:t>
                          </m:r>
                          <m:r>
                            <a:rPr lang="es-AR" i="1">
                              <a:latin typeface="Cambria Math" panose="02040503050406030204" pitchFamily="18" charset="0"/>
                              <a:ea typeface="Calibri" panose="020F0502020204030204" pitchFamily="34" charset="0"/>
                              <a:cs typeface="Times New Roman" panose="02020603050405020304" pitchFamily="18" charset="0"/>
                            </a:rPr>
                            <m:t>𝑆</m:t>
                          </m:r>
                          <m:r>
                            <a:rPr lang="es-AR" i="1">
                              <a:latin typeface="Cambria Math" panose="02040503050406030204" pitchFamily="18" charset="0"/>
                              <a:ea typeface="Calibri" panose="020F0502020204030204" pitchFamily="34" charset="0"/>
                              <a:cs typeface="Times New Roman" panose="02020603050405020304" pitchFamily="18" charset="0"/>
                            </a:rPr>
                            <m:t>≤35</m:t>
                          </m:r>
                        </m:e>
                      </m:d>
                      <m:r>
                        <a:rPr lang="es-AR" i="1">
                          <a:latin typeface="Cambria Math" panose="02040503050406030204" pitchFamily="18" charset="0"/>
                          <a:ea typeface="Calibri" panose="020F0502020204030204" pitchFamily="34" charset="0"/>
                          <a:cs typeface="Times New Roman" panose="02020603050405020304" pitchFamily="18" charset="0"/>
                        </a:rPr>
                        <m:t>=</m:t>
                      </m:r>
                      <m:r>
                        <a:rPr lang="es-AR" i="1">
                          <a:latin typeface="Cambria Math" panose="02040503050406030204" pitchFamily="18" charset="0"/>
                          <a:ea typeface="Calibri" panose="020F0502020204030204" pitchFamily="34" charset="0"/>
                          <a:cs typeface="Times New Roman" panose="02020603050405020304" pitchFamily="18" charset="0"/>
                        </a:rPr>
                        <m:t>𝐹</m:t>
                      </m:r>
                      <m:d>
                        <m:dPr>
                          <m:begChr m:val="["/>
                          <m:endChr m:val="]"/>
                          <m:ctrlPr>
                            <a:rPr lang="es-AR" i="1">
                              <a:latin typeface="Cambria Math" panose="02040503050406030204" pitchFamily="18" charset="0"/>
                              <a:ea typeface="Calibri" panose="020F0502020204030204" pitchFamily="34" charset="0"/>
                              <a:cs typeface="Times New Roman" panose="02020603050405020304" pitchFamily="18" charset="0"/>
                            </a:rPr>
                          </m:ctrlPr>
                        </m:dPr>
                        <m:e>
                          <m:r>
                            <a:rPr lang="es-AR" i="1">
                              <a:latin typeface="Cambria Math" panose="02040503050406030204" pitchFamily="18" charset="0"/>
                              <a:ea typeface="Calibri" panose="020F0502020204030204" pitchFamily="34" charset="0"/>
                              <a:cs typeface="Times New Roman" panose="02020603050405020304" pitchFamily="18" charset="0"/>
                            </a:rPr>
                            <m:t>𝑆</m:t>
                          </m:r>
                          <m:r>
                            <a:rPr lang="es-AR" i="1">
                              <a:latin typeface="Cambria Math" panose="02040503050406030204" pitchFamily="18" charset="0"/>
                              <a:ea typeface="Calibri" panose="020F0502020204030204" pitchFamily="34" charset="0"/>
                              <a:cs typeface="Times New Roman" panose="02020603050405020304" pitchFamily="18" charset="0"/>
                            </a:rPr>
                            <m:t>=35</m:t>
                          </m:r>
                        </m:e>
                      </m:d>
                      <m:r>
                        <a:rPr lang="es-AR" i="1">
                          <a:latin typeface="Cambria Math" panose="02040503050406030204" pitchFamily="18" charset="0"/>
                          <a:ea typeface="Calibri" panose="020F0502020204030204" pitchFamily="34" charset="0"/>
                          <a:cs typeface="Times New Roman" panose="02020603050405020304" pitchFamily="18" charset="0"/>
                        </a:rPr>
                        <m:t>−</m:t>
                      </m:r>
                      <m:r>
                        <a:rPr lang="es-AR" i="1">
                          <a:latin typeface="Cambria Math" panose="02040503050406030204" pitchFamily="18" charset="0"/>
                          <a:ea typeface="Calibri" panose="020F0502020204030204" pitchFamily="34" charset="0"/>
                          <a:cs typeface="Times New Roman" panose="02020603050405020304" pitchFamily="18" charset="0"/>
                        </a:rPr>
                        <m:t>𝐹</m:t>
                      </m:r>
                      <m:d>
                        <m:dPr>
                          <m:begChr m:val="["/>
                          <m:endChr m:val="]"/>
                          <m:ctrlPr>
                            <a:rPr lang="es-AR" i="1">
                              <a:latin typeface="Cambria Math" panose="02040503050406030204" pitchFamily="18" charset="0"/>
                              <a:ea typeface="Calibri" panose="020F0502020204030204" pitchFamily="34" charset="0"/>
                              <a:cs typeface="Times New Roman" panose="02020603050405020304" pitchFamily="18" charset="0"/>
                            </a:rPr>
                          </m:ctrlPr>
                        </m:dPr>
                        <m:e>
                          <m:r>
                            <a:rPr lang="es-AR" i="1">
                              <a:latin typeface="Cambria Math" panose="02040503050406030204" pitchFamily="18" charset="0"/>
                              <a:ea typeface="Calibri" panose="020F0502020204030204" pitchFamily="34" charset="0"/>
                              <a:cs typeface="Times New Roman" panose="02020603050405020304" pitchFamily="18" charset="0"/>
                            </a:rPr>
                            <m:t>𝑆</m:t>
                          </m:r>
                          <m:r>
                            <a:rPr lang="es-AR" i="1">
                              <a:latin typeface="Cambria Math" panose="02040503050406030204" pitchFamily="18" charset="0"/>
                              <a:ea typeface="Calibri" panose="020F0502020204030204" pitchFamily="34" charset="0"/>
                              <a:cs typeface="Times New Roman" panose="02020603050405020304" pitchFamily="18" charset="0"/>
                            </a:rPr>
                            <m:t>=22</m:t>
                          </m:r>
                        </m:e>
                      </m:d>
                    </m:oMath>
                  </m:oMathPara>
                </a14:m>
                <a:endParaRPr lang="es-AR" i="1" dirty="0">
                  <a:latin typeface="Century Gothic" panose="020B0502020202020204" pitchFamily="34" charset="0"/>
                  <a:ea typeface="Calibri" panose="020F0502020204030204" pitchFamily="34" charset="0"/>
                  <a:cs typeface="Times New Roman" panose="02020603050405020304" pitchFamily="18" charset="0"/>
                </a:endParaRPr>
              </a:p>
              <a:p>
                <a:endParaRPr lang="es-AR" b="1" i="1" dirty="0">
                  <a:solidFill>
                    <a:srgbClr val="FF0000"/>
                  </a:solidFill>
                  <a:latin typeface="Century Gothic" panose="020B0502020202020204" pitchFamily="34" charset="0"/>
                  <a:ea typeface="Calibri" panose="020F0502020204030204" pitchFamily="34"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a:rPr lang="es-AR" i="1">
                          <a:latin typeface="Cambria Math" panose="02040503050406030204" pitchFamily="18" charset="0"/>
                          <a:ea typeface="Calibri" panose="020F0502020204030204" pitchFamily="34" charset="0"/>
                          <a:cs typeface="Times New Roman" panose="02020603050405020304" pitchFamily="18" charset="0"/>
                        </a:rPr>
                        <m:t>𝑃</m:t>
                      </m:r>
                      <m:d>
                        <m:dPr>
                          <m:begChr m:val="["/>
                          <m:endChr m:val="]"/>
                          <m:ctrlPr>
                            <a:rPr lang="es-AR" i="1">
                              <a:latin typeface="Cambria Math" panose="02040503050406030204" pitchFamily="18" charset="0"/>
                              <a:ea typeface="Calibri" panose="020F0502020204030204" pitchFamily="34" charset="0"/>
                              <a:cs typeface="Times New Roman" panose="02020603050405020304" pitchFamily="18" charset="0"/>
                            </a:rPr>
                          </m:ctrlPr>
                        </m:dPr>
                        <m:e>
                          <m:r>
                            <a:rPr lang="es-AR" i="1">
                              <a:latin typeface="Cambria Math" panose="02040503050406030204" pitchFamily="18" charset="0"/>
                              <a:ea typeface="Calibri" panose="020F0502020204030204" pitchFamily="34" charset="0"/>
                              <a:cs typeface="Times New Roman" panose="02020603050405020304" pitchFamily="18" charset="0"/>
                            </a:rPr>
                            <m:t>22≤</m:t>
                          </m:r>
                          <m:r>
                            <a:rPr lang="es-AR" i="1">
                              <a:latin typeface="Cambria Math" panose="02040503050406030204" pitchFamily="18" charset="0"/>
                              <a:ea typeface="Calibri" panose="020F0502020204030204" pitchFamily="34" charset="0"/>
                              <a:cs typeface="Times New Roman" panose="02020603050405020304" pitchFamily="18" charset="0"/>
                            </a:rPr>
                            <m:t>𝑆</m:t>
                          </m:r>
                          <m:r>
                            <a:rPr lang="es-AR" i="1">
                              <a:latin typeface="Cambria Math" panose="02040503050406030204" pitchFamily="18" charset="0"/>
                              <a:ea typeface="Calibri" panose="020F0502020204030204" pitchFamily="34" charset="0"/>
                              <a:cs typeface="Times New Roman" panose="02020603050405020304" pitchFamily="18" charset="0"/>
                            </a:rPr>
                            <m:t>≤35</m:t>
                          </m:r>
                        </m:e>
                      </m:d>
                      <m:r>
                        <a:rPr lang="es-AR" i="1">
                          <a:latin typeface="Cambria Math" panose="02040503050406030204" pitchFamily="18" charset="0"/>
                          <a:ea typeface="Calibri" panose="020F0502020204030204" pitchFamily="34" charset="0"/>
                          <a:cs typeface="Times New Roman" panose="02020603050405020304" pitchFamily="18" charset="0"/>
                        </a:rPr>
                        <m:t>=</m:t>
                      </m:r>
                      <m:r>
                        <a:rPr lang="es-AR" i="1">
                          <a:latin typeface="Cambria Math" panose="02040503050406030204" pitchFamily="18" charset="0"/>
                          <a:ea typeface="Calibri" panose="020F0502020204030204" pitchFamily="34" charset="0"/>
                          <a:cs typeface="Times New Roman" panose="02020603050405020304" pitchFamily="18" charset="0"/>
                        </a:rPr>
                        <m:t>𝐹</m:t>
                      </m:r>
                      <m:d>
                        <m:dPr>
                          <m:begChr m:val="["/>
                          <m:endChr m:val="]"/>
                          <m:ctrlPr>
                            <a:rPr lang="es-AR" i="1">
                              <a:latin typeface="Cambria Math" panose="02040503050406030204" pitchFamily="18" charset="0"/>
                              <a:ea typeface="Calibri" panose="020F0502020204030204" pitchFamily="34" charset="0"/>
                              <a:cs typeface="Times New Roman" panose="02020603050405020304" pitchFamily="18" charset="0"/>
                            </a:rPr>
                          </m:ctrlPr>
                        </m:dPr>
                        <m:e>
                          <m:r>
                            <a:rPr lang="es-AR" i="1">
                              <a:latin typeface="Cambria Math" panose="02040503050406030204" pitchFamily="18" charset="0"/>
                              <a:ea typeface="Calibri" panose="020F0502020204030204" pitchFamily="34" charset="0"/>
                              <a:cs typeface="Times New Roman" panose="02020603050405020304" pitchFamily="18" charset="0"/>
                            </a:rPr>
                            <m:t>𝑍</m:t>
                          </m:r>
                          <m:r>
                            <a:rPr lang="es-AR" i="1">
                              <a:latin typeface="Cambria Math" panose="02040503050406030204" pitchFamily="18" charset="0"/>
                              <a:ea typeface="Calibri" panose="020F0502020204030204" pitchFamily="34" charset="0"/>
                              <a:cs typeface="Times New Roman" panose="02020603050405020304" pitchFamily="18" charset="0"/>
                            </a:rPr>
                            <m:t>=</m:t>
                          </m:r>
                          <m:f>
                            <m:fPr>
                              <m:ctrlPr>
                                <a:rPr lang="es-AR" i="1">
                                  <a:latin typeface="Cambria Math" panose="02040503050406030204" pitchFamily="18" charset="0"/>
                                  <a:cs typeface="Times New Roman" panose="02020603050405020304" pitchFamily="18" charset="0"/>
                                </a:rPr>
                              </m:ctrlPr>
                            </m:fPr>
                            <m:num>
                              <m:r>
                                <a:rPr lang="es-AR" i="1">
                                  <a:latin typeface="Cambria Math" panose="02040503050406030204" pitchFamily="18" charset="0"/>
                                  <a:cs typeface="Times New Roman" panose="02020603050405020304" pitchFamily="18" charset="0"/>
                                </a:rPr>
                                <m:t>35−</m:t>
                              </m:r>
                              <m:r>
                                <a:rPr lang="es-AR" i="1">
                                  <a:latin typeface="Cambria Math" panose="02040503050406030204" pitchFamily="18" charset="0"/>
                                  <a:cs typeface="Times New Roman" panose="02020603050405020304" pitchFamily="18" charset="0"/>
                                </a:rPr>
                                <m:t>12</m:t>
                              </m:r>
                            </m:num>
                            <m:den>
                              <m:r>
                                <a:rPr lang="es-AR" i="1">
                                  <a:latin typeface="Cambria Math" panose="02040503050406030204" pitchFamily="18" charset="0"/>
                                  <a:cs typeface="Times New Roman" panose="02020603050405020304" pitchFamily="18" charset="0"/>
                                </a:rPr>
                                <m:t>3,74</m:t>
                              </m:r>
                            </m:den>
                          </m:f>
                        </m:e>
                      </m:d>
                      <m:r>
                        <a:rPr lang="es-AR" i="1">
                          <a:latin typeface="Cambria Math" panose="02040503050406030204" pitchFamily="18" charset="0"/>
                          <a:ea typeface="Calibri" panose="020F0502020204030204" pitchFamily="34" charset="0"/>
                          <a:cs typeface="Times New Roman" panose="02020603050405020304" pitchFamily="18" charset="0"/>
                        </a:rPr>
                        <m:t>−</m:t>
                      </m:r>
                      <m:r>
                        <a:rPr lang="es-AR" i="1">
                          <a:latin typeface="Cambria Math" panose="02040503050406030204" pitchFamily="18" charset="0"/>
                          <a:ea typeface="Calibri" panose="020F0502020204030204" pitchFamily="34" charset="0"/>
                          <a:cs typeface="Times New Roman" panose="02020603050405020304" pitchFamily="18" charset="0"/>
                        </a:rPr>
                        <m:t>𝐹</m:t>
                      </m:r>
                      <m:d>
                        <m:dPr>
                          <m:begChr m:val="["/>
                          <m:endChr m:val="]"/>
                          <m:ctrlPr>
                            <a:rPr lang="es-AR" i="1">
                              <a:latin typeface="Cambria Math" panose="02040503050406030204" pitchFamily="18" charset="0"/>
                              <a:ea typeface="Calibri" panose="020F0502020204030204" pitchFamily="34" charset="0"/>
                              <a:cs typeface="Times New Roman" panose="02020603050405020304" pitchFamily="18" charset="0"/>
                            </a:rPr>
                          </m:ctrlPr>
                        </m:dPr>
                        <m:e>
                          <m:r>
                            <a:rPr lang="es-AR" i="1">
                              <a:latin typeface="Cambria Math" panose="02040503050406030204" pitchFamily="18" charset="0"/>
                              <a:ea typeface="Calibri" panose="020F0502020204030204" pitchFamily="34" charset="0"/>
                              <a:cs typeface="Times New Roman" panose="02020603050405020304" pitchFamily="18" charset="0"/>
                            </a:rPr>
                            <m:t>𝑍</m:t>
                          </m:r>
                          <m:r>
                            <a:rPr lang="es-AR" i="1">
                              <a:latin typeface="Cambria Math" panose="02040503050406030204" pitchFamily="18" charset="0"/>
                              <a:ea typeface="Calibri" panose="020F0502020204030204" pitchFamily="34" charset="0"/>
                              <a:cs typeface="Times New Roman" panose="02020603050405020304" pitchFamily="18" charset="0"/>
                            </a:rPr>
                            <m:t>=</m:t>
                          </m:r>
                          <m:f>
                            <m:fPr>
                              <m:ctrlPr>
                                <a:rPr lang="es-AR" i="1">
                                  <a:latin typeface="Cambria Math" panose="02040503050406030204" pitchFamily="18" charset="0"/>
                                  <a:cs typeface="Times New Roman" panose="02020603050405020304" pitchFamily="18" charset="0"/>
                                </a:rPr>
                              </m:ctrlPr>
                            </m:fPr>
                            <m:num>
                              <m:r>
                                <a:rPr lang="es-AR" i="1">
                                  <a:latin typeface="Cambria Math" panose="02040503050406030204" pitchFamily="18" charset="0"/>
                                  <a:cs typeface="Times New Roman" panose="02020603050405020304" pitchFamily="18" charset="0"/>
                                </a:rPr>
                                <m:t>22−</m:t>
                              </m:r>
                              <m:r>
                                <a:rPr lang="es-AR" i="1">
                                  <a:latin typeface="Cambria Math" panose="02040503050406030204" pitchFamily="18" charset="0"/>
                                  <a:cs typeface="Times New Roman" panose="02020603050405020304" pitchFamily="18" charset="0"/>
                                </a:rPr>
                                <m:t>12</m:t>
                              </m:r>
                            </m:num>
                            <m:den>
                              <m:r>
                                <a:rPr lang="es-AR" i="1">
                                  <a:latin typeface="Cambria Math" panose="02040503050406030204" pitchFamily="18" charset="0"/>
                                  <a:cs typeface="Times New Roman" panose="02020603050405020304" pitchFamily="18" charset="0"/>
                                </a:rPr>
                                <m:t>3,74</m:t>
                              </m:r>
                            </m:den>
                          </m:f>
                        </m:e>
                      </m:d>
                    </m:oMath>
                  </m:oMathPara>
                </a14:m>
                <a:endParaRPr lang="es-AR" b="1" i="1" dirty="0">
                  <a:solidFill>
                    <a:srgbClr val="FF0000"/>
                  </a:solidFill>
                  <a:latin typeface="Century Gothic" panose="020B0502020202020204" pitchFamily="34" charset="0"/>
                  <a:ea typeface="Calibri" panose="020F0502020204030204" pitchFamily="34" charset="0"/>
                  <a:cs typeface="Times New Roman" panose="02020603050405020304" pitchFamily="18" charset="0"/>
                </a:endParaRPr>
              </a:p>
              <a:p>
                <a:endParaRPr lang="es-AR" b="1" i="1" dirty="0">
                  <a:solidFill>
                    <a:srgbClr val="FF0000"/>
                  </a:solidFill>
                  <a:latin typeface="Century Gothic" panose="020B0502020202020204" pitchFamily="34" charset="0"/>
                  <a:ea typeface="Calibri" panose="020F0502020204030204" pitchFamily="34"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a:rPr lang="es-AR" i="1">
                          <a:latin typeface="Cambria Math" panose="02040503050406030204" pitchFamily="18" charset="0"/>
                          <a:ea typeface="Calibri" panose="020F0502020204030204" pitchFamily="34" charset="0"/>
                          <a:cs typeface="Times New Roman" panose="02020603050405020304" pitchFamily="18" charset="0"/>
                        </a:rPr>
                        <m:t>𝑃</m:t>
                      </m:r>
                      <m:d>
                        <m:dPr>
                          <m:begChr m:val="["/>
                          <m:endChr m:val="]"/>
                          <m:ctrlPr>
                            <a:rPr lang="es-AR" i="1">
                              <a:latin typeface="Cambria Math" panose="02040503050406030204" pitchFamily="18" charset="0"/>
                              <a:ea typeface="Calibri" panose="020F0502020204030204" pitchFamily="34" charset="0"/>
                              <a:cs typeface="Times New Roman" panose="02020603050405020304" pitchFamily="18" charset="0"/>
                            </a:rPr>
                          </m:ctrlPr>
                        </m:dPr>
                        <m:e>
                          <m:r>
                            <a:rPr lang="es-AR" i="1">
                              <a:latin typeface="Cambria Math" panose="02040503050406030204" pitchFamily="18" charset="0"/>
                              <a:ea typeface="Calibri" panose="020F0502020204030204" pitchFamily="34" charset="0"/>
                              <a:cs typeface="Times New Roman" panose="02020603050405020304" pitchFamily="18" charset="0"/>
                            </a:rPr>
                            <m:t>22≤</m:t>
                          </m:r>
                          <m:r>
                            <a:rPr lang="es-AR" i="1">
                              <a:latin typeface="Cambria Math" panose="02040503050406030204" pitchFamily="18" charset="0"/>
                              <a:ea typeface="Calibri" panose="020F0502020204030204" pitchFamily="34" charset="0"/>
                              <a:cs typeface="Times New Roman" panose="02020603050405020304" pitchFamily="18" charset="0"/>
                            </a:rPr>
                            <m:t>𝑆</m:t>
                          </m:r>
                          <m:r>
                            <a:rPr lang="es-AR" i="1">
                              <a:latin typeface="Cambria Math" panose="02040503050406030204" pitchFamily="18" charset="0"/>
                              <a:ea typeface="Calibri" panose="020F0502020204030204" pitchFamily="34" charset="0"/>
                              <a:cs typeface="Times New Roman" panose="02020603050405020304" pitchFamily="18" charset="0"/>
                            </a:rPr>
                            <m:t>≤35</m:t>
                          </m:r>
                        </m:e>
                      </m:d>
                      <m:r>
                        <a:rPr lang="es-AR" i="1">
                          <a:latin typeface="Cambria Math" panose="02040503050406030204" pitchFamily="18" charset="0"/>
                          <a:ea typeface="Calibri" panose="020F0502020204030204" pitchFamily="34" charset="0"/>
                          <a:cs typeface="Times New Roman" panose="02020603050405020304" pitchFamily="18" charset="0"/>
                        </a:rPr>
                        <m:t>=</m:t>
                      </m:r>
                      <m:r>
                        <a:rPr lang="es-AR" i="1">
                          <a:latin typeface="Cambria Math" panose="02040503050406030204" pitchFamily="18" charset="0"/>
                          <a:ea typeface="Calibri" panose="020F0502020204030204" pitchFamily="34" charset="0"/>
                          <a:cs typeface="Times New Roman" panose="02020603050405020304" pitchFamily="18" charset="0"/>
                        </a:rPr>
                        <m:t>𝐹</m:t>
                      </m:r>
                      <m:d>
                        <m:dPr>
                          <m:begChr m:val="["/>
                          <m:endChr m:val="]"/>
                          <m:ctrlPr>
                            <a:rPr lang="es-AR" i="1">
                              <a:latin typeface="Cambria Math" panose="02040503050406030204" pitchFamily="18" charset="0"/>
                              <a:ea typeface="Calibri" panose="020F0502020204030204" pitchFamily="34" charset="0"/>
                              <a:cs typeface="Times New Roman" panose="02020603050405020304" pitchFamily="18" charset="0"/>
                            </a:rPr>
                          </m:ctrlPr>
                        </m:dPr>
                        <m:e>
                          <m:r>
                            <a:rPr lang="es-AR" i="1">
                              <a:latin typeface="Cambria Math" panose="02040503050406030204" pitchFamily="18" charset="0"/>
                              <a:ea typeface="Calibri" panose="020F0502020204030204" pitchFamily="34" charset="0"/>
                              <a:cs typeface="Times New Roman" panose="02020603050405020304" pitchFamily="18" charset="0"/>
                            </a:rPr>
                            <m:t>𝑍</m:t>
                          </m:r>
                          <m:r>
                            <a:rPr lang="es-AR" i="1">
                              <a:latin typeface="Cambria Math" panose="02040503050406030204" pitchFamily="18" charset="0"/>
                              <a:ea typeface="Cambria Math" panose="02040503050406030204" pitchFamily="18" charset="0"/>
                              <a:cs typeface="Times New Roman" panose="02020603050405020304" pitchFamily="18" charset="0"/>
                            </a:rPr>
                            <m:t>≅</m:t>
                          </m:r>
                          <m:r>
                            <a:rPr lang="es-AR" i="1">
                              <a:latin typeface="Cambria Math" panose="02040503050406030204" pitchFamily="18" charset="0"/>
                              <a:cs typeface="Times New Roman" panose="02020603050405020304" pitchFamily="18" charset="0"/>
                            </a:rPr>
                            <m:t>6</m:t>
                          </m:r>
                          <m:r>
                            <a:rPr lang="es-AR" i="1">
                              <a:latin typeface="Cambria Math" panose="02040503050406030204" pitchFamily="18" charset="0"/>
                              <a:cs typeface="Times New Roman" panose="02020603050405020304" pitchFamily="18" charset="0"/>
                            </a:rPr>
                            <m:t>,</m:t>
                          </m:r>
                          <m:r>
                            <a:rPr lang="es-AR" i="1">
                              <a:latin typeface="Cambria Math" panose="02040503050406030204" pitchFamily="18" charset="0"/>
                              <a:cs typeface="Times New Roman" panose="02020603050405020304" pitchFamily="18" charset="0"/>
                            </a:rPr>
                            <m:t>15</m:t>
                          </m:r>
                        </m:e>
                      </m:d>
                      <m:r>
                        <a:rPr lang="es-AR" i="1">
                          <a:latin typeface="Cambria Math" panose="02040503050406030204" pitchFamily="18" charset="0"/>
                          <a:ea typeface="Calibri" panose="020F0502020204030204" pitchFamily="34" charset="0"/>
                          <a:cs typeface="Times New Roman" panose="02020603050405020304" pitchFamily="18" charset="0"/>
                        </a:rPr>
                        <m:t>−</m:t>
                      </m:r>
                      <m:r>
                        <a:rPr lang="es-AR" i="1">
                          <a:latin typeface="Cambria Math" panose="02040503050406030204" pitchFamily="18" charset="0"/>
                          <a:ea typeface="Calibri" panose="020F0502020204030204" pitchFamily="34" charset="0"/>
                          <a:cs typeface="Times New Roman" panose="02020603050405020304" pitchFamily="18" charset="0"/>
                        </a:rPr>
                        <m:t>𝐹</m:t>
                      </m:r>
                      <m:d>
                        <m:dPr>
                          <m:begChr m:val="["/>
                          <m:endChr m:val="]"/>
                          <m:ctrlPr>
                            <a:rPr lang="es-AR" i="1">
                              <a:latin typeface="Cambria Math" panose="02040503050406030204" pitchFamily="18" charset="0"/>
                              <a:ea typeface="Calibri" panose="020F0502020204030204" pitchFamily="34" charset="0"/>
                              <a:cs typeface="Times New Roman" panose="02020603050405020304" pitchFamily="18" charset="0"/>
                            </a:rPr>
                          </m:ctrlPr>
                        </m:dPr>
                        <m:e>
                          <m:r>
                            <a:rPr lang="es-AR" i="1">
                              <a:latin typeface="Cambria Math" panose="02040503050406030204" pitchFamily="18" charset="0"/>
                              <a:ea typeface="Calibri" panose="020F0502020204030204" pitchFamily="34" charset="0"/>
                              <a:cs typeface="Times New Roman" panose="02020603050405020304" pitchFamily="18" charset="0"/>
                            </a:rPr>
                            <m:t>𝑍</m:t>
                          </m:r>
                          <m:r>
                            <a:rPr lang="es-AR" i="1">
                              <a:latin typeface="Cambria Math" panose="02040503050406030204" pitchFamily="18" charset="0"/>
                              <a:ea typeface="Cambria Math" panose="02040503050406030204" pitchFamily="18" charset="0"/>
                              <a:cs typeface="Times New Roman" panose="02020603050405020304" pitchFamily="18" charset="0"/>
                            </a:rPr>
                            <m:t>≅</m:t>
                          </m:r>
                          <m:r>
                            <a:rPr lang="es-AR" i="1">
                              <a:latin typeface="Cambria Math" panose="02040503050406030204" pitchFamily="18" charset="0"/>
                              <a:ea typeface="Calibri" panose="020F0502020204030204" pitchFamily="34" charset="0"/>
                              <a:cs typeface="Times New Roman" panose="02020603050405020304" pitchFamily="18" charset="0"/>
                            </a:rPr>
                            <m:t>2</m:t>
                          </m:r>
                          <m:r>
                            <a:rPr lang="es-AR" i="1">
                              <a:latin typeface="Cambria Math" panose="02040503050406030204" pitchFamily="18" charset="0"/>
                              <a:ea typeface="Calibri" panose="020F0502020204030204" pitchFamily="34" charset="0"/>
                              <a:cs typeface="Times New Roman" panose="02020603050405020304" pitchFamily="18" charset="0"/>
                            </a:rPr>
                            <m:t>,</m:t>
                          </m:r>
                          <m:r>
                            <a:rPr lang="es-AR" i="1">
                              <a:latin typeface="Cambria Math" panose="02040503050406030204" pitchFamily="18" charset="0"/>
                              <a:ea typeface="Calibri" panose="020F0502020204030204" pitchFamily="34" charset="0"/>
                              <a:cs typeface="Times New Roman" panose="02020603050405020304" pitchFamily="18" charset="0"/>
                            </a:rPr>
                            <m:t>67</m:t>
                          </m:r>
                        </m:e>
                      </m:d>
                    </m:oMath>
                  </m:oMathPara>
                </a14:m>
                <a:endParaRPr lang="es-AR" i="1" dirty="0">
                  <a:latin typeface="Century Gothic" panose="020B0502020202020204" pitchFamily="34" charset="0"/>
                  <a:cs typeface="Times New Roman" panose="02020603050405020304" pitchFamily="18" charset="0"/>
                </a:endParaRPr>
              </a:p>
              <a:p>
                <a:endParaRPr lang="es-AR" b="1" i="1" dirty="0">
                  <a:solidFill>
                    <a:srgbClr val="FF0000"/>
                  </a:solidFill>
                  <a:latin typeface="Century Gothic" panose="020B0502020202020204" pitchFamily="34" charset="0"/>
                  <a:ea typeface="Calibri" panose="020F0502020204030204" pitchFamily="34" charset="0"/>
                  <a:cs typeface="Times New Roman" panose="02020603050405020304" pitchFamily="18" charset="0"/>
                </a:endParaRPr>
              </a:p>
              <a:p>
                <a:endParaRPr lang="es-AR" b="1" i="1" dirty="0">
                  <a:solidFill>
                    <a:srgbClr val="FF0000"/>
                  </a:solidFill>
                  <a:latin typeface="Century Gothic" panose="020B0502020202020204" pitchFamily="34" charset="0"/>
                  <a:ea typeface="Calibri" panose="020F0502020204030204" pitchFamily="34"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a:rPr lang="es-AR" i="1">
                          <a:latin typeface="Cambria Math" panose="02040503050406030204" pitchFamily="18" charset="0"/>
                          <a:ea typeface="Calibri" panose="020F0502020204030204" pitchFamily="34" charset="0"/>
                          <a:cs typeface="Times New Roman" panose="02020603050405020304" pitchFamily="18" charset="0"/>
                        </a:rPr>
                        <m:t>𝑃</m:t>
                      </m:r>
                      <m:d>
                        <m:dPr>
                          <m:begChr m:val="["/>
                          <m:endChr m:val="]"/>
                          <m:ctrlPr>
                            <a:rPr lang="es-AR" i="1">
                              <a:latin typeface="Cambria Math" panose="02040503050406030204" pitchFamily="18" charset="0"/>
                              <a:ea typeface="Calibri" panose="020F0502020204030204" pitchFamily="34" charset="0"/>
                              <a:cs typeface="Times New Roman" panose="02020603050405020304" pitchFamily="18" charset="0"/>
                            </a:rPr>
                          </m:ctrlPr>
                        </m:dPr>
                        <m:e>
                          <m:r>
                            <a:rPr lang="es-AR" i="1">
                              <a:latin typeface="Cambria Math" panose="02040503050406030204" pitchFamily="18" charset="0"/>
                              <a:ea typeface="Calibri" panose="020F0502020204030204" pitchFamily="34" charset="0"/>
                              <a:cs typeface="Times New Roman" panose="02020603050405020304" pitchFamily="18" charset="0"/>
                            </a:rPr>
                            <m:t>22≤</m:t>
                          </m:r>
                          <m:r>
                            <a:rPr lang="es-AR" i="1">
                              <a:latin typeface="Cambria Math" panose="02040503050406030204" pitchFamily="18" charset="0"/>
                              <a:ea typeface="Calibri" panose="020F0502020204030204" pitchFamily="34" charset="0"/>
                              <a:cs typeface="Times New Roman" panose="02020603050405020304" pitchFamily="18" charset="0"/>
                            </a:rPr>
                            <m:t>𝑆</m:t>
                          </m:r>
                          <m:r>
                            <a:rPr lang="es-AR" i="1">
                              <a:latin typeface="Cambria Math" panose="02040503050406030204" pitchFamily="18" charset="0"/>
                              <a:ea typeface="Calibri" panose="020F0502020204030204" pitchFamily="34" charset="0"/>
                              <a:cs typeface="Times New Roman" panose="02020603050405020304" pitchFamily="18" charset="0"/>
                            </a:rPr>
                            <m:t>≤35</m:t>
                          </m:r>
                        </m:e>
                      </m:d>
                      <m:r>
                        <a:rPr lang="es-AR" i="1">
                          <a:latin typeface="Cambria Math" panose="02040503050406030204" pitchFamily="18" charset="0"/>
                          <a:ea typeface="Calibri" panose="020F0502020204030204" pitchFamily="34" charset="0"/>
                          <a:cs typeface="Times New Roman" panose="02020603050405020304" pitchFamily="18" charset="0"/>
                        </a:rPr>
                        <m:t>=</m:t>
                      </m:r>
                      <m:r>
                        <a:rPr lang="es-AR" i="1">
                          <a:latin typeface="Cambria Math" panose="02040503050406030204" pitchFamily="18" charset="0"/>
                          <a:ea typeface="Calibri" panose="020F0502020204030204" pitchFamily="34" charset="0"/>
                          <a:cs typeface="Times New Roman" panose="02020603050405020304" pitchFamily="18" charset="0"/>
                        </a:rPr>
                        <m:t>1</m:t>
                      </m:r>
                      <m:r>
                        <a:rPr lang="es-AR" i="1">
                          <a:latin typeface="Cambria Math" panose="02040503050406030204" pitchFamily="18" charset="0"/>
                          <a:ea typeface="Calibri" panose="020F0502020204030204" pitchFamily="34" charset="0"/>
                          <a:cs typeface="Times New Roman" panose="02020603050405020304" pitchFamily="18" charset="0"/>
                        </a:rPr>
                        <m:t>−</m:t>
                      </m:r>
                      <m:r>
                        <a:rPr lang="es-AR" i="1">
                          <a:latin typeface="Cambria Math" panose="02040503050406030204" pitchFamily="18" charset="0"/>
                          <a:ea typeface="Calibri" panose="020F0502020204030204" pitchFamily="34" charset="0"/>
                          <a:cs typeface="Times New Roman" panose="02020603050405020304" pitchFamily="18" charset="0"/>
                        </a:rPr>
                        <m:t>0,99623684=0,00376316</m:t>
                      </m:r>
                    </m:oMath>
                  </m:oMathPara>
                </a14:m>
                <a:endParaRPr lang="es-AR" i="1" dirty="0">
                  <a:latin typeface="Century Gothic" panose="020B0502020202020204" pitchFamily="34" charset="0"/>
                  <a:cs typeface="Times New Roman" panose="02020603050405020304" pitchFamily="18" charset="0"/>
                </a:endParaRPr>
              </a:p>
              <a:p>
                <a:endParaRPr lang="es-AR" b="1" i="1" dirty="0">
                  <a:solidFill>
                    <a:srgbClr val="FF0000"/>
                  </a:solidFill>
                  <a:latin typeface="Century Gothic" panose="020B0502020202020204" pitchFamily="34" charset="0"/>
                  <a:ea typeface="Calibri" panose="020F0502020204030204" pitchFamily="34" charset="0"/>
                  <a:cs typeface="Times New Roman" panose="02020603050405020304" pitchFamily="18" charset="0"/>
                </a:endParaRPr>
              </a:p>
              <a:p>
                <a:endParaRPr lang="es-AR" b="1" i="1" dirty="0">
                  <a:solidFill>
                    <a:srgbClr val="FF0000"/>
                  </a:solidFill>
                  <a:latin typeface="Century Gothic" panose="020B0502020202020204" pitchFamily="34" charset="0"/>
                  <a:ea typeface="Calibri" panose="020F0502020204030204" pitchFamily="34" charset="0"/>
                  <a:cs typeface="Times New Roman" panose="02020603050405020304" pitchFamily="18" charset="0"/>
                </a:endParaRPr>
              </a:p>
              <a:p>
                <a:pPr algn="just"/>
                <a:r>
                  <a:rPr lang="es-AR" b="1" i="1" dirty="0">
                    <a:solidFill>
                      <a:srgbClr val="2E3192"/>
                    </a:solidFill>
                    <a:latin typeface="Century Gothic" panose="020B0502020202020204" pitchFamily="34" charset="0"/>
                    <a:ea typeface="Calibri" panose="020F0502020204030204" pitchFamily="34" charset="0"/>
                    <a:cs typeface="Times New Roman" panose="02020603050405020304" pitchFamily="18" charset="0"/>
                  </a:rPr>
                  <a:t>Es decir la probabilidad de que S se encuentre entre 22 y 35 inclusive es de 0,00376316.</a:t>
                </a:r>
              </a:p>
            </p:txBody>
          </p:sp>
        </mc:Choice>
        <mc:Fallback>
          <p:sp>
            <p:nvSpPr>
              <p:cNvPr id="2" name="Rectángulo 1">
                <a:extLst>
                  <a:ext uri="{FF2B5EF4-FFF2-40B4-BE49-F238E27FC236}">
                    <a16:creationId xmlns:a16="http://schemas.microsoft.com/office/drawing/2014/main" id="{179CED16-3D20-4ADF-BBE4-9B4F54908FB6}"/>
                  </a:ext>
                </a:extLst>
              </p:cNvPr>
              <p:cNvSpPr>
                <a:spLocks noRot="1" noChangeAspect="1" noMove="1" noResize="1" noEditPoints="1" noAdjustHandles="1" noChangeArrowheads="1" noChangeShapeType="1" noTextEdit="1"/>
              </p:cNvSpPr>
              <p:nvPr/>
            </p:nvSpPr>
            <p:spPr>
              <a:xfrm>
                <a:off x="1548043" y="908720"/>
                <a:ext cx="9119957" cy="5694700"/>
              </a:xfrm>
              <a:prstGeom prst="rect">
                <a:avLst/>
              </a:prstGeom>
              <a:blipFill>
                <a:blip r:embed="rId2"/>
                <a:stretch>
                  <a:fillRect l="-602" t="-535" r="-535" b="-749"/>
                </a:stretch>
              </a:blipFill>
            </p:spPr>
            <p:txBody>
              <a:bodyPr/>
              <a:lstStyle/>
              <a:p>
                <a:r>
                  <a:rPr lang="es-AR">
                    <a:noFill/>
                  </a:rPr>
                  <a:t> </a:t>
                </a:r>
              </a:p>
            </p:txBody>
          </p:sp>
        </mc:Fallback>
      </mc:AlternateContent>
    </p:spTree>
    <p:extLst>
      <p:ext uri="{BB962C8B-B14F-4D97-AF65-F5344CB8AC3E}">
        <p14:creationId xmlns:p14="http://schemas.microsoft.com/office/powerpoint/2010/main" val="152290915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Rectángulo 1">
                <a:extLst>
                  <a:ext uri="{FF2B5EF4-FFF2-40B4-BE49-F238E27FC236}">
                    <a16:creationId xmlns:a16="http://schemas.microsoft.com/office/drawing/2014/main" id="{22542938-EFC3-4285-982E-F33BB584B40D}"/>
                  </a:ext>
                </a:extLst>
              </p:cNvPr>
              <p:cNvSpPr/>
              <p:nvPr/>
            </p:nvSpPr>
            <p:spPr>
              <a:xfrm>
                <a:off x="1524000" y="908720"/>
                <a:ext cx="9144000" cy="5423536"/>
              </a:xfrm>
              <a:prstGeom prst="rect">
                <a:avLst/>
              </a:prstGeom>
            </p:spPr>
            <p:txBody>
              <a:bodyPr wrap="square">
                <a:spAutoFit/>
              </a:bodyPr>
              <a:lstStyle/>
              <a:p>
                <a:pPr algn="just">
                  <a:lnSpc>
                    <a:spcPct val="107000"/>
                  </a:lnSpc>
                  <a:spcAft>
                    <a:spcPts val="800"/>
                  </a:spcAft>
                </a:pPr>
                <a:r>
                  <a:rPr lang="es-AR" b="1" u="sng" dirty="0">
                    <a:solidFill>
                      <a:srgbClr val="2E3192"/>
                    </a:solidFill>
                    <a:latin typeface="Century Gothic" panose="020B0502020202020204" pitchFamily="34" charset="0"/>
                  </a:rPr>
                  <a:t>Caso II – </a:t>
                </a:r>
                <a14:m>
                  <m:oMath xmlns:m="http://schemas.openxmlformats.org/officeDocument/2006/math">
                    <m:r>
                      <a:rPr lang="es-AR" b="1" u="sng">
                        <a:solidFill>
                          <a:srgbClr val="2E3192"/>
                        </a:solidFill>
                        <a:latin typeface="Cambria Math" panose="02040503050406030204" pitchFamily="18" charset="0"/>
                      </a:rPr>
                      <m:t>𝑻𝒐𝒅𝒂𝒔</m:t>
                    </m:r>
                    <m:r>
                      <a:rPr lang="es-AR" b="1" u="sng">
                        <a:solidFill>
                          <a:srgbClr val="2E3192"/>
                        </a:solidFill>
                        <a:latin typeface="Cambria Math" panose="02040503050406030204" pitchFamily="18" charset="0"/>
                      </a:rPr>
                      <m:t> </m:t>
                    </m:r>
                    <m:r>
                      <a:rPr lang="es-AR" b="1" u="sng">
                        <a:solidFill>
                          <a:srgbClr val="2E3192"/>
                        </a:solidFill>
                        <a:latin typeface="Cambria Math" panose="02040503050406030204" pitchFamily="18" charset="0"/>
                      </a:rPr>
                      <m:t>𝒍𝒂𝒔</m:t>
                    </m:r>
                    <m:r>
                      <a:rPr lang="es-AR" b="1" u="sng">
                        <a:solidFill>
                          <a:srgbClr val="2E3192"/>
                        </a:solidFill>
                        <a:latin typeface="Cambria Math" panose="02040503050406030204" pitchFamily="18" charset="0"/>
                      </a:rPr>
                      <m:t> </m:t>
                    </m:r>
                    <m:r>
                      <a:rPr lang="es-AR" b="1" u="sng">
                        <a:solidFill>
                          <a:srgbClr val="2E3192"/>
                        </a:solidFill>
                        <a:latin typeface="Cambria Math" panose="02040503050406030204" pitchFamily="18" charset="0"/>
                      </a:rPr>
                      <m:t>𝒗𝒂𝒓𝒊𝒂𝒃𝒍𝒆𝒔</m:t>
                    </m:r>
                    <m:r>
                      <a:rPr lang="es-AR" b="1" u="sng">
                        <a:solidFill>
                          <a:srgbClr val="2E3192"/>
                        </a:solidFill>
                        <a:latin typeface="Cambria Math" panose="02040503050406030204" pitchFamily="18" charset="0"/>
                      </a:rPr>
                      <m:t> </m:t>
                    </m:r>
                    <m:r>
                      <a:rPr lang="es-AR" b="1" u="sng">
                        <a:solidFill>
                          <a:srgbClr val="2E3192"/>
                        </a:solidFill>
                        <a:latin typeface="Cambria Math" panose="02040503050406030204" pitchFamily="18" charset="0"/>
                      </a:rPr>
                      <m:t>𝒆𝒔𝒕</m:t>
                    </m:r>
                    <m:r>
                      <a:rPr lang="es-AR" b="1" u="sng">
                        <a:solidFill>
                          <a:srgbClr val="2E3192"/>
                        </a:solidFill>
                        <a:latin typeface="Cambria Math" panose="02040503050406030204" pitchFamily="18" charset="0"/>
                      </a:rPr>
                      <m:t>á</m:t>
                    </m:r>
                    <m:r>
                      <a:rPr lang="es-AR" b="1" u="sng">
                        <a:solidFill>
                          <a:srgbClr val="2E3192"/>
                        </a:solidFill>
                        <a:latin typeface="Cambria Math" panose="02040503050406030204" pitchFamily="18" charset="0"/>
                      </a:rPr>
                      <m:t>𝒏</m:t>
                    </m:r>
                    <m:r>
                      <a:rPr lang="es-AR" b="1" u="sng">
                        <a:solidFill>
                          <a:srgbClr val="2E3192"/>
                        </a:solidFill>
                        <a:latin typeface="Cambria Math" panose="02040503050406030204" pitchFamily="18" charset="0"/>
                      </a:rPr>
                      <m:t> </m:t>
                    </m:r>
                    <m:r>
                      <a:rPr lang="es-AR" b="1" u="sng">
                        <a:solidFill>
                          <a:srgbClr val="2E3192"/>
                        </a:solidFill>
                        <a:latin typeface="Cambria Math" panose="02040503050406030204" pitchFamily="18" charset="0"/>
                      </a:rPr>
                      <m:t>𝒊𝒅𝒆𝒏𝒕𝒊𝒄𝒂𝒎𝒆𝒏𝒕𝒆</m:t>
                    </m:r>
                    <m:r>
                      <a:rPr lang="es-AR" b="1" u="sng">
                        <a:solidFill>
                          <a:srgbClr val="2E3192"/>
                        </a:solidFill>
                        <a:latin typeface="Cambria Math" panose="02040503050406030204" pitchFamily="18" charset="0"/>
                      </a:rPr>
                      <m:t> </m:t>
                    </m:r>
                    <m:r>
                      <a:rPr lang="es-AR" b="1" u="sng">
                        <a:solidFill>
                          <a:srgbClr val="2E3192"/>
                        </a:solidFill>
                        <a:latin typeface="Cambria Math" panose="02040503050406030204" pitchFamily="18" charset="0"/>
                      </a:rPr>
                      <m:t>𝒅𝒊𝒔𝒕𝒓𝒊𝒃𝒖𝒊𝒅𝒂𝒔</m:t>
                    </m:r>
                  </m:oMath>
                </a14:m>
                <a:endParaRPr lang="es-AR" b="1" u="sng" dirty="0">
                  <a:solidFill>
                    <a:srgbClr val="2E3192"/>
                  </a:solidFill>
                  <a:latin typeface="Century Gothic" panose="020B0502020202020204" pitchFamily="34"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es-AR" i="1">
                              <a:latin typeface="Cambria Math" panose="02040503050406030204" pitchFamily="18" charset="0"/>
                              <a:ea typeface="Calibri" panose="020F0502020204030204" pitchFamily="34" charset="0"/>
                              <a:cs typeface="Times New Roman" panose="02020603050405020304" pitchFamily="18" charset="0"/>
                            </a:rPr>
                          </m:ctrlPr>
                        </m:sSubPr>
                        <m:e>
                          <m:r>
                            <a:rPr lang="es-AR" i="1">
                              <a:latin typeface="Cambria Math" panose="02040503050406030204" pitchFamily="18" charset="0"/>
                              <a:ea typeface="Calibri" panose="020F0502020204030204" pitchFamily="34" charset="0"/>
                              <a:cs typeface="Times New Roman" panose="02020603050405020304" pitchFamily="18" charset="0"/>
                            </a:rPr>
                            <m:t>𝑆</m:t>
                          </m:r>
                          <m:r>
                            <a:rPr lang="es-AR" i="1">
                              <a:latin typeface="Cambria Math" panose="02040503050406030204" pitchFamily="18" charset="0"/>
                              <a:ea typeface="Calibri" panose="020F0502020204030204" pitchFamily="34" charset="0"/>
                              <a:cs typeface="Times New Roman" panose="02020603050405020304" pitchFamily="18" charset="0"/>
                            </a:rPr>
                            <m:t>=</m:t>
                          </m:r>
                          <m:r>
                            <a:rPr lang="es-AR" i="1">
                              <a:latin typeface="Cambria Math" panose="02040503050406030204" pitchFamily="18" charset="0"/>
                              <a:ea typeface="Calibri" panose="020F0502020204030204" pitchFamily="34" charset="0"/>
                              <a:cs typeface="Times New Roman" panose="02020603050405020304" pitchFamily="18" charset="0"/>
                            </a:rPr>
                            <m:t>𝑋</m:t>
                          </m:r>
                        </m:e>
                        <m:sub>
                          <m:r>
                            <a:rPr lang="es-AR" i="1">
                              <a:latin typeface="Cambria Math" panose="02040503050406030204" pitchFamily="18" charset="0"/>
                              <a:ea typeface="Calibri" panose="020F0502020204030204" pitchFamily="34" charset="0"/>
                              <a:cs typeface="Times New Roman" panose="02020603050405020304" pitchFamily="18" charset="0"/>
                            </a:rPr>
                            <m:t>1</m:t>
                          </m:r>
                        </m:sub>
                      </m:sSub>
                      <m:r>
                        <a:rPr lang="es-AR" i="1">
                          <a:latin typeface="Cambria Math" panose="02040503050406030204" pitchFamily="18" charset="0"/>
                          <a:ea typeface="Calibri" panose="020F0502020204030204" pitchFamily="34" charset="0"/>
                          <a:cs typeface="Times New Roman" panose="02020603050405020304" pitchFamily="18" charset="0"/>
                        </a:rPr>
                        <m:t>+</m:t>
                      </m:r>
                      <m:sSub>
                        <m:sSubPr>
                          <m:ctrlPr>
                            <a:rPr lang="es-AR" i="1">
                              <a:latin typeface="Cambria Math" panose="02040503050406030204" pitchFamily="18" charset="0"/>
                              <a:ea typeface="Calibri" panose="020F0502020204030204" pitchFamily="34" charset="0"/>
                              <a:cs typeface="Times New Roman" panose="02020603050405020304" pitchFamily="18" charset="0"/>
                            </a:rPr>
                          </m:ctrlPr>
                        </m:sSubPr>
                        <m:e>
                          <m:r>
                            <a:rPr lang="es-AR" i="1">
                              <a:latin typeface="Cambria Math" panose="02040503050406030204" pitchFamily="18" charset="0"/>
                              <a:ea typeface="Calibri" panose="020F0502020204030204" pitchFamily="34" charset="0"/>
                              <a:cs typeface="Times New Roman" panose="02020603050405020304" pitchFamily="18" charset="0"/>
                            </a:rPr>
                            <m:t>𝑋</m:t>
                          </m:r>
                        </m:e>
                        <m:sub>
                          <m:r>
                            <a:rPr lang="es-AR" i="1">
                              <a:latin typeface="Cambria Math" panose="02040503050406030204" pitchFamily="18" charset="0"/>
                              <a:ea typeface="Calibri" panose="020F0502020204030204" pitchFamily="34" charset="0"/>
                              <a:cs typeface="Times New Roman" panose="02020603050405020304" pitchFamily="18" charset="0"/>
                            </a:rPr>
                            <m:t>2</m:t>
                          </m:r>
                        </m:sub>
                      </m:sSub>
                      <m:r>
                        <a:rPr lang="es-AR" i="1">
                          <a:latin typeface="Cambria Math" panose="02040503050406030204" pitchFamily="18" charset="0"/>
                          <a:ea typeface="Calibri" panose="020F0502020204030204" pitchFamily="34" charset="0"/>
                          <a:cs typeface="Times New Roman" panose="02020603050405020304" pitchFamily="18" charset="0"/>
                        </a:rPr>
                        <m:t>+…+</m:t>
                      </m:r>
                      <m:sSub>
                        <m:sSubPr>
                          <m:ctrlPr>
                            <a:rPr lang="es-AR" i="1">
                              <a:latin typeface="Cambria Math" panose="02040503050406030204" pitchFamily="18" charset="0"/>
                              <a:ea typeface="Calibri" panose="020F0502020204030204" pitchFamily="34" charset="0"/>
                              <a:cs typeface="Times New Roman" panose="02020603050405020304" pitchFamily="18" charset="0"/>
                            </a:rPr>
                          </m:ctrlPr>
                        </m:sSubPr>
                        <m:e>
                          <m:r>
                            <a:rPr lang="es-AR" i="1">
                              <a:latin typeface="Cambria Math" panose="02040503050406030204" pitchFamily="18" charset="0"/>
                              <a:ea typeface="Calibri" panose="020F0502020204030204" pitchFamily="34" charset="0"/>
                              <a:cs typeface="Times New Roman" panose="02020603050405020304" pitchFamily="18" charset="0"/>
                            </a:rPr>
                            <m:t>𝑋</m:t>
                          </m:r>
                        </m:e>
                        <m:sub>
                          <m:r>
                            <a:rPr lang="es-AR" i="1">
                              <a:latin typeface="Cambria Math" panose="02040503050406030204" pitchFamily="18" charset="0"/>
                              <a:ea typeface="Calibri" panose="020F0502020204030204" pitchFamily="34" charset="0"/>
                              <a:cs typeface="Times New Roman" panose="02020603050405020304" pitchFamily="18" charset="0"/>
                            </a:rPr>
                            <m:t>𝑛</m:t>
                          </m:r>
                        </m:sub>
                      </m:sSub>
                    </m:oMath>
                  </m:oMathPara>
                </a14:m>
                <a:endParaRPr lang="es-AR" sz="1400" dirty="0">
                  <a:latin typeface="Century Gothic" panose="020B050202020202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s-AR" dirty="0">
                    <a:latin typeface="Century Gothic" panose="020B0502020202020204" pitchFamily="34" charset="0"/>
                    <a:ea typeface="Times New Roman" panose="02020603050405020304" pitchFamily="18" charset="0"/>
                    <a:cs typeface="Times New Roman" panose="02020603050405020304" pitchFamily="18" charset="0"/>
                  </a:rPr>
                  <a:t>Donde,</a:t>
                </a:r>
                <a:endParaRPr lang="es-AR" sz="1400" dirty="0">
                  <a:latin typeface="Century Gothic" panose="020B050202020202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r>
                        <a:rPr lang="es-AR" i="1">
                          <a:latin typeface="Cambria Math" panose="02040503050406030204" pitchFamily="18" charset="0"/>
                          <a:ea typeface="Calibri" panose="020F0502020204030204" pitchFamily="34" charset="0"/>
                          <a:cs typeface="Times New Roman" panose="02020603050405020304" pitchFamily="18" charset="0"/>
                        </a:rPr>
                        <m:t>𝑋</m:t>
                      </m:r>
                      <m:r>
                        <a:rPr lang="es-AR" i="1">
                          <a:latin typeface="Cambria Math" panose="02040503050406030204" pitchFamily="18" charset="0"/>
                          <a:ea typeface="Calibri" panose="020F0502020204030204" pitchFamily="34" charset="0"/>
                          <a:cs typeface="Times New Roman" panose="02020603050405020304" pitchFamily="18" charset="0"/>
                        </a:rPr>
                        <m:t> ~ </m:t>
                      </m:r>
                      <m:r>
                        <a:rPr lang="es-AR" i="1">
                          <a:latin typeface="Cambria Math" panose="02040503050406030204" pitchFamily="18" charset="0"/>
                          <a:ea typeface="Calibri" panose="020F0502020204030204" pitchFamily="34" charset="0"/>
                          <a:cs typeface="Times New Roman" panose="02020603050405020304" pitchFamily="18" charset="0"/>
                        </a:rPr>
                        <m:t>𝑁</m:t>
                      </m:r>
                      <m:r>
                        <a:rPr lang="es-AR" i="1">
                          <a:latin typeface="Cambria Math" panose="02040503050406030204" pitchFamily="18" charset="0"/>
                          <a:ea typeface="Calibri" panose="020F0502020204030204" pitchFamily="34" charset="0"/>
                          <a:cs typeface="Times New Roman" panose="02020603050405020304" pitchFamily="18" charset="0"/>
                        </a:rPr>
                        <m:t>(</m:t>
                      </m:r>
                      <m:r>
                        <a:rPr lang="es-AR" i="1">
                          <a:latin typeface="Cambria Math" panose="02040503050406030204" pitchFamily="18" charset="0"/>
                          <a:ea typeface="Calibri" panose="020F0502020204030204" pitchFamily="34" charset="0"/>
                          <a:cs typeface="Times New Roman" panose="02020603050405020304" pitchFamily="18" charset="0"/>
                        </a:rPr>
                        <m:t>𝜇</m:t>
                      </m:r>
                      <m:r>
                        <a:rPr lang="es-AR" i="1">
                          <a:latin typeface="Cambria Math" panose="02040503050406030204" pitchFamily="18" charset="0"/>
                          <a:ea typeface="Calibri" panose="020F0502020204030204" pitchFamily="34" charset="0"/>
                          <a:cs typeface="Times New Roman" panose="02020603050405020304" pitchFamily="18" charset="0"/>
                        </a:rPr>
                        <m:t>;</m:t>
                      </m:r>
                      <m:r>
                        <a:rPr lang="es-AR" i="1">
                          <a:latin typeface="Cambria Math" panose="02040503050406030204" pitchFamily="18" charset="0"/>
                          <a:ea typeface="Calibri" panose="020F0502020204030204" pitchFamily="34" charset="0"/>
                          <a:cs typeface="Times New Roman" panose="02020603050405020304" pitchFamily="18" charset="0"/>
                        </a:rPr>
                        <m:t>𝜎</m:t>
                      </m:r>
                      <m:r>
                        <a:rPr lang="es-AR" i="1">
                          <a:latin typeface="Cambria Math" panose="02040503050406030204" pitchFamily="18" charset="0"/>
                          <a:ea typeface="Calibri" panose="020F0502020204030204" pitchFamily="34" charset="0"/>
                          <a:cs typeface="Times New Roman" panose="02020603050405020304" pitchFamily="18" charset="0"/>
                        </a:rPr>
                        <m:t>)</m:t>
                      </m:r>
                    </m:oMath>
                  </m:oMathPara>
                </a14:m>
                <a:endParaRPr lang="es-AR" sz="1400" dirty="0">
                  <a:latin typeface="Century Gothic" panose="020B050202020202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s-AR" b="1" u="sng" dirty="0">
                    <a:latin typeface="Century Gothic" panose="020B0502020202020204" pitchFamily="34" charset="0"/>
                    <a:ea typeface="Times New Roman" panose="02020603050405020304" pitchFamily="18" charset="0"/>
                    <a:cs typeface="Times New Roman" panose="02020603050405020304" pitchFamily="18" charset="0"/>
                  </a:rPr>
                  <a:t>Esperanza Matemática</a:t>
                </a:r>
                <a:endParaRPr lang="es-AR" sz="1400" dirty="0">
                  <a:latin typeface="Century Gothic" panose="020B0502020202020204" pitchFamily="34" charset="0"/>
                  <a:ea typeface="Calibri" panose="020F0502020204030204" pitchFamily="34" charset="0"/>
                  <a:cs typeface="Times New Roman" panose="02020603050405020304" pitchFamily="18" charset="0"/>
                </a:endParaRPr>
              </a:p>
              <a:p>
                <a:pPr algn="just">
                  <a:lnSpc>
                    <a:spcPct val="107000"/>
                  </a:lnSpc>
                  <a:spcAft>
                    <a:spcPts val="800"/>
                  </a:spcAft>
                </a:pPr>
                <a14:m>
                  <m:oMathPara xmlns:m="http://schemas.openxmlformats.org/officeDocument/2006/math">
                    <m:oMathParaPr>
                      <m:jc m:val="centerGroup"/>
                    </m:oMathParaPr>
                    <m:oMath xmlns:m="http://schemas.openxmlformats.org/officeDocument/2006/math">
                      <m:r>
                        <a:rPr lang="es-AR" i="1">
                          <a:latin typeface="Cambria Math" panose="02040503050406030204" pitchFamily="18" charset="0"/>
                          <a:ea typeface="Times New Roman" panose="02020603050405020304" pitchFamily="18" charset="0"/>
                          <a:cs typeface="Times New Roman" panose="02020603050405020304" pitchFamily="18" charset="0"/>
                        </a:rPr>
                        <m:t>𝐸</m:t>
                      </m:r>
                      <m:d>
                        <m:dPr>
                          <m:begChr m:val="["/>
                          <m:endChr m:val="]"/>
                          <m:ctrlPr>
                            <a:rPr lang="es-AR" i="1">
                              <a:latin typeface="Cambria Math" panose="02040503050406030204" pitchFamily="18" charset="0"/>
                              <a:ea typeface="Times New Roman" panose="02020603050405020304" pitchFamily="18" charset="0"/>
                              <a:cs typeface="Times New Roman" panose="02020603050405020304" pitchFamily="18" charset="0"/>
                            </a:rPr>
                          </m:ctrlPr>
                        </m:dPr>
                        <m:e>
                          <m:r>
                            <a:rPr lang="es-AR" i="1">
                              <a:latin typeface="Cambria Math" panose="02040503050406030204" pitchFamily="18" charset="0"/>
                              <a:ea typeface="Calibri" panose="020F0502020204030204" pitchFamily="34" charset="0"/>
                              <a:cs typeface="Times New Roman" panose="02020603050405020304" pitchFamily="18" charset="0"/>
                            </a:rPr>
                            <m:t>𝑆</m:t>
                          </m:r>
                        </m:e>
                      </m:d>
                      <m:r>
                        <a:rPr lang="es-AR" i="1">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s-AR" i="1">
                              <a:latin typeface="Cambria Math" panose="02040503050406030204" pitchFamily="18" charset="0"/>
                              <a:ea typeface="Calibri" panose="020F0502020204030204" pitchFamily="34" charset="0"/>
                              <a:cs typeface="Times New Roman" panose="02020603050405020304" pitchFamily="18" charset="0"/>
                            </a:rPr>
                          </m:ctrlPr>
                        </m:sSubPr>
                        <m:e>
                          <m:r>
                            <a:rPr lang="es-AR" i="1">
                              <a:latin typeface="Cambria Math" panose="02040503050406030204" pitchFamily="18" charset="0"/>
                              <a:ea typeface="Calibri" panose="020F0502020204030204" pitchFamily="34" charset="0"/>
                              <a:cs typeface="Times New Roman" panose="02020603050405020304" pitchFamily="18" charset="0"/>
                            </a:rPr>
                            <m:t>𝜇</m:t>
                          </m:r>
                        </m:e>
                        <m:sub>
                          <m:r>
                            <a:rPr lang="es-AR" i="1">
                              <a:latin typeface="Cambria Math" panose="02040503050406030204" pitchFamily="18" charset="0"/>
                              <a:ea typeface="Calibri" panose="020F0502020204030204" pitchFamily="34" charset="0"/>
                              <a:cs typeface="Times New Roman" panose="02020603050405020304" pitchFamily="18" charset="0"/>
                            </a:rPr>
                            <m:t>𝑆</m:t>
                          </m:r>
                        </m:sub>
                      </m:sSub>
                      <m:r>
                        <a:rPr lang="es-AR" i="1">
                          <a:latin typeface="Cambria Math" panose="02040503050406030204" pitchFamily="18" charset="0"/>
                          <a:ea typeface="Calibri" panose="020F0502020204030204" pitchFamily="34" charset="0"/>
                          <a:cs typeface="Times New Roman" panose="02020603050405020304" pitchFamily="18" charset="0"/>
                        </a:rPr>
                        <m:t>=</m:t>
                      </m:r>
                      <m:nary>
                        <m:naryPr>
                          <m:chr m:val="∑"/>
                          <m:limLoc m:val="undOvr"/>
                          <m:ctrlPr>
                            <a:rPr lang="es-AR" i="1">
                              <a:latin typeface="Cambria Math" panose="02040503050406030204" pitchFamily="18" charset="0"/>
                              <a:ea typeface="Calibri" panose="020F0502020204030204" pitchFamily="34" charset="0"/>
                              <a:cs typeface="Times New Roman" panose="02020603050405020304" pitchFamily="18" charset="0"/>
                            </a:rPr>
                          </m:ctrlPr>
                        </m:naryPr>
                        <m:sub>
                          <m:r>
                            <a:rPr lang="es-AR" i="1">
                              <a:latin typeface="Cambria Math" panose="02040503050406030204" pitchFamily="18" charset="0"/>
                              <a:ea typeface="Calibri" panose="020F0502020204030204" pitchFamily="34" charset="0"/>
                              <a:cs typeface="Times New Roman" panose="02020603050405020304" pitchFamily="18" charset="0"/>
                            </a:rPr>
                            <m:t>𝑖</m:t>
                          </m:r>
                          <m:r>
                            <a:rPr lang="es-AR" i="1">
                              <a:latin typeface="Cambria Math" panose="02040503050406030204" pitchFamily="18" charset="0"/>
                              <a:ea typeface="Calibri" panose="020F0502020204030204" pitchFamily="34" charset="0"/>
                              <a:cs typeface="Times New Roman" panose="02020603050405020304" pitchFamily="18" charset="0"/>
                            </a:rPr>
                            <m:t>=1</m:t>
                          </m:r>
                        </m:sub>
                        <m:sup>
                          <m:r>
                            <a:rPr lang="es-AR" i="1">
                              <a:latin typeface="Cambria Math" panose="02040503050406030204" pitchFamily="18" charset="0"/>
                              <a:ea typeface="Calibri" panose="020F0502020204030204" pitchFamily="34" charset="0"/>
                              <a:cs typeface="Times New Roman" panose="02020603050405020304" pitchFamily="18" charset="0"/>
                            </a:rPr>
                            <m:t>𝑛</m:t>
                          </m:r>
                        </m:sup>
                        <m:e>
                          <m:sSub>
                            <m:sSubPr>
                              <m:ctrlPr>
                                <a:rPr lang="es-AR" i="1">
                                  <a:latin typeface="Cambria Math" panose="02040503050406030204" pitchFamily="18" charset="0"/>
                                  <a:ea typeface="Calibri" panose="020F0502020204030204" pitchFamily="34" charset="0"/>
                                  <a:cs typeface="Times New Roman" panose="02020603050405020304" pitchFamily="18" charset="0"/>
                                </a:rPr>
                              </m:ctrlPr>
                            </m:sSubPr>
                            <m:e>
                              <m:r>
                                <a:rPr lang="es-AR" i="1">
                                  <a:latin typeface="Cambria Math" panose="02040503050406030204" pitchFamily="18" charset="0"/>
                                  <a:ea typeface="Calibri" panose="020F0502020204030204" pitchFamily="34" charset="0"/>
                                  <a:cs typeface="Times New Roman" panose="02020603050405020304" pitchFamily="18" charset="0"/>
                                </a:rPr>
                                <m:t>𝜇</m:t>
                              </m:r>
                            </m:e>
                            <m:sub>
                              <m:r>
                                <a:rPr lang="es-AR" i="1">
                                  <a:latin typeface="Cambria Math" panose="02040503050406030204" pitchFamily="18" charset="0"/>
                                  <a:ea typeface="Calibri" panose="020F0502020204030204" pitchFamily="34" charset="0"/>
                                  <a:cs typeface="Times New Roman" panose="02020603050405020304" pitchFamily="18" charset="0"/>
                                </a:rPr>
                                <m:t>𝑖</m:t>
                              </m:r>
                            </m:sub>
                          </m:sSub>
                          <m:r>
                            <a:rPr lang="es-AR" i="1">
                              <a:latin typeface="Cambria Math" panose="02040503050406030204" pitchFamily="18" charset="0"/>
                              <a:ea typeface="Calibri" panose="020F0502020204030204" pitchFamily="34" charset="0"/>
                              <a:cs typeface="Times New Roman" panose="02020603050405020304" pitchFamily="18" charset="0"/>
                            </a:rPr>
                            <m:t>=</m:t>
                          </m:r>
                          <m:r>
                            <a:rPr lang="es-AR" i="1">
                              <a:latin typeface="Cambria Math" panose="02040503050406030204" pitchFamily="18" charset="0"/>
                              <a:ea typeface="Calibri" panose="020F0502020204030204" pitchFamily="34" charset="0"/>
                              <a:cs typeface="Times New Roman" panose="02020603050405020304" pitchFamily="18" charset="0"/>
                            </a:rPr>
                            <m:t>𝑛</m:t>
                          </m:r>
                          <m:r>
                            <a:rPr lang="es-AR" i="1">
                              <a:latin typeface="Cambria Math" panose="02040503050406030204" pitchFamily="18" charset="0"/>
                              <a:ea typeface="Calibri" panose="020F0502020204030204" pitchFamily="34" charset="0"/>
                              <a:cs typeface="Times New Roman" panose="02020603050405020304" pitchFamily="18" charset="0"/>
                            </a:rPr>
                            <m:t>𝜇</m:t>
                          </m:r>
                        </m:e>
                      </m:nary>
                    </m:oMath>
                  </m:oMathPara>
                </a14:m>
                <a:endParaRPr lang="es-AR" sz="1400" dirty="0">
                  <a:latin typeface="Century Gothic" panose="020B050202020202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s-AR" b="1" u="sng" dirty="0">
                    <a:latin typeface="Century Gothic" panose="020B0502020202020204" pitchFamily="34" charset="0"/>
                    <a:ea typeface="Times New Roman" panose="02020603050405020304" pitchFamily="18" charset="0"/>
                    <a:cs typeface="Times New Roman" panose="02020603050405020304" pitchFamily="18" charset="0"/>
                  </a:rPr>
                  <a:t>Varianza</a:t>
                </a:r>
                <a:endParaRPr lang="es-AR" sz="1400" dirty="0">
                  <a:latin typeface="Century Gothic" panose="020B0502020202020204" pitchFamily="34" charset="0"/>
                  <a:ea typeface="Calibri" panose="020F0502020204030204" pitchFamily="34" charset="0"/>
                  <a:cs typeface="Times New Roman" panose="02020603050405020304" pitchFamily="18" charset="0"/>
                </a:endParaRPr>
              </a:p>
              <a:p>
                <a:pPr algn="just">
                  <a:lnSpc>
                    <a:spcPct val="107000"/>
                  </a:lnSpc>
                  <a:spcAft>
                    <a:spcPts val="800"/>
                  </a:spcAft>
                </a:pPr>
                <a14:m>
                  <m:oMathPara xmlns:m="http://schemas.openxmlformats.org/officeDocument/2006/math">
                    <m:oMathParaPr>
                      <m:jc m:val="centerGroup"/>
                    </m:oMathParaPr>
                    <m:oMath xmlns:m="http://schemas.openxmlformats.org/officeDocument/2006/math">
                      <m:r>
                        <a:rPr lang="es-AR" i="1">
                          <a:latin typeface="Cambria Math" panose="02040503050406030204" pitchFamily="18" charset="0"/>
                          <a:ea typeface="Times New Roman" panose="02020603050405020304" pitchFamily="18" charset="0"/>
                          <a:cs typeface="Times New Roman" panose="02020603050405020304" pitchFamily="18" charset="0"/>
                        </a:rPr>
                        <m:t>𝑉𝑎𝑟</m:t>
                      </m:r>
                      <m:d>
                        <m:dPr>
                          <m:begChr m:val="["/>
                          <m:endChr m:val="]"/>
                          <m:ctrlPr>
                            <a:rPr lang="es-AR" i="1">
                              <a:latin typeface="Cambria Math" panose="02040503050406030204" pitchFamily="18" charset="0"/>
                              <a:ea typeface="Times New Roman" panose="02020603050405020304" pitchFamily="18" charset="0"/>
                              <a:cs typeface="Times New Roman" panose="02020603050405020304" pitchFamily="18" charset="0"/>
                            </a:rPr>
                          </m:ctrlPr>
                        </m:dPr>
                        <m:e>
                          <m:r>
                            <a:rPr lang="es-AR" i="1">
                              <a:latin typeface="Cambria Math" panose="02040503050406030204" pitchFamily="18" charset="0"/>
                              <a:ea typeface="Calibri" panose="020F0502020204030204" pitchFamily="34" charset="0"/>
                              <a:cs typeface="Times New Roman" panose="02020603050405020304" pitchFamily="18" charset="0"/>
                            </a:rPr>
                            <m:t>𝑆</m:t>
                          </m:r>
                        </m:e>
                      </m:d>
                      <m:r>
                        <a:rPr lang="es-AR" i="1">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s-AR" i="1">
                              <a:latin typeface="Cambria Math" panose="02040503050406030204" pitchFamily="18" charset="0"/>
                              <a:ea typeface="Times New Roman" panose="02020603050405020304" pitchFamily="18" charset="0"/>
                              <a:cs typeface="Times New Roman" panose="02020603050405020304" pitchFamily="18" charset="0"/>
                            </a:rPr>
                          </m:ctrlPr>
                        </m:sSubSupPr>
                        <m:e>
                          <m:r>
                            <a:rPr lang="es-AR" i="1">
                              <a:latin typeface="Cambria Math" panose="02040503050406030204" pitchFamily="18" charset="0"/>
                              <a:ea typeface="Times New Roman" panose="02020603050405020304" pitchFamily="18" charset="0"/>
                              <a:cs typeface="Times New Roman" panose="02020603050405020304" pitchFamily="18" charset="0"/>
                            </a:rPr>
                            <m:t>𝜎</m:t>
                          </m:r>
                        </m:e>
                        <m:sub>
                          <m:r>
                            <a:rPr lang="es-AR" i="1">
                              <a:latin typeface="Cambria Math" panose="02040503050406030204" pitchFamily="18" charset="0"/>
                              <a:ea typeface="Times New Roman" panose="02020603050405020304" pitchFamily="18" charset="0"/>
                              <a:cs typeface="Times New Roman" panose="02020603050405020304" pitchFamily="18" charset="0"/>
                            </a:rPr>
                            <m:t>𝑆</m:t>
                          </m:r>
                        </m:sub>
                        <m:sup>
                          <m:r>
                            <a:rPr lang="es-AR" i="1">
                              <a:latin typeface="Cambria Math" panose="02040503050406030204" pitchFamily="18" charset="0"/>
                              <a:ea typeface="Times New Roman" panose="02020603050405020304" pitchFamily="18" charset="0"/>
                              <a:cs typeface="Times New Roman" panose="02020603050405020304" pitchFamily="18" charset="0"/>
                            </a:rPr>
                            <m:t>2</m:t>
                          </m:r>
                        </m:sup>
                      </m:sSubSup>
                      <m:r>
                        <a:rPr lang="es-AR" i="1">
                          <a:latin typeface="Cambria Math" panose="02040503050406030204" pitchFamily="18" charset="0"/>
                          <a:ea typeface="Times New Roman" panose="02020603050405020304" pitchFamily="18" charset="0"/>
                          <a:cs typeface="Times New Roman" panose="02020603050405020304" pitchFamily="18" charset="0"/>
                        </a:rPr>
                        <m:t>=</m:t>
                      </m:r>
                      <m:nary>
                        <m:naryPr>
                          <m:chr m:val="∑"/>
                          <m:limLoc m:val="undOvr"/>
                          <m:ctrlPr>
                            <a:rPr lang="es-AR" i="1">
                              <a:latin typeface="Cambria Math" panose="02040503050406030204" pitchFamily="18" charset="0"/>
                              <a:ea typeface="Calibri" panose="020F0502020204030204" pitchFamily="34" charset="0"/>
                              <a:cs typeface="Times New Roman" panose="02020603050405020304" pitchFamily="18" charset="0"/>
                            </a:rPr>
                          </m:ctrlPr>
                        </m:naryPr>
                        <m:sub>
                          <m:r>
                            <a:rPr lang="es-AR" i="1">
                              <a:latin typeface="Cambria Math" panose="02040503050406030204" pitchFamily="18" charset="0"/>
                              <a:ea typeface="Calibri" panose="020F0502020204030204" pitchFamily="34" charset="0"/>
                              <a:cs typeface="Times New Roman" panose="02020603050405020304" pitchFamily="18" charset="0"/>
                            </a:rPr>
                            <m:t>𝑖</m:t>
                          </m:r>
                          <m:r>
                            <a:rPr lang="es-AR" i="1">
                              <a:latin typeface="Cambria Math" panose="02040503050406030204" pitchFamily="18" charset="0"/>
                              <a:ea typeface="Calibri" panose="020F0502020204030204" pitchFamily="34" charset="0"/>
                              <a:cs typeface="Times New Roman" panose="02020603050405020304" pitchFamily="18" charset="0"/>
                            </a:rPr>
                            <m:t>=1</m:t>
                          </m:r>
                        </m:sub>
                        <m:sup>
                          <m:r>
                            <a:rPr lang="es-AR" i="1">
                              <a:latin typeface="Cambria Math" panose="02040503050406030204" pitchFamily="18" charset="0"/>
                              <a:ea typeface="Calibri" panose="020F0502020204030204" pitchFamily="34" charset="0"/>
                              <a:cs typeface="Times New Roman" panose="02020603050405020304" pitchFamily="18" charset="0"/>
                            </a:rPr>
                            <m:t>𝑛</m:t>
                          </m:r>
                        </m:sup>
                        <m:e>
                          <m:sSubSup>
                            <m:sSubSupPr>
                              <m:ctrlPr>
                                <a:rPr lang="es-AR" i="1">
                                  <a:latin typeface="Cambria Math" panose="02040503050406030204" pitchFamily="18" charset="0"/>
                                  <a:ea typeface="Times New Roman" panose="02020603050405020304" pitchFamily="18" charset="0"/>
                                  <a:cs typeface="Times New Roman" panose="02020603050405020304" pitchFamily="18" charset="0"/>
                                </a:rPr>
                              </m:ctrlPr>
                            </m:sSubSupPr>
                            <m:e>
                              <m:r>
                                <a:rPr lang="es-AR" i="1">
                                  <a:latin typeface="Cambria Math" panose="02040503050406030204" pitchFamily="18" charset="0"/>
                                  <a:ea typeface="Times New Roman" panose="02020603050405020304" pitchFamily="18" charset="0"/>
                                  <a:cs typeface="Times New Roman" panose="02020603050405020304" pitchFamily="18" charset="0"/>
                                </a:rPr>
                                <m:t>𝜎</m:t>
                              </m:r>
                            </m:e>
                            <m:sub>
                              <m:r>
                                <a:rPr lang="es-AR" i="1">
                                  <a:latin typeface="Cambria Math" panose="02040503050406030204" pitchFamily="18" charset="0"/>
                                  <a:ea typeface="Times New Roman" panose="02020603050405020304" pitchFamily="18" charset="0"/>
                                  <a:cs typeface="Times New Roman" panose="02020603050405020304" pitchFamily="18" charset="0"/>
                                </a:rPr>
                                <m:t>𝑖</m:t>
                              </m:r>
                            </m:sub>
                            <m:sup>
                              <m:r>
                                <a:rPr lang="es-AR" i="1">
                                  <a:latin typeface="Cambria Math" panose="02040503050406030204" pitchFamily="18" charset="0"/>
                                  <a:ea typeface="Times New Roman" panose="02020603050405020304" pitchFamily="18" charset="0"/>
                                  <a:cs typeface="Times New Roman" panose="02020603050405020304" pitchFamily="18" charset="0"/>
                                </a:rPr>
                                <m:t>2</m:t>
                              </m:r>
                            </m:sup>
                          </m:sSubSup>
                        </m:e>
                      </m:nary>
                      <m:r>
                        <a:rPr lang="es-AR" i="1">
                          <a:latin typeface="Cambria Math" panose="02040503050406030204" pitchFamily="18" charset="0"/>
                          <a:ea typeface="Times New Roman" panose="02020603050405020304" pitchFamily="18" charset="0"/>
                          <a:cs typeface="Times New Roman" panose="02020603050405020304" pitchFamily="18" charset="0"/>
                        </a:rPr>
                        <m:t>=</m:t>
                      </m:r>
                      <m:r>
                        <a:rPr lang="es-AR" i="1">
                          <a:latin typeface="Cambria Math" panose="02040503050406030204" pitchFamily="18" charset="0"/>
                          <a:ea typeface="Times New Roman" panose="02020603050405020304" pitchFamily="18" charset="0"/>
                          <a:cs typeface="Times New Roman" panose="02020603050405020304" pitchFamily="18" charset="0"/>
                        </a:rPr>
                        <m:t>𝑛</m:t>
                      </m:r>
                      <m:sSup>
                        <m:sSupPr>
                          <m:ctrlPr>
                            <a:rPr lang="es-AR" i="1">
                              <a:latin typeface="Cambria Math" panose="02040503050406030204" pitchFamily="18" charset="0"/>
                              <a:ea typeface="Times New Roman" panose="02020603050405020304" pitchFamily="18" charset="0"/>
                              <a:cs typeface="Times New Roman" panose="02020603050405020304" pitchFamily="18" charset="0"/>
                            </a:rPr>
                          </m:ctrlPr>
                        </m:sSupPr>
                        <m:e>
                          <m:r>
                            <a:rPr lang="es-AR" i="1">
                              <a:latin typeface="Cambria Math" panose="02040503050406030204" pitchFamily="18" charset="0"/>
                              <a:ea typeface="Times New Roman" panose="02020603050405020304" pitchFamily="18" charset="0"/>
                              <a:cs typeface="Times New Roman" panose="02020603050405020304" pitchFamily="18" charset="0"/>
                            </a:rPr>
                            <m:t>𝜎</m:t>
                          </m:r>
                        </m:e>
                        <m:sup>
                          <m:r>
                            <a:rPr lang="es-AR" i="1">
                              <a:latin typeface="Cambria Math" panose="02040503050406030204" pitchFamily="18" charset="0"/>
                              <a:ea typeface="Times New Roman" panose="02020603050405020304" pitchFamily="18" charset="0"/>
                              <a:cs typeface="Times New Roman" panose="02020603050405020304" pitchFamily="18" charset="0"/>
                            </a:rPr>
                            <m:t>2</m:t>
                          </m:r>
                        </m:sup>
                      </m:sSup>
                    </m:oMath>
                  </m:oMathPara>
                </a14:m>
                <a:endParaRPr lang="es-AR" sz="1400" dirty="0">
                  <a:latin typeface="Century Gothic" panose="020B050202020202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s-AR" b="1" u="sng" dirty="0">
                    <a:latin typeface="Century Gothic" panose="020B0502020202020204" pitchFamily="34" charset="0"/>
                    <a:ea typeface="Times New Roman" panose="02020603050405020304" pitchFamily="18" charset="0"/>
                    <a:cs typeface="Times New Roman" panose="02020603050405020304" pitchFamily="18" charset="0"/>
                  </a:rPr>
                  <a:t>Variable Estándar o Tipificada</a:t>
                </a:r>
                <a:endParaRPr lang="es-AR" sz="1400" dirty="0">
                  <a:latin typeface="Century Gothic" panose="020B0502020202020204" pitchFamily="34" charset="0"/>
                  <a:ea typeface="Calibri" panose="020F0502020204030204" pitchFamily="34" charset="0"/>
                  <a:cs typeface="Times New Roman" panose="02020603050405020304" pitchFamily="18" charset="0"/>
                </a:endParaRPr>
              </a:p>
              <a:p>
                <a:pPr algn="just">
                  <a:lnSpc>
                    <a:spcPct val="107000"/>
                  </a:lnSpc>
                  <a:spcAft>
                    <a:spcPts val="800"/>
                  </a:spcAft>
                </a:pPr>
                <a14:m>
                  <m:oMathPara xmlns:m="http://schemas.openxmlformats.org/officeDocument/2006/math">
                    <m:oMathParaPr>
                      <m:jc m:val="centerGroup"/>
                    </m:oMathParaPr>
                    <m:oMath xmlns:m="http://schemas.openxmlformats.org/officeDocument/2006/math">
                      <m:r>
                        <a:rPr lang="es-AR" i="1">
                          <a:latin typeface="Cambria Math" panose="02040503050406030204" pitchFamily="18" charset="0"/>
                          <a:ea typeface="Times New Roman" panose="02020603050405020304" pitchFamily="18" charset="0"/>
                          <a:cs typeface="Times New Roman" panose="02020603050405020304" pitchFamily="18" charset="0"/>
                        </a:rPr>
                        <m:t>𝑍</m:t>
                      </m:r>
                      <m:r>
                        <a:rPr lang="es-AR" i="1">
                          <a:latin typeface="Cambria Math" panose="02040503050406030204" pitchFamily="18" charset="0"/>
                          <a:ea typeface="Times New Roman" panose="02020603050405020304" pitchFamily="18" charset="0"/>
                          <a:cs typeface="Times New Roman" panose="02020603050405020304" pitchFamily="18" charset="0"/>
                        </a:rPr>
                        <m:t>=</m:t>
                      </m:r>
                      <m:f>
                        <m:fPr>
                          <m:ctrlPr>
                            <a:rPr lang="es-AR" i="1">
                              <a:latin typeface="Cambria Math" panose="02040503050406030204" pitchFamily="18" charset="0"/>
                              <a:ea typeface="Times New Roman" panose="02020603050405020304" pitchFamily="18" charset="0"/>
                              <a:cs typeface="Times New Roman" panose="02020603050405020304" pitchFamily="18" charset="0"/>
                            </a:rPr>
                          </m:ctrlPr>
                        </m:fPr>
                        <m:num>
                          <m:r>
                            <a:rPr lang="es-AR" i="1">
                              <a:latin typeface="Cambria Math" panose="02040503050406030204" pitchFamily="18" charset="0"/>
                              <a:ea typeface="Times New Roman" panose="02020603050405020304" pitchFamily="18" charset="0"/>
                              <a:cs typeface="Times New Roman" panose="02020603050405020304" pitchFamily="18" charset="0"/>
                            </a:rPr>
                            <m:t>𝑆</m:t>
                          </m:r>
                          <m:r>
                            <a:rPr lang="es-AR" i="1">
                              <a:latin typeface="Cambria Math" panose="02040503050406030204" pitchFamily="18" charset="0"/>
                              <a:ea typeface="Times New Roman" panose="02020603050405020304" pitchFamily="18" charset="0"/>
                              <a:cs typeface="Times New Roman" panose="02020603050405020304" pitchFamily="18" charset="0"/>
                            </a:rPr>
                            <m:t>−</m:t>
                          </m:r>
                          <m:r>
                            <a:rPr lang="es-AR" i="1">
                              <a:latin typeface="Cambria Math" panose="02040503050406030204" pitchFamily="18" charset="0"/>
                              <a:ea typeface="Calibri" panose="020F0502020204030204" pitchFamily="34" charset="0"/>
                              <a:cs typeface="Times New Roman" panose="02020603050405020304" pitchFamily="18" charset="0"/>
                            </a:rPr>
                            <m:t>𝑛</m:t>
                          </m:r>
                          <m:r>
                            <a:rPr lang="es-AR" i="1">
                              <a:latin typeface="Cambria Math" panose="02040503050406030204" pitchFamily="18" charset="0"/>
                              <a:ea typeface="Calibri" panose="020F0502020204030204" pitchFamily="34" charset="0"/>
                              <a:cs typeface="Times New Roman" panose="02020603050405020304" pitchFamily="18" charset="0"/>
                            </a:rPr>
                            <m:t>𝜇</m:t>
                          </m:r>
                        </m:num>
                        <m:den>
                          <m:rad>
                            <m:radPr>
                              <m:degHide m:val="on"/>
                              <m:ctrlPr>
                                <a:rPr lang="es-AR" i="1">
                                  <a:latin typeface="Cambria Math" panose="02040503050406030204" pitchFamily="18" charset="0"/>
                                  <a:ea typeface="Calibri" panose="020F0502020204030204" pitchFamily="34" charset="0"/>
                                  <a:cs typeface="Times New Roman" panose="02020603050405020304" pitchFamily="18" charset="0"/>
                                </a:rPr>
                              </m:ctrlPr>
                            </m:radPr>
                            <m:deg/>
                            <m:e>
                              <m:r>
                                <a:rPr lang="es-AR" i="1">
                                  <a:latin typeface="Cambria Math" panose="02040503050406030204" pitchFamily="18" charset="0"/>
                                  <a:ea typeface="Times New Roman" panose="02020603050405020304" pitchFamily="18" charset="0"/>
                                  <a:cs typeface="Times New Roman" panose="02020603050405020304" pitchFamily="18" charset="0"/>
                                </a:rPr>
                                <m:t>𝑛</m:t>
                              </m:r>
                              <m:sSup>
                                <m:sSupPr>
                                  <m:ctrlPr>
                                    <a:rPr lang="es-AR" i="1">
                                      <a:latin typeface="Cambria Math" panose="02040503050406030204" pitchFamily="18" charset="0"/>
                                      <a:ea typeface="Times New Roman" panose="02020603050405020304" pitchFamily="18" charset="0"/>
                                      <a:cs typeface="Times New Roman" panose="02020603050405020304" pitchFamily="18" charset="0"/>
                                    </a:rPr>
                                  </m:ctrlPr>
                                </m:sSupPr>
                                <m:e>
                                  <m:r>
                                    <a:rPr lang="es-AR" i="1">
                                      <a:latin typeface="Cambria Math" panose="02040503050406030204" pitchFamily="18" charset="0"/>
                                      <a:ea typeface="Times New Roman" panose="02020603050405020304" pitchFamily="18" charset="0"/>
                                      <a:cs typeface="Times New Roman" panose="02020603050405020304" pitchFamily="18" charset="0"/>
                                    </a:rPr>
                                    <m:t>𝜎</m:t>
                                  </m:r>
                                </m:e>
                                <m:sup>
                                  <m:r>
                                    <a:rPr lang="es-AR" i="1">
                                      <a:latin typeface="Cambria Math" panose="02040503050406030204" pitchFamily="18" charset="0"/>
                                      <a:ea typeface="Times New Roman" panose="02020603050405020304" pitchFamily="18" charset="0"/>
                                      <a:cs typeface="Times New Roman" panose="02020603050405020304" pitchFamily="18" charset="0"/>
                                    </a:rPr>
                                    <m:t>2</m:t>
                                  </m:r>
                                </m:sup>
                              </m:sSup>
                            </m:e>
                          </m:rad>
                        </m:den>
                      </m:f>
                      <m:r>
                        <a:rPr lang="es-AR" i="1">
                          <a:latin typeface="Cambria Math" panose="02040503050406030204" pitchFamily="18" charset="0"/>
                          <a:ea typeface="Calibri" panose="020F0502020204030204" pitchFamily="34" charset="0"/>
                          <a:cs typeface="Times New Roman" panose="02020603050405020304" pitchFamily="18" charset="0"/>
                        </a:rPr>
                        <m:t>=</m:t>
                      </m:r>
                      <m:f>
                        <m:fPr>
                          <m:ctrlPr>
                            <a:rPr lang="es-AR" i="1">
                              <a:latin typeface="Cambria Math" panose="02040503050406030204" pitchFamily="18" charset="0"/>
                              <a:ea typeface="Times New Roman" panose="02020603050405020304" pitchFamily="18" charset="0"/>
                              <a:cs typeface="Times New Roman" panose="02020603050405020304" pitchFamily="18" charset="0"/>
                            </a:rPr>
                          </m:ctrlPr>
                        </m:fPr>
                        <m:num>
                          <m:r>
                            <a:rPr lang="es-AR" i="1">
                              <a:latin typeface="Cambria Math" panose="02040503050406030204" pitchFamily="18" charset="0"/>
                              <a:ea typeface="Times New Roman" panose="02020603050405020304" pitchFamily="18" charset="0"/>
                              <a:cs typeface="Times New Roman" panose="02020603050405020304" pitchFamily="18" charset="0"/>
                            </a:rPr>
                            <m:t>𝑆</m:t>
                          </m:r>
                          <m:r>
                            <a:rPr lang="es-AR" i="1">
                              <a:latin typeface="Cambria Math" panose="02040503050406030204" pitchFamily="18" charset="0"/>
                              <a:ea typeface="Times New Roman" panose="02020603050405020304" pitchFamily="18" charset="0"/>
                              <a:cs typeface="Times New Roman" panose="02020603050405020304" pitchFamily="18" charset="0"/>
                            </a:rPr>
                            <m:t>−</m:t>
                          </m:r>
                          <m:r>
                            <a:rPr lang="es-AR" i="1">
                              <a:latin typeface="Cambria Math" panose="02040503050406030204" pitchFamily="18" charset="0"/>
                              <a:ea typeface="Calibri" panose="020F0502020204030204" pitchFamily="34" charset="0"/>
                              <a:cs typeface="Times New Roman" panose="02020603050405020304" pitchFamily="18" charset="0"/>
                            </a:rPr>
                            <m:t>𝑛</m:t>
                          </m:r>
                          <m:r>
                            <a:rPr lang="es-AR" i="1">
                              <a:latin typeface="Cambria Math" panose="02040503050406030204" pitchFamily="18" charset="0"/>
                              <a:ea typeface="Calibri" panose="020F0502020204030204" pitchFamily="34" charset="0"/>
                              <a:cs typeface="Times New Roman" panose="02020603050405020304" pitchFamily="18" charset="0"/>
                            </a:rPr>
                            <m:t>𝜇</m:t>
                          </m:r>
                        </m:num>
                        <m:den>
                          <m:rad>
                            <m:radPr>
                              <m:degHide m:val="on"/>
                              <m:ctrlPr>
                                <a:rPr lang="es-AR" i="1">
                                  <a:latin typeface="Cambria Math" panose="02040503050406030204" pitchFamily="18" charset="0"/>
                                  <a:ea typeface="Calibri" panose="020F0502020204030204" pitchFamily="34" charset="0"/>
                                  <a:cs typeface="Times New Roman" panose="02020603050405020304" pitchFamily="18" charset="0"/>
                                </a:rPr>
                              </m:ctrlPr>
                            </m:radPr>
                            <m:deg/>
                            <m:e>
                              <m:r>
                                <a:rPr lang="es-AR" i="1">
                                  <a:latin typeface="Cambria Math" panose="02040503050406030204" pitchFamily="18" charset="0"/>
                                  <a:ea typeface="Times New Roman" panose="02020603050405020304" pitchFamily="18" charset="0"/>
                                  <a:cs typeface="Times New Roman" panose="02020603050405020304" pitchFamily="18" charset="0"/>
                                </a:rPr>
                                <m:t>𝑛</m:t>
                              </m:r>
                            </m:e>
                          </m:rad>
                          <m:r>
                            <a:rPr lang="es-AR" i="1">
                              <a:latin typeface="Cambria Math" panose="02040503050406030204" pitchFamily="18" charset="0"/>
                              <a:ea typeface="Times New Roman" panose="02020603050405020304" pitchFamily="18" charset="0"/>
                              <a:cs typeface="Times New Roman" panose="02020603050405020304" pitchFamily="18" charset="0"/>
                            </a:rPr>
                            <m:t>𝜎</m:t>
                          </m:r>
                        </m:den>
                      </m:f>
                      <m:r>
                        <a:rPr lang="es-AR" i="1">
                          <a:latin typeface="Cambria Math" panose="02040503050406030204" pitchFamily="18" charset="0"/>
                          <a:ea typeface="Calibri" panose="020F0502020204030204" pitchFamily="34" charset="0"/>
                          <a:cs typeface="Times New Roman" panose="02020603050405020304" pitchFamily="18" charset="0"/>
                        </a:rPr>
                        <m:t>~ </m:t>
                      </m:r>
                      <m:r>
                        <a:rPr lang="es-AR" i="1">
                          <a:latin typeface="Cambria Math" panose="02040503050406030204" pitchFamily="18" charset="0"/>
                          <a:ea typeface="Calibri" panose="020F0502020204030204" pitchFamily="34" charset="0"/>
                          <a:cs typeface="Times New Roman" panose="02020603050405020304" pitchFamily="18" charset="0"/>
                        </a:rPr>
                        <m:t>𝑁</m:t>
                      </m:r>
                      <m:r>
                        <a:rPr lang="es-AR" i="1">
                          <a:latin typeface="Cambria Math" panose="02040503050406030204" pitchFamily="18" charset="0"/>
                          <a:ea typeface="Calibri" panose="020F0502020204030204" pitchFamily="34" charset="0"/>
                          <a:cs typeface="Times New Roman" panose="02020603050405020304" pitchFamily="18" charset="0"/>
                        </a:rPr>
                        <m:t>(0;1)</m:t>
                      </m:r>
                    </m:oMath>
                  </m:oMathPara>
                </a14:m>
                <a:endParaRPr lang="es-AR" sz="1400" dirty="0">
                  <a:latin typeface="Century Gothic" panose="020B0502020202020204" pitchFamily="34" charset="0"/>
                  <a:ea typeface="Calibri" panose="020F0502020204030204" pitchFamily="34" charset="0"/>
                  <a:cs typeface="Times New Roman" panose="02020603050405020304" pitchFamily="18" charset="0"/>
                </a:endParaRPr>
              </a:p>
            </p:txBody>
          </p:sp>
        </mc:Choice>
        <mc:Fallback>
          <p:sp>
            <p:nvSpPr>
              <p:cNvPr id="2" name="Rectángulo 1">
                <a:extLst>
                  <a:ext uri="{FF2B5EF4-FFF2-40B4-BE49-F238E27FC236}">
                    <a16:creationId xmlns:a16="http://schemas.microsoft.com/office/drawing/2014/main" id="{22542938-EFC3-4285-982E-F33BB584B40D}"/>
                  </a:ext>
                </a:extLst>
              </p:cNvPr>
              <p:cNvSpPr>
                <a:spLocks noRot="1" noChangeAspect="1" noMove="1" noResize="1" noEditPoints="1" noAdjustHandles="1" noChangeArrowheads="1" noChangeShapeType="1" noTextEdit="1"/>
              </p:cNvSpPr>
              <p:nvPr/>
            </p:nvSpPr>
            <p:spPr>
              <a:xfrm>
                <a:off x="1524000" y="908720"/>
                <a:ext cx="9144000" cy="5423536"/>
              </a:xfrm>
              <a:prstGeom prst="rect">
                <a:avLst/>
              </a:prstGeom>
              <a:blipFill>
                <a:blip r:embed="rId2"/>
                <a:stretch>
                  <a:fillRect l="-533" t="-674"/>
                </a:stretch>
              </a:blipFill>
            </p:spPr>
            <p:txBody>
              <a:bodyPr/>
              <a:lstStyle/>
              <a:p>
                <a:r>
                  <a:rPr lang="es-AR">
                    <a:noFill/>
                  </a:rPr>
                  <a:t> </a:t>
                </a:r>
              </a:p>
            </p:txBody>
          </p:sp>
        </mc:Fallback>
      </mc:AlternateContent>
    </p:spTree>
    <p:extLst>
      <p:ext uri="{BB962C8B-B14F-4D97-AF65-F5344CB8AC3E}">
        <p14:creationId xmlns:p14="http://schemas.microsoft.com/office/powerpoint/2010/main" val="107961356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Rectángulo 1">
                <a:extLst>
                  <a:ext uri="{FF2B5EF4-FFF2-40B4-BE49-F238E27FC236}">
                    <a16:creationId xmlns:a16="http://schemas.microsoft.com/office/drawing/2014/main" id="{10EBE76F-4537-42BD-B1FD-01748F7E9E56}"/>
                  </a:ext>
                </a:extLst>
              </p:cNvPr>
              <p:cNvSpPr/>
              <p:nvPr/>
            </p:nvSpPr>
            <p:spPr>
              <a:xfrm>
                <a:off x="1307432" y="812468"/>
                <a:ext cx="9144000" cy="5506507"/>
              </a:xfrm>
              <a:prstGeom prst="rect">
                <a:avLst/>
              </a:prstGeom>
            </p:spPr>
            <p:txBody>
              <a:bodyPr wrap="square">
                <a:spAutoFit/>
              </a:bodyPr>
              <a:lstStyle/>
              <a:p>
                <a:pPr algn="just">
                  <a:lnSpc>
                    <a:spcPct val="107000"/>
                  </a:lnSpc>
                  <a:spcAft>
                    <a:spcPts val="800"/>
                  </a:spcAft>
                </a:pPr>
                <a:r>
                  <a:rPr lang="es-AR" b="1" u="sng" dirty="0">
                    <a:solidFill>
                      <a:srgbClr val="2E3192"/>
                    </a:solidFill>
                    <a:latin typeface="Century Gothic" panose="020B0502020202020204" pitchFamily="34" charset="0"/>
                  </a:rPr>
                  <a:t>Ejemplo</a:t>
                </a:r>
              </a:p>
              <a:p>
                <a:pPr algn="just">
                  <a:lnSpc>
                    <a:spcPct val="107000"/>
                  </a:lnSpc>
                  <a:spcAft>
                    <a:spcPts val="800"/>
                  </a:spcAft>
                </a:pPr>
                <a14:m>
                  <m:oMathPara xmlns:m="http://schemas.openxmlformats.org/officeDocument/2006/math">
                    <m:oMathParaPr>
                      <m:jc m:val="left"/>
                    </m:oMathParaPr>
                    <m:oMath xmlns:m="http://schemas.openxmlformats.org/officeDocument/2006/math">
                      <m:sSub>
                        <m:sSubPr>
                          <m:ctrlPr>
                            <a:rPr lang="es-AR" i="1">
                              <a:latin typeface="Cambria Math" panose="02040503050406030204" pitchFamily="18" charset="0"/>
                              <a:ea typeface="Calibri" panose="020F0502020204030204" pitchFamily="34" charset="0"/>
                              <a:cs typeface="Times New Roman" panose="02020603050405020304" pitchFamily="18" charset="0"/>
                            </a:rPr>
                          </m:ctrlPr>
                        </m:sSubPr>
                        <m:e>
                          <m:r>
                            <a:rPr lang="es-AR" i="1">
                              <a:latin typeface="Cambria Math" panose="02040503050406030204" pitchFamily="18" charset="0"/>
                              <a:ea typeface="Calibri" panose="020F0502020204030204" pitchFamily="34" charset="0"/>
                              <a:cs typeface="Times New Roman" panose="02020603050405020304" pitchFamily="18" charset="0"/>
                            </a:rPr>
                            <m:t>𝑋</m:t>
                          </m:r>
                        </m:e>
                        <m:sub>
                          <m:r>
                            <a:rPr lang="es-AR" i="1">
                              <a:latin typeface="Cambria Math" panose="02040503050406030204" pitchFamily="18" charset="0"/>
                              <a:ea typeface="Calibri" panose="020F0502020204030204" pitchFamily="34" charset="0"/>
                              <a:cs typeface="Times New Roman" panose="02020603050405020304" pitchFamily="18" charset="0"/>
                            </a:rPr>
                            <m:t>1</m:t>
                          </m:r>
                        </m:sub>
                      </m:sSub>
                      <m:r>
                        <a:rPr lang="es-AR" i="1">
                          <a:latin typeface="Cambria Math" panose="02040503050406030204" pitchFamily="18" charset="0"/>
                          <a:ea typeface="Calibri" panose="020F0502020204030204" pitchFamily="34" charset="0"/>
                          <a:cs typeface="Times New Roman" panose="02020603050405020304" pitchFamily="18" charset="0"/>
                        </a:rPr>
                        <m:t> ~ </m:t>
                      </m:r>
                      <m:r>
                        <a:rPr lang="es-AR" i="1">
                          <a:latin typeface="Cambria Math" panose="02040503050406030204" pitchFamily="18" charset="0"/>
                          <a:ea typeface="Calibri" panose="020F0502020204030204" pitchFamily="34" charset="0"/>
                          <a:cs typeface="Times New Roman" panose="02020603050405020304" pitchFamily="18" charset="0"/>
                        </a:rPr>
                        <m:t>𝑁</m:t>
                      </m:r>
                      <m:d>
                        <m:dPr>
                          <m:ctrlPr>
                            <a:rPr lang="es-AR" i="1">
                              <a:latin typeface="Cambria Math" panose="02040503050406030204" pitchFamily="18" charset="0"/>
                              <a:ea typeface="Calibri" panose="020F0502020204030204" pitchFamily="34" charset="0"/>
                              <a:cs typeface="Times New Roman" panose="02020603050405020304" pitchFamily="18" charset="0"/>
                            </a:rPr>
                          </m:ctrlPr>
                        </m:dPr>
                        <m:e>
                          <m:r>
                            <a:rPr lang="es-AR" i="1">
                              <a:latin typeface="Cambria Math" panose="02040503050406030204" pitchFamily="18" charset="0"/>
                              <a:ea typeface="Calibri" panose="020F0502020204030204" pitchFamily="34" charset="0"/>
                              <a:cs typeface="Times New Roman" panose="02020603050405020304" pitchFamily="18" charset="0"/>
                            </a:rPr>
                            <m:t>5;2</m:t>
                          </m:r>
                        </m:e>
                      </m:d>
                    </m:oMath>
                  </m:oMathPara>
                </a14:m>
                <a:endParaRPr lang="es-AR" dirty="0">
                  <a:latin typeface="Century Gothic" panose="020B0502020202020204" pitchFamily="34" charset="0"/>
                  <a:ea typeface="Calibri" panose="020F0502020204030204" pitchFamily="34" charset="0"/>
                  <a:cs typeface="Times New Roman" panose="02020603050405020304" pitchFamily="18" charset="0"/>
                </a:endParaRPr>
              </a:p>
              <a:p>
                <a:pPr algn="just">
                  <a:lnSpc>
                    <a:spcPct val="107000"/>
                  </a:lnSpc>
                  <a:spcAft>
                    <a:spcPts val="800"/>
                  </a:spcAft>
                </a:pPr>
                <a14:m>
                  <m:oMathPara xmlns:m="http://schemas.openxmlformats.org/officeDocument/2006/math">
                    <m:oMathParaPr>
                      <m:jc m:val="left"/>
                    </m:oMathParaPr>
                    <m:oMath xmlns:m="http://schemas.openxmlformats.org/officeDocument/2006/math">
                      <m:sSub>
                        <m:sSubPr>
                          <m:ctrlPr>
                            <a:rPr lang="es-AR" i="1">
                              <a:latin typeface="Cambria Math" panose="02040503050406030204" pitchFamily="18" charset="0"/>
                              <a:ea typeface="Calibri" panose="020F0502020204030204" pitchFamily="34" charset="0"/>
                              <a:cs typeface="Times New Roman" panose="02020603050405020304" pitchFamily="18" charset="0"/>
                            </a:rPr>
                          </m:ctrlPr>
                        </m:sSubPr>
                        <m:e>
                          <m:r>
                            <a:rPr lang="es-AR" i="1">
                              <a:latin typeface="Cambria Math" panose="02040503050406030204" pitchFamily="18" charset="0"/>
                              <a:ea typeface="Calibri" panose="020F0502020204030204" pitchFamily="34" charset="0"/>
                              <a:cs typeface="Times New Roman" panose="02020603050405020304" pitchFamily="18" charset="0"/>
                            </a:rPr>
                            <m:t>𝑋</m:t>
                          </m:r>
                        </m:e>
                        <m:sub>
                          <m:r>
                            <a:rPr lang="es-AR" i="1">
                              <a:latin typeface="Cambria Math" panose="02040503050406030204" pitchFamily="18" charset="0"/>
                              <a:ea typeface="Calibri" panose="020F0502020204030204" pitchFamily="34" charset="0"/>
                              <a:cs typeface="Times New Roman" panose="02020603050405020304" pitchFamily="18" charset="0"/>
                            </a:rPr>
                            <m:t>2</m:t>
                          </m:r>
                        </m:sub>
                      </m:sSub>
                      <m:r>
                        <a:rPr lang="es-AR" i="1">
                          <a:latin typeface="Cambria Math" panose="02040503050406030204" pitchFamily="18" charset="0"/>
                          <a:ea typeface="Calibri" panose="020F0502020204030204" pitchFamily="34" charset="0"/>
                          <a:cs typeface="Times New Roman" panose="02020603050405020304" pitchFamily="18" charset="0"/>
                        </a:rPr>
                        <m:t> ~ </m:t>
                      </m:r>
                      <m:r>
                        <a:rPr lang="es-AR" i="1">
                          <a:latin typeface="Cambria Math" panose="02040503050406030204" pitchFamily="18" charset="0"/>
                          <a:ea typeface="Calibri" panose="020F0502020204030204" pitchFamily="34" charset="0"/>
                          <a:cs typeface="Times New Roman" panose="02020603050405020304" pitchFamily="18" charset="0"/>
                        </a:rPr>
                        <m:t>𝑁</m:t>
                      </m:r>
                      <m:d>
                        <m:dPr>
                          <m:ctrlPr>
                            <a:rPr lang="es-AR" i="1">
                              <a:latin typeface="Cambria Math" panose="02040503050406030204" pitchFamily="18" charset="0"/>
                              <a:ea typeface="Calibri" panose="020F0502020204030204" pitchFamily="34" charset="0"/>
                              <a:cs typeface="Times New Roman" panose="02020603050405020304" pitchFamily="18" charset="0"/>
                            </a:rPr>
                          </m:ctrlPr>
                        </m:dPr>
                        <m:e>
                          <m:r>
                            <a:rPr lang="es-AR" i="1">
                              <a:latin typeface="Cambria Math" panose="02040503050406030204" pitchFamily="18" charset="0"/>
                              <a:ea typeface="Calibri" panose="020F0502020204030204" pitchFamily="34" charset="0"/>
                              <a:cs typeface="Times New Roman" panose="02020603050405020304" pitchFamily="18" charset="0"/>
                            </a:rPr>
                            <m:t>5</m:t>
                          </m:r>
                          <m:r>
                            <a:rPr lang="es-AR" i="1">
                              <a:latin typeface="Cambria Math" panose="02040503050406030204" pitchFamily="18" charset="0"/>
                              <a:ea typeface="Calibri" panose="020F0502020204030204" pitchFamily="34" charset="0"/>
                              <a:cs typeface="Times New Roman" panose="02020603050405020304" pitchFamily="18" charset="0"/>
                            </a:rPr>
                            <m:t>;</m:t>
                          </m:r>
                          <m:r>
                            <a:rPr lang="es-AR" i="1">
                              <a:latin typeface="Cambria Math" panose="02040503050406030204" pitchFamily="18" charset="0"/>
                              <a:ea typeface="Calibri" panose="020F0502020204030204" pitchFamily="34" charset="0"/>
                              <a:cs typeface="Times New Roman" panose="02020603050405020304" pitchFamily="18" charset="0"/>
                            </a:rPr>
                            <m:t>2</m:t>
                          </m:r>
                        </m:e>
                      </m:d>
                    </m:oMath>
                  </m:oMathPara>
                </a14:m>
                <a:endParaRPr lang="es-AR" dirty="0">
                  <a:latin typeface="Century Gothic" panose="020B0502020202020204" pitchFamily="34" charset="0"/>
                  <a:ea typeface="Calibri" panose="020F0502020204030204" pitchFamily="34" charset="0"/>
                  <a:cs typeface="Times New Roman" panose="02020603050405020304" pitchFamily="18" charset="0"/>
                </a:endParaRPr>
              </a:p>
              <a:p>
                <a:pPr algn="just">
                  <a:lnSpc>
                    <a:spcPct val="107000"/>
                  </a:lnSpc>
                  <a:spcAft>
                    <a:spcPts val="800"/>
                  </a:spcAft>
                </a:pPr>
                <a14:m>
                  <m:oMathPara xmlns:m="http://schemas.openxmlformats.org/officeDocument/2006/math">
                    <m:oMathParaPr>
                      <m:jc m:val="left"/>
                    </m:oMathParaPr>
                    <m:oMath xmlns:m="http://schemas.openxmlformats.org/officeDocument/2006/math">
                      <m:sSub>
                        <m:sSubPr>
                          <m:ctrlPr>
                            <a:rPr lang="es-AR" i="1">
                              <a:latin typeface="Cambria Math" panose="02040503050406030204" pitchFamily="18" charset="0"/>
                              <a:ea typeface="Calibri" panose="020F0502020204030204" pitchFamily="34" charset="0"/>
                              <a:cs typeface="Times New Roman" panose="02020603050405020304" pitchFamily="18" charset="0"/>
                            </a:rPr>
                          </m:ctrlPr>
                        </m:sSubPr>
                        <m:e>
                          <m:r>
                            <a:rPr lang="es-AR" i="1">
                              <a:latin typeface="Cambria Math" panose="02040503050406030204" pitchFamily="18" charset="0"/>
                              <a:ea typeface="Calibri" panose="020F0502020204030204" pitchFamily="34" charset="0"/>
                              <a:cs typeface="Times New Roman" panose="02020603050405020304" pitchFamily="18" charset="0"/>
                            </a:rPr>
                            <m:t>𝑋</m:t>
                          </m:r>
                        </m:e>
                        <m:sub>
                          <m:r>
                            <a:rPr lang="es-AR" i="1">
                              <a:latin typeface="Cambria Math" panose="02040503050406030204" pitchFamily="18" charset="0"/>
                              <a:ea typeface="Calibri" panose="020F0502020204030204" pitchFamily="34" charset="0"/>
                              <a:cs typeface="Times New Roman" panose="02020603050405020304" pitchFamily="18" charset="0"/>
                            </a:rPr>
                            <m:t>3</m:t>
                          </m:r>
                        </m:sub>
                      </m:sSub>
                      <m:r>
                        <a:rPr lang="es-AR" i="1">
                          <a:latin typeface="Cambria Math" panose="02040503050406030204" pitchFamily="18" charset="0"/>
                          <a:ea typeface="Calibri" panose="020F0502020204030204" pitchFamily="34" charset="0"/>
                          <a:cs typeface="Times New Roman" panose="02020603050405020304" pitchFamily="18" charset="0"/>
                        </a:rPr>
                        <m:t> ~ </m:t>
                      </m:r>
                      <m:r>
                        <a:rPr lang="es-AR" i="1">
                          <a:latin typeface="Cambria Math" panose="02040503050406030204" pitchFamily="18" charset="0"/>
                          <a:ea typeface="Calibri" panose="020F0502020204030204" pitchFamily="34" charset="0"/>
                          <a:cs typeface="Times New Roman" panose="02020603050405020304" pitchFamily="18" charset="0"/>
                        </a:rPr>
                        <m:t>𝑁</m:t>
                      </m:r>
                      <m:d>
                        <m:dPr>
                          <m:ctrlPr>
                            <a:rPr lang="es-AR" i="1">
                              <a:latin typeface="Cambria Math" panose="02040503050406030204" pitchFamily="18" charset="0"/>
                              <a:ea typeface="Calibri" panose="020F0502020204030204" pitchFamily="34" charset="0"/>
                              <a:cs typeface="Times New Roman" panose="02020603050405020304" pitchFamily="18" charset="0"/>
                            </a:rPr>
                          </m:ctrlPr>
                        </m:dPr>
                        <m:e>
                          <m:r>
                            <a:rPr lang="es-AR" i="1">
                              <a:latin typeface="Cambria Math" panose="02040503050406030204" pitchFamily="18" charset="0"/>
                              <a:ea typeface="Calibri" panose="020F0502020204030204" pitchFamily="34" charset="0"/>
                              <a:cs typeface="Times New Roman" panose="02020603050405020304" pitchFamily="18" charset="0"/>
                            </a:rPr>
                            <m:t>5</m:t>
                          </m:r>
                          <m:r>
                            <a:rPr lang="es-AR" i="1">
                              <a:latin typeface="Cambria Math" panose="02040503050406030204" pitchFamily="18" charset="0"/>
                              <a:ea typeface="Calibri" panose="020F0502020204030204" pitchFamily="34" charset="0"/>
                              <a:cs typeface="Times New Roman" panose="02020603050405020304" pitchFamily="18" charset="0"/>
                            </a:rPr>
                            <m:t>;</m:t>
                          </m:r>
                          <m:r>
                            <a:rPr lang="es-AR" i="1">
                              <a:latin typeface="Cambria Math" panose="02040503050406030204" pitchFamily="18" charset="0"/>
                              <a:ea typeface="Calibri" panose="020F0502020204030204" pitchFamily="34" charset="0"/>
                              <a:cs typeface="Times New Roman" panose="02020603050405020304" pitchFamily="18" charset="0"/>
                            </a:rPr>
                            <m:t>2</m:t>
                          </m:r>
                        </m:e>
                      </m:d>
                    </m:oMath>
                  </m:oMathPara>
                </a14:m>
                <a:endParaRPr lang="es-AR" dirty="0">
                  <a:latin typeface="Century Gothic" panose="020B0502020202020204" pitchFamily="34" charset="0"/>
                  <a:ea typeface="Calibri" panose="020F0502020204030204" pitchFamily="34" charset="0"/>
                  <a:cs typeface="Times New Roman" panose="02020603050405020304" pitchFamily="18" charset="0"/>
                </a:endParaRPr>
              </a:p>
              <a:p>
                <a:pPr algn="just">
                  <a:lnSpc>
                    <a:spcPct val="107000"/>
                  </a:lnSpc>
                  <a:spcAft>
                    <a:spcPts val="800"/>
                  </a:spcAft>
                </a:pPr>
                <a:endParaRPr lang="es-AR" dirty="0">
                  <a:latin typeface="Century Gothic" panose="020B0502020202020204" pitchFamily="34" charset="0"/>
                  <a:ea typeface="Calibri" panose="020F0502020204030204" pitchFamily="34" charset="0"/>
                  <a:cs typeface="Times New Roman" panose="02020603050405020304" pitchFamily="18" charset="0"/>
                </a:endParaRPr>
              </a:p>
              <a:p>
                <a:pPr algn="just">
                  <a:lnSpc>
                    <a:spcPct val="107000"/>
                  </a:lnSpc>
                  <a:spcAft>
                    <a:spcPts val="800"/>
                  </a:spcAft>
                </a:pPr>
                <a14:m>
                  <m:oMathPara xmlns:m="http://schemas.openxmlformats.org/officeDocument/2006/math">
                    <m:oMathParaPr>
                      <m:jc m:val="left"/>
                    </m:oMathParaPr>
                    <m:oMath xmlns:m="http://schemas.openxmlformats.org/officeDocument/2006/math">
                      <m:sSub>
                        <m:sSubPr>
                          <m:ctrlPr>
                            <a:rPr lang="es-AR" i="1">
                              <a:latin typeface="Cambria Math" panose="02040503050406030204" pitchFamily="18" charset="0"/>
                              <a:ea typeface="Calibri" panose="020F0502020204030204" pitchFamily="34" charset="0"/>
                              <a:cs typeface="Times New Roman" panose="02020603050405020304" pitchFamily="18" charset="0"/>
                            </a:rPr>
                          </m:ctrlPr>
                        </m:sSubPr>
                        <m:e>
                          <m:r>
                            <a:rPr lang="es-AR" i="1">
                              <a:latin typeface="Cambria Math" panose="02040503050406030204" pitchFamily="18" charset="0"/>
                              <a:ea typeface="Calibri" panose="020F0502020204030204" pitchFamily="34" charset="0"/>
                              <a:cs typeface="Times New Roman" panose="02020603050405020304" pitchFamily="18" charset="0"/>
                            </a:rPr>
                            <m:t>𝑆</m:t>
                          </m:r>
                          <m:r>
                            <a:rPr lang="es-AR" i="1">
                              <a:latin typeface="Cambria Math" panose="02040503050406030204" pitchFamily="18" charset="0"/>
                              <a:ea typeface="Calibri" panose="020F0502020204030204" pitchFamily="34" charset="0"/>
                              <a:cs typeface="Times New Roman" panose="02020603050405020304" pitchFamily="18" charset="0"/>
                            </a:rPr>
                            <m:t>=</m:t>
                          </m:r>
                          <m:r>
                            <a:rPr lang="es-AR" i="1">
                              <a:latin typeface="Cambria Math" panose="02040503050406030204" pitchFamily="18" charset="0"/>
                              <a:ea typeface="Calibri" panose="020F0502020204030204" pitchFamily="34" charset="0"/>
                              <a:cs typeface="Times New Roman" panose="02020603050405020304" pitchFamily="18" charset="0"/>
                            </a:rPr>
                            <m:t>𝑋</m:t>
                          </m:r>
                        </m:e>
                        <m:sub>
                          <m:r>
                            <a:rPr lang="es-AR" i="1">
                              <a:latin typeface="Cambria Math" panose="02040503050406030204" pitchFamily="18" charset="0"/>
                              <a:ea typeface="Calibri" panose="020F0502020204030204" pitchFamily="34" charset="0"/>
                              <a:cs typeface="Times New Roman" panose="02020603050405020304" pitchFamily="18" charset="0"/>
                            </a:rPr>
                            <m:t>1</m:t>
                          </m:r>
                        </m:sub>
                      </m:sSub>
                      <m:r>
                        <a:rPr lang="es-AR" i="1">
                          <a:latin typeface="Cambria Math" panose="02040503050406030204" pitchFamily="18" charset="0"/>
                          <a:ea typeface="Calibri" panose="020F0502020204030204" pitchFamily="34" charset="0"/>
                          <a:cs typeface="Times New Roman" panose="02020603050405020304" pitchFamily="18" charset="0"/>
                        </a:rPr>
                        <m:t>+</m:t>
                      </m:r>
                      <m:sSub>
                        <m:sSubPr>
                          <m:ctrlPr>
                            <a:rPr lang="es-AR" i="1">
                              <a:latin typeface="Cambria Math" panose="02040503050406030204" pitchFamily="18" charset="0"/>
                              <a:ea typeface="Calibri" panose="020F0502020204030204" pitchFamily="34" charset="0"/>
                              <a:cs typeface="Times New Roman" panose="02020603050405020304" pitchFamily="18" charset="0"/>
                            </a:rPr>
                          </m:ctrlPr>
                        </m:sSubPr>
                        <m:e>
                          <m:r>
                            <a:rPr lang="es-AR" i="1">
                              <a:latin typeface="Cambria Math" panose="02040503050406030204" pitchFamily="18" charset="0"/>
                              <a:ea typeface="Calibri" panose="020F0502020204030204" pitchFamily="34" charset="0"/>
                              <a:cs typeface="Times New Roman" panose="02020603050405020304" pitchFamily="18" charset="0"/>
                            </a:rPr>
                            <m:t>𝑋</m:t>
                          </m:r>
                        </m:e>
                        <m:sub>
                          <m:r>
                            <a:rPr lang="es-AR" i="1">
                              <a:latin typeface="Cambria Math" panose="02040503050406030204" pitchFamily="18" charset="0"/>
                              <a:ea typeface="Calibri" panose="020F0502020204030204" pitchFamily="34" charset="0"/>
                              <a:cs typeface="Times New Roman" panose="02020603050405020304" pitchFamily="18" charset="0"/>
                            </a:rPr>
                            <m:t>2</m:t>
                          </m:r>
                        </m:sub>
                      </m:sSub>
                      <m:r>
                        <a:rPr lang="es-AR" i="1">
                          <a:latin typeface="Cambria Math" panose="02040503050406030204" pitchFamily="18" charset="0"/>
                          <a:ea typeface="Calibri" panose="020F0502020204030204" pitchFamily="34" charset="0"/>
                          <a:cs typeface="Times New Roman" panose="02020603050405020304" pitchFamily="18" charset="0"/>
                        </a:rPr>
                        <m:t>+</m:t>
                      </m:r>
                      <m:sSub>
                        <m:sSubPr>
                          <m:ctrlPr>
                            <a:rPr lang="es-AR" i="1">
                              <a:latin typeface="Cambria Math" panose="02040503050406030204" pitchFamily="18" charset="0"/>
                              <a:ea typeface="Calibri" panose="020F0502020204030204" pitchFamily="34" charset="0"/>
                              <a:cs typeface="Times New Roman" panose="02020603050405020304" pitchFamily="18" charset="0"/>
                            </a:rPr>
                          </m:ctrlPr>
                        </m:sSubPr>
                        <m:e>
                          <m:r>
                            <a:rPr lang="es-AR" i="1">
                              <a:latin typeface="Cambria Math" panose="02040503050406030204" pitchFamily="18" charset="0"/>
                              <a:ea typeface="Calibri" panose="020F0502020204030204" pitchFamily="34" charset="0"/>
                              <a:cs typeface="Times New Roman" panose="02020603050405020304" pitchFamily="18" charset="0"/>
                            </a:rPr>
                            <m:t>𝑋</m:t>
                          </m:r>
                        </m:e>
                        <m:sub>
                          <m:r>
                            <a:rPr lang="es-AR" i="1">
                              <a:latin typeface="Cambria Math" panose="02040503050406030204" pitchFamily="18" charset="0"/>
                              <a:ea typeface="Calibri" panose="020F0502020204030204" pitchFamily="34" charset="0"/>
                              <a:cs typeface="Times New Roman" panose="02020603050405020304" pitchFamily="18" charset="0"/>
                            </a:rPr>
                            <m:t>3</m:t>
                          </m:r>
                        </m:sub>
                      </m:sSub>
                      <m:r>
                        <a:rPr lang="es-AR" i="1">
                          <a:latin typeface="Cambria Math" panose="02040503050406030204" pitchFamily="18" charset="0"/>
                          <a:ea typeface="Calibri" panose="020F0502020204030204" pitchFamily="34" charset="0"/>
                          <a:cs typeface="Times New Roman" panose="02020603050405020304" pitchFamily="18" charset="0"/>
                        </a:rPr>
                        <m:t>  </m:t>
                      </m:r>
                      <m:r>
                        <a:rPr lang="es-AR" i="1">
                          <a:latin typeface="Cambria Math" panose="02040503050406030204" pitchFamily="18" charset="0"/>
                          <a:ea typeface="Cambria Math" panose="02040503050406030204" pitchFamily="18" charset="0"/>
                          <a:cs typeface="Times New Roman" panose="02020603050405020304" pitchFamily="18" charset="0"/>
                        </a:rPr>
                        <m:t>⇒</m:t>
                      </m:r>
                      <m:r>
                        <a:rPr lang="es-AR" i="1">
                          <a:latin typeface="Cambria Math" panose="02040503050406030204" pitchFamily="18" charset="0"/>
                          <a:ea typeface="Calibri" panose="020F0502020204030204" pitchFamily="34" charset="0"/>
                          <a:cs typeface="Times New Roman" panose="02020603050405020304" pitchFamily="18" charset="0"/>
                        </a:rPr>
                        <m:t>𝑆</m:t>
                      </m:r>
                      <m:r>
                        <a:rPr lang="es-AR" i="1">
                          <a:latin typeface="Cambria Math" panose="02040503050406030204" pitchFamily="18" charset="0"/>
                          <a:ea typeface="Calibri" panose="020F0502020204030204" pitchFamily="34" charset="0"/>
                          <a:cs typeface="Times New Roman" panose="02020603050405020304" pitchFamily="18" charset="0"/>
                        </a:rPr>
                        <m:t> ~ </m:t>
                      </m:r>
                      <m:r>
                        <a:rPr lang="es-AR" i="1">
                          <a:latin typeface="Cambria Math" panose="02040503050406030204" pitchFamily="18" charset="0"/>
                          <a:ea typeface="Calibri" panose="020F0502020204030204" pitchFamily="34" charset="0"/>
                          <a:cs typeface="Times New Roman" panose="02020603050405020304" pitchFamily="18" charset="0"/>
                        </a:rPr>
                        <m:t>𝑁</m:t>
                      </m:r>
                      <m:d>
                        <m:dPr>
                          <m:ctrlPr>
                            <a:rPr lang="es-AR" i="1">
                              <a:latin typeface="Cambria Math" panose="02040503050406030204" pitchFamily="18" charset="0"/>
                              <a:ea typeface="Calibri" panose="020F0502020204030204" pitchFamily="34" charset="0"/>
                              <a:cs typeface="Times New Roman" panose="02020603050405020304" pitchFamily="18" charset="0"/>
                            </a:rPr>
                          </m:ctrlPr>
                        </m:dPr>
                        <m:e>
                          <m:sSub>
                            <m:sSubPr>
                              <m:ctrlPr>
                                <a:rPr lang="es-AR" i="1">
                                  <a:latin typeface="Cambria Math" panose="02040503050406030204" pitchFamily="18" charset="0"/>
                                  <a:ea typeface="Calibri" panose="020F0502020204030204" pitchFamily="34" charset="0"/>
                                  <a:cs typeface="Times New Roman" panose="02020603050405020304" pitchFamily="18" charset="0"/>
                                </a:rPr>
                              </m:ctrlPr>
                            </m:sSubPr>
                            <m:e>
                              <m:r>
                                <a:rPr lang="es-AR" i="1">
                                  <a:latin typeface="Cambria Math" panose="02040503050406030204" pitchFamily="18" charset="0"/>
                                  <a:ea typeface="Calibri" panose="020F0502020204030204" pitchFamily="34" charset="0"/>
                                  <a:cs typeface="Times New Roman" panose="02020603050405020304" pitchFamily="18" charset="0"/>
                                </a:rPr>
                                <m:t>𝜇</m:t>
                              </m:r>
                            </m:e>
                            <m:sub>
                              <m:r>
                                <a:rPr lang="es-AR" i="1">
                                  <a:latin typeface="Cambria Math" panose="02040503050406030204" pitchFamily="18" charset="0"/>
                                  <a:ea typeface="Calibri" panose="020F0502020204030204" pitchFamily="34" charset="0"/>
                                  <a:cs typeface="Times New Roman" panose="02020603050405020304" pitchFamily="18" charset="0"/>
                                </a:rPr>
                                <m:t>𝑆</m:t>
                              </m:r>
                            </m:sub>
                          </m:sSub>
                          <m:r>
                            <a:rPr lang="es-AR" i="1">
                              <a:latin typeface="Cambria Math" panose="02040503050406030204" pitchFamily="18" charset="0"/>
                              <a:ea typeface="Calibri" panose="020F0502020204030204" pitchFamily="34" charset="0"/>
                              <a:cs typeface="Times New Roman" panose="02020603050405020304" pitchFamily="18" charset="0"/>
                            </a:rPr>
                            <m:t>;</m:t>
                          </m:r>
                          <m:sSub>
                            <m:sSubPr>
                              <m:ctrlPr>
                                <a:rPr lang="es-AR" i="1">
                                  <a:latin typeface="Cambria Math" panose="02040503050406030204" pitchFamily="18" charset="0"/>
                                  <a:cs typeface="Times New Roman" panose="02020603050405020304" pitchFamily="18" charset="0"/>
                                </a:rPr>
                              </m:ctrlPr>
                            </m:sSubPr>
                            <m:e>
                              <m:r>
                                <a:rPr lang="es-AR" i="1">
                                  <a:latin typeface="Cambria Math" panose="02040503050406030204" pitchFamily="18" charset="0"/>
                                  <a:ea typeface="Cambria Math" panose="02040503050406030204" pitchFamily="18" charset="0"/>
                                  <a:cs typeface="Times New Roman" panose="02020603050405020304" pitchFamily="18" charset="0"/>
                                </a:rPr>
                                <m:t>𝜎</m:t>
                              </m:r>
                            </m:e>
                            <m:sub>
                              <m:r>
                                <a:rPr lang="es-AR" i="1">
                                  <a:latin typeface="Cambria Math" panose="02040503050406030204" pitchFamily="18" charset="0"/>
                                  <a:cs typeface="Times New Roman" panose="02020603050405020304" pitchFamily="18" charset="0"/>
                                </a:rPr>
                                <m:t>𝑆</m:t>
                              </m:r>
                            </m:sub>
                          </m:sSub>
                        </m:e>
                      </m:d>
                    </m:oMath>
                  </m:oMathPara>
                </a14:m>
                <a:endParaRPr lang="es-AR" dirty="0">
                  <a:latin typeface="Century Gothic" panose="020B0502020202020204" pitchFamily="34" charset="0"/>
                  <a:ea typeface="Calibri" panose="020F0502020204030204" pitchFamily="34" charset="0"/>
                  <a:cs typeface="Times New Roman" panose="02020603050405020304" pitchFamily="18" charset="0"/>
                </a:endParaRPr>
              </a:p>
              <a:p>
                <a:pPr algn="just">
                  <a:lnSpc>
                    <a:spcPct val="107000"/>
                  </a:lnSpc>
                  <a:spcAft>
                    <a:spcPts val="800"/>
                  </a:spcAft>
                </a:pPr>
                <a:endParaRPr lang="es-AR" dirty="0">
                  <a:latin typeface="Century Gothic" panose="020B050202020202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s-AR" dirty="0">
                    <a:latin typeface="Century Gothic" panose="020B0502020202020204" pitchFamily="34" charset="0"/>
                    <a:ea typeface="Calibri" panose="020F0502020204030204" pitchFamily="34" charset="0"/>
                    <a:cs typeface="Times New Roman" panose="02020603050405020304" pitchFamily="18" charset="0"/>
                  </a:rPr>
                  <a:t>Donde</a:t>
                </a:r>
              </a:p>
              <a:p>
                <a:pPr algn="just">
                  <a:lnSpc>
                    <a:spcPct val="107000"/>
                  </a:lnSpc>
                  <a:spcAft>
                    <a:spcPts val="800"/>
                  </a:spcAft>
                </a:pPr>
                <a14:m>
                  <m:oMathPara xmlns:m="http://schemas.openxmlformats.org/officeDocument/2006/math">
                    <m:oMathParaPr>
                      <m:jc m:val="left"/>
                    </m:oMathParaPr>
                    <m:oMath xmlns:m="http://schemas.openxmlformats.org/officeDocument/2006/math">
                      <m:sSub>
                        <m:sSubPr>
                          <m:ctrlPr>
                            <a:rPr lang="es-AR" i="1">
                              <a:latin typeface="Cambria Math" panose="02040503050406030204" pitchFamily="18" charset="0"/>
                              <a:ea typeface="Calibri" panose="020F0502020204030204" pitchFamily="34" charset="0"/>
                              <a:cs typeface="Times New Roman" panose="02020603050405020304" pitchFamily="18" charset="0"/>
                            </a:rPr>
                          </m:ctrlPr>
                        </m:sSubPr>
                        <m:e>
                          <m:r>
                            <a:rPr lang="es-AR" i="1">
                              <a:latin typeface="Cambria Math" panose="02040503050406030204" pitchFamily="18" charset="0"/>
                              <a:ea typeface="Calibri" panose="020F0502020204030204" pitchFamily="34" charset="0"/>
                              <a:cs typeface="Times New Roman" panose="02020603050405020304" pitchFamily="18" charset="0"/>
                            </a:rPr>
                            <m:t>𝜇</m:t>
                          </m:r>
                        </m:e>
                        <m:sub>
                          <m:r>
                            <a:rPr lang="es-AR" i="1">
                              <a:latin typeface="Cambria Math" panose="02040503050406030204" pitchFamily="18" charset="0"/>
                              <a:ea typeface="Calibri" panose="020F0502020204030204" pitchFamily="34" charset="0"/>
                              <a:cs typeface="Times New Roman" panose="02020603050405020304" pitchFamily="18" charset="0"/>
                            </a:rPr>
                            <m:t>𝑆</m:t>
                          </m:r>
                        </m:sub>
                      </m:sSub>
                      <m:r>
                        <a:rPr lang="es-AR" i="1">
                          <a:latin typeface="Cambria Math" panose="02040503050406030204" pitchFamily="18" charset="0"/>
                          <a:ea typeface="Calibri" panose="020F0502020204030204" pitchFamily="34" charset="0"/>
                          <a:cs typeface="Times New Roman" panose="02020603050405020304" pitchFamily="18" charset="0"/>
                        </a:rPr>
                        <m:t>=</m:t>
                      </m:r>
                      <m:nary>
                        <m:naryPr>
                          <m:chr m:val="∑"/>
                          <m:limLoc m:val="undOvr"/>
                          <m:ctrlPr>
                            <a:rPr lang="es-AR" i="1">
                              <a:latin typeface="Cambria Math" panose="02040503050406030204" pitchFamily="18" charset="0"/>
                              <a:ea typeface="Calibri" panose="020F0502020204030204" pitchFamily="34" charset="0"/>
                              <a:cs typeface="Times New Roman" panose="02020603050405020304" pitchFamily="18" charset="0"/>
                            </a:rPr>
                          </m:ctrlPr>
                        </m:naryPr>
                        <m:sub>
                          <m:r>
                            <a:rPr lang="es-AR" i="1">
                              <a:latin typeface="Cambria Math" panose="02040503050406030204" pitchFamily="18" charset="0"/>
                              <a:ea typeface="Calibri" panose="020F0502020204030204" pitchFamily="34" charset="0"/>
                              <a:cs typeface="Times New Roman" panose="02020603050405020304" pitchFamily="18" charset="0"/>
                            </a:rPr>
                            <m:t>𝑖</m:t>
                          </m:r>
                          <m:r>
                            <a:rPr lang="es-AR" i="1">
                              <a:latin typeface="Cambria Math" panose="02040503050406030204" pitchFamily="18" charset="0"/>
                              <a:ea typeface="Calibri" panose="020F0502020204030204" pitchFamily="34" charset="0"/>
                              <a:cs typeface="Times New Roman" panose="02020603050405020304" pitchFamily="18" charset="0"/>
                            </a:rPr>
                            <m:t>=1</m:t>
                          </m:r>
                        </m:sub>
                        <m:sup>
                          <m:r>
                            <a:rPr lang="es-AR" i="1">
                              <a:latin typeface="Cambria Math" panose="02040503050406030204" pitchFamily="18" charset="0"/>
                              <a:ea typeface="Calibri" panose="020F0502020204030204" pitchFamily="34" charset="0"/>
                              <a:cs typeface="Times New Roman" panose="02020603050405020304" pitchFamily="18" charset="0"/>
                            </a:rPr>
                            <m:t>𝑛</m:t>
                          </m:r>
                        </m:sup>
                        <m:e>
                          <m:sSub>
                            <m:sSubPr>
                              <m:ctrlPr>
                                <a:rPr lang="es-AR" i="1">
                                  <a:latin typeface="Cambria Math" panose="02040503050406030204" pitchFamily="18" charset="0"/>
                                  <a:ea typeface="Calibri" panose="020F0502020204030204" pitchFamily="34" charset="0"/>
                                  <a:cs typeface="Times New Roman" panose="02020603050405020304" pitchFamily="18" charset="0"/>
                                </a:rPr>
                              </m:ctrlPr>
                            </m:sSubPr>
                            <m:e>
                              <m:r>
                                <a:rPr lang="es-AR" i="1">
                                  <a:latin typeface="Cambria Math" panose="02040503050406030204" pitchFamily="18" charset="0"/>
                                  <a:ea typeface="Calibri" panose="020F0502020204030204" pitchFamily="34" charset="0"/>
                                  <a:cs typeface="Times New Roman" panose="02020603050405020304" pitchFamily="18" charset="0"/>
                                </a:rPr>
                                <m:t>𝜇</m:t>
                              </m:r>
                            </m:e>
                            <m:sub>
                              <m:r>
                                <a:rPr lang="es-AR" i="1">
                                  <a:latin typeface="Cambria Math" panose="02040503050406030204" pitchFamily="18" charset="0"/>
                                  <a:ea typeface="Calibri" panose="020F0502020204030204" pitchFamily="34" charset="0"/>
                                  <a:cs typeface="Times New Roman" panose="02020603050405020304" pitchFamily="18" charset="0"/>
                                </a:rPr>
                                <m:t>𝑖</m:t>
                              </m:r>
                            </m:sub>
                          </m:sSub>
                          <m:r>
                            <a:rPr lang="es-AR" i="1">
                              <a:latin typeface="Cambria Math" panose="02040503050406030204" pitchFamily="18" charset="0"/>
                              <a:ea typeface="Calibri" panose="020F0502020204030204" pitchFamily="34" charset="0"/>
                              <a:cs typeface="Times New Roman" panose="02020603050405020304" pitchFamily="18" charset="0"/>
                            </a:rPr>
                            <m:t>=</m:t>
                          </m:r>
                          <m:r>
                            <a:rPr lang="es-AR" i="1">
                              <a:latin typeface="Cambria Math" panose="02040503050406030204" pitchFamily="18" charset="0"/>
                              <a:ea typeface="Calibri" panose="020F0502020204030204" pitchFamily="34" charset="0"/>
                              <a:cs typeface="Times New Roman" panose="02020603050405020304" pitchFamily="18" charset="0"/>
                            </a:rPr>
                            <m:t>𝑛</m:t>
                          </m:r>
                          <m:r>
                            <a:rPr lang="es-AR" i="1">
                              <a:latin typeface="Cambria Math" panose="02040503050406030204" pitchFamily="18" charset="0"/>
                              <a:ea typeface="Calibri" panose="020F0502020204030204" pitchFamily="34" charset="0"/>
                              <a:cs typeface="Times New Roman" panose="02020603050405020304" pitchFamily="18" charset="0"/>
                            </a:rPr>
                            <m:t>𝜇</m:t>
                          </m:r>
                        </m:e>
                      </m:nary>
                      <m:r>
                        <a:rPr lang="es-AR" i="1">
                          <a:latin typeface="Cambria Math" panose="02040503050406030204" pitchFamily="18" charset="0"/>
                          <a:ea typeface="Cambria Math" panose="02040503050406030204" pitchFamily="18" charset="0"/>
                          <a:cs typeface="Times New Roman" panose="02020603050405020304" pitchFamily="18" charset="0"/>
                        </a:rPr>
                        <m:t>⇒</m:t>
                      </m:r>
                      <m:sSub>
                        <m:sSubPr>
                          <m:ctrlPr>
                            <a:rPr lang="es-AR" i="1">
                              <a:latin typeface="Cambria Math" panose="02040503050406030204" pitchFamily="18" charset="0"/>
                              <a:ea typeface="Calibri" panose="020F0502020204030204" pitchFamily="34" charset="0"/>
                              <a:cs typeface="Times New Roman" panose="02020603050405020304" pitchFamily="18" charset="0"/>
                            </a:rPr>
                          </m:ctrlPr>
                        </m:sSubPr>
                        <m:e>
                          <m:r>
                            <a:rPr lang="es-AR" i="1">
                              <a:latin typeface="Cambria Math" panose="02040503050406030204" pitchFamily="18" charset="0"/>
                              <a:ea typeface="Calibri" panose="020F0502020204030204" pitchFamily="34" charset="0"/>
                              <a:cs typeface="Times New Roman" panose="02020603050405020304" pitchFamily="18" charset="0"/>
                            </a:rPr>
                            <m:t>𝜇</m:t>
                          </m:r>
                        </m:e>
                        <m:sub>
                          <m:r>
                            <a:rPr lang="es-AR" i="1">
                              <a:latin typeface="Cambria Math" panose="02040503050406030204" pitchFamily="18" charset="0"/>
                              <a:ea typeface="Calibri" panose="020F0502020204030204" pitchFamily="34" charset="0"/>
                              <a:cs typeface="Times New Roman" panose="02020603050405020304" pitchFamily="18" charset="0"/>
                            </a:rPr>
                            <m:t>𝑆</m:t>
                          </m:r>
                        </m:sub>
                      </m:sSub>
                      <m:r>
                        <a:rPr lang="es-AR" i="1">
                          <a:latin typeface="Cambria Math" panose="02040503050406030204" pitchFamily="18" charset="0"/>
                          <a:ea typeface="Calibri" panose="020F0502020204030204" pitchFamily="34" charset="0"/>
                          <a:cs typeface="Times New Roman" panose="02020603050405020304" pitchFamily="18" charset="0"/>
                        </a:rPr>
                        <m:t>=3</m:t>
                      </m:r>
                      <m:r>
                        <a:rPr lang="es-AR" i="1">
                          <a:latin typeface="Cambria Math" panose="02040503050406030204" pitchFamily="18" charset="0"/>
                          <a:ea typeface="Calibri" panose="020F0502020204030204" pitchFamily="34" charset="0"/>
                          <a:cs typeface="Times New Roman" panose="02020603050405020304" pitchFamily="18" charset="0"/>
                        </a:rPr>
                        <m:t>∗5</m:t>
                      </m:r>
                      <m:r>
                        <a:rPr lang="es-AR" i="1">
                          <a:latin typeface="Cambria Math" panose="02040503050406030204" pitchFamily="18" charset="0"/>
                          <a:ea typeface="Calibri" panose="020F0502020204030204" pitchFamily="34" charset="0"/>
                          <a:cs typeface="Times New Roman" panose="02020603050405020304" pitchFamily="18" charset="0"/>
                        </a:rPr>
                        <m:t>=1</m:t>
                      </m:r>
                      <m:r>
                        <a:rPr lang="es-AR" i="1">
                          <a:latin typeface="Cambria Math" panose="02040503050406030204" pitchFamily="18" charset="0"/>
                          <a:ea typeface="Calibri" panose="020F0502020204030204" pitchFamily="34" charset="0"/>
                          <a:cs typeface="Times New Roman" panose="02020603050405020304" pitchFamily="18" charset="0"/>
                        </a:rPr>
                        <m:t>5</m:t>
                      </m:r>
                    </m:oMath>
                  </m:oMathPara>
                </a14:m>
                <a:endParaRPr lang="es-AR" dirty="0">
                  <a:latin typeface="Century Gothic" panose="020B0502020202020204" pitchFamily="34" charset="0"/>
                  <a:ea typeface="Calibri" panose="020F0502020204030204" pitchFamily="34" charset="0"/>
                  <a:cs typeface="Times New Roman" panose="02020603050405020304" pitchFamily="18" charset="0"/>
                </a:endParaRPr>
              </a:p>
              <a:p>
                <a:pPr algn="just">
                  <a:lnSpc>
                    <a:spcPct val="107000"/>
                  </a:lnSpc>
                  <a:spcAft>
                    <a:spcPts val="800"/>
                  </a:spcAft>
                </a:pPr>
                <a14:m>
                  <m:oMathPara xmlns:m="http://schemas.openxmlformats.org/officeDocument/2006/math">
                    <m:oMathParaPr>
                      <m:jc m:val="left"/>
                    </m:oMathParaPr>
                    <m:oMath xmlns:m="http://schemas.openxmlformats.org/officeDocument/2006/math">
                      <m:sSubSup>
                        <m:sSubSupPr>
                          <m:ctrlPr>
                            <a:rPr lang="es-AR" i="1">
                              <a:latin typeface="Cambria Math" panose="02040503050406030204" pitchFamily="18" charset="0"/>
                              <a:ea typeface="Times New Roman" panose="02020603050405020304" pitchFamily="18" charset="0"/>
                              <a:cs typeface="Times New Roman" panose="02020603050405020304" pitchFamily="18" charset="0"/>
                            </a:rPr>
                          </m:ctrlPr>
                        </m:sSubSupPr>
                        <m:e>
                          <m:r>
                            <a:rPr lang="es-AR" i="1">
                              <a:latin typeface="Cambria Math" panose="02040503050406030204" pitchFamily="18" charset="0"/>
                              <a:ea typeface="Times New Roman" panose="02020603050405020304" pitchFamily="18" charset="0"/>
                              <a:cs typeface="Times New Roman" panose="02020603050405020304" pitchFamily="18" charset="0"/>
                            </a:rPr>
                            <m:t>𝜎</m:t>
                          </m:r>
                        </m:e>
                        <m:sub>
                          <m:r>
                            <a:rPr lang="es-AR" i="1">
                              <a:latin typeface="Cambria Math" panose="02040503050406030204" pitchFamily="18" charset="0"/>
                              <a:ea typeface="Times New Roman" panose="02020603050405020304" pitchFamily="18" charset="0"/>
                              <a:cs typeface="Times New Roman" panose="02020603050405020304" pitchFamily="18" charset="0"/>
                            </a:rPr>
                            <m:t>𝑆</m:t>
                          </m:r>
                        </m:sub>
                        <m:sup>
                          <m:r>
                            <a:rPr lang="es-AR" i="1">
                              <a:latin typeface="Cambria Math" panose="02040503050406030204" pitchFamily="18" charset="0"/>
                              <a:ea typeface="Times New Roman" panose="02020603050405020304" pitchFamily="18" charset="0"/>
                              <a:cs typeface="Times New Roman" panose="02020603050405020304" pitchFamily="18" charset="0"/>
                            </a:rPr>
                            <m:t>2</m:t>
                          </m:r>
                        </m:sup>
                      </m:sSubSup>
                      <m:r>
                        <a:rPr lang="es-AR" i="1">
                          <a:latin typeface="Cambria Math" panose="02040503050406030204" pitchFamily="18" charset="0"/>
                          <a:ea typeface="Times New Roman" panose="02020603050405020304" pitchFamily="18" charset="0"/>
                          <a:cs typeface="Times New Roman" panose="02020603050405020304" pitchFamily="18" charset="0"/>
                        </a:rPr>
                        <m:t>=</m:t>
                      </m:r>
                      <m:nary>
                        <m:naryPr>
                          <m:chr m:val="∑"/>
                          <m:limLoc m:val="undOvr"/>
                          <m:ctrlPr>
                            <a:rPr lang="es-AR" i="1">
                              <a:latin typeface="Cambria Math" panose="02040503050406030204" pitchFamily="18" charset="0"/>
                              <a:ea typeface="Calibri" panose="020F0502020204030204" pitchFamily="34" charset="0"/>
                              <a:cs typeface="Times New Roman" panose="02020603050405020304" pitchFamily="18" charset="0"/>
                            </a:rPr>
                          </m:ctrlPr>
                        </m:naryPr>
                        <m:sub>
                          <m:r>
                            <a:rPr lang="es-AR" i="1">
                              <a:latin typeface="Cambria Math" panose="02040503050406030204" pitchFamily="18" charset="0"/>
                              <a:ea typeface="Calibri" panose="020F0502020204030204" pitchFamily="34" charset="0"/>
                              <a:cs typeface="Times New Roman" panose="02020603050405020304" pitchFamily="18" charset="0"/>
                            </a:rPr>
                            <m:t>𝑖</m:t>
                          </m:r>
                          <m:r>
                            <a:rPr lang="es-AR" i="1">
                              <a:latin typeface="Cambria Math" panose="02040503050406030204" pitchFamily="18" charset="0"/>
                              <a:ea typeface="Calibri" panose="020F0502020204030204" pitchFamily="34" charset="0"/>
                              <a:cs typeface="Times New Roman" panose="02020603050405020304" pitchFamily="18" charset="0"/>
                            </a:rPr>
                            <m:t>=1</m:t>
                          </m:r>
                        </m:sub>
                        <m:sup>
                          <m:r>
                            <a:rPr lang="es-AR" i="1">
                              <a:latin typeface="Cambria Math" panose="02040503050406030204" pitchFamily="18" charset="0"/>
                              <a:ea typeface="Calibri" panose="020F0502020204030204" pitchFamily="34" charset="0"/>
                              <a:cs typeface="Times New Roman" panose="02020603050405020304" pitchFamily="18" charset="0"/>
                            </a:rPr>
                            <m:t>𝑛</m:t>
                          </m:r>
                        </m:sup>
                        <m:e>
                          <m:sSubSup>
                            <m:sSubSupPr>
                              <m:ctrlPr>
                                <a:rPr lang="es-AR" i="1">
                                  <a:latin typeface="Cambria Math" panose="02040503050406030204" pitchFamily="18" charset="0"/>
                                  <a:ea typeface="Times New Roman" panose="02020603050405020304" pitchFamily="18" charset="0"/>
                                  <a:cs typeface="Times New Roman" panose="02020603050405020304" pitchFamily="18" charset="0"/>
                                </a:rPr>
                              </m:ctrlPr>
                            </m:sSubSupPr>
                            <m:e>
                              <m:r>
                                <a:rPr lang="es-AR" i="1">
                                  <a:latin typeface="Cambria Math" panose="02040503050406030204" pitchFamily="18" charset="0"/>
                                  <a:ea typeface="Times New Roman" panose="02020603050405020304" pitchFamily="18" charset="0"/>
                                  <a:cs typeface="Times New Roman" panose="02020603050405020304" pitchFamily="18" charset="0"/>
                                </a:rPr>
                                <m:t>𝜎</m:t>
                              </m:r>
                            </m:e>
                            <m:sub>
                              <m:r>
                                <a:rPr lang="es-AR" i="1">
                                  <a:latin typeface="Cambria Math" panose="02040503050406030204" pitchFamily="18" charset="0"/>
                                  <a:ea typeface="Times New Roman" panose="02020603050405020304" pitchFamily="18" charset="0"/>
                                  <a:cs typeface="Times New Roman" panose="02020603050405020304" pitchFamily="18" charset="0"/>
                                </a:rPr>
                                <m:t>𝑖</m:t>
                              </m:r>
                            </m:sub>
                            <m:sup>
                              <m:r>
                                <a:rPr lang="es-AR" i="1">
                                  <a:latin typeface="Cambria Math" panose="02040503050406030204" pitchFamily="18" charset="0"/>
                                  <a:ea typeface="Times New Roman" panose="02020603050405020304" pitchFamily="18" charset="0"/>
                                  <a:cs typeface="Times New Roman" panose="02020603050405020304" pitchFamily="18" charset="0"/>
                                </a:rPr>
                                <m:t>2</m:t>
                              </m:r>
                            </m:sup>
                          </m:sSubSup>
                        </m:e>
                      </m:nary>
                      <m:r>
                        <a:rPr lang="es-AR" i="1">
                          <a:latin typeface="Cambria Math" panose="02040503050406030204" pitchFamily="18" charset="0"/>
                          <a:ea typeface="Times New Roman" panose="02020603050405020304" pitchFamily="18" charset="0"/>
                          <a:cs typeface="Times New Roman" panose="02020603050405020304" pitchFamily="18" charset="0"/>
                        </a:rPr>
                        <m:t>=</m:t>
                      </m:r>
                      <m:r>
                        <a:rPr lang="es-AR" i="1">
                          <a:latin typeface="Cambria Math" panose="02040503050406030204" pitchFamily="18" charset="0"/>
                          <a:ea typeface="Times New Roman" panose="02020603050405020304" pitchFamily="18" charset="0"/>
                          <a:cs typeface="Times New Roman" panose="02020603050405020304" pitchFamily="18" charset="0"/>
                        </a:rPr>
                        <m:t>𝑛</m:t>
                      </m:r>
                      <m:sSup>
                        <m:sSupPr>
                          <m:ctrlPr>
                            <a:rPr lang="es-AR" i="1">
                              <a:latin typeface="Cambria Math" panose="02040503050406030204" pitchFamily="18" charset="0"/>
                              <a:ea typeface="Times New Roman" panose="02020603050405020304" pitchFamily="18" charset="0"/>
                              <a:cs typeface="Times New Roman" panose="02020603050405020304" pitchFamily="18" charset="0"/>
                            </a:rPr>
                          </m:ctrlPr>
                        </m:sSupPr>
                        <m:e>
                          <m:r>
                            <a:rPr lang="es-AR" i="1">
                              <a:latin typeface="Cambria Math" panose="02040503050406030204" pitchFamily="18" charset="0"/>
                              <a:ea typeface="Times New Roman" panose="02020603050405020304" pitchFamily="18" charset="0"/>
                              <a:cs typeface="Times New Roman" panose="02020603050405020304" pitchFamily="18" charset="0"/>
                            </a:rPr>
                            <m:t>𝜎</m:t>
                          </m:r>
                        </m:e>
                        <m:sup>
                          <m:r>
                            <a:rPr lang="es-AR" i="1">
                              <a:latin typeface="Cambria Math" panose="02040503050406030204" pitchFamily="18" charset="0"/>
                              <a:ea typeface="Times New Roman" panose="02020603050405020304" pitchFamily="18" charset="0"/>
                              <a:cs typeface="Times New Roman" panose="02020603050405020304" pitchFamily="18" charset="0"/>
                            </a:rPr>
                            <m:t>2</m:t>
                          </m:r>
                        </m:sup>
                      </m:sSup>
                      <m:r>
                        <a:rPr lang="es-AR" i="1">
                          <a:latin typeface="Cambria Math" panose="02040503050406030204" pitchFamily="18" charset="0"/>
                          <a:ea typeface="Cambria Math" panose="02040503050406030204" pitchFamily="18" charset="0"/>
                          <a:cs typeface="Times New Roman" panose="02020603050405020304" pitchFamily="18" charset="0"/>
                        </a:rPr>
                        <m:t>⇒</m:t>
                      </m:r>
                      <m:sSubSup>
                        <m:sSubSupPr>
                          <m:ctrlPr>
                            <a:rPr lang="es-AR" i="1">
                              <a:latin typeface="Cambria Math" panose="02040503050406030204" pitchFamily="18" charset="0"/>
                              <a:ea typeface="Times New Roman" panose="02020603050405020304" pitchFamily="18" charset="0"/>
                              <a:cs typeface="Times New Roman" panose="02020603050405020304" pitchFamily="18" charset="0"/>
                            </a:rPr>
                          </m:ctrlPr>
                        </m:sSubSupPr>
                        <m:e>
                          <m:r>
                            <a:rPr lang="es-AR" i="1">
                              <a:latin typeface="Cambria Math" panose="02040503050406030204" pitchFamily="18" charset="0"/>
                              <a:ea typeface="Times New Roman" panose="02020603050405020304" pitchFamily="18" charset="0"/>
                              <a:cs typeface="Times New Roman" panose="02020603050405020304" pitchFamily="18" charset="0"/>
                            </a:rPr>
                            <m:t>𝜎</m:t>
                          </m:r>
                        </m:e>
                        <m:sub>
                          <m:r>
                            <a:rPr lang="es-AR" i="1">
                              <a:latin typeface="Cambria Math" panose="02040503050406030204" pitchFamily="18" charset="0"/>
                              <a:ea typeface="Times New Roman" panose="02020603050405020304" pitchFamily="18" charset="0"/>
                              <a:cs typeface="Times New Roman" panose="02020603050405020304" pitchFamily="18" charset="0"/>
                            </a:rPr>
                            <m:t>𝑆</m:t>
                          </m:r>
                        </m:sub>
                        <m:sup>
                          <m:r>
                            <a:rPr lang="es-AR" i="1">
                              <a:latin typeface="Cambria Math" panose="02040503050406030204" pitchFamily="18" charset="0"/>
                              <a:ea typeface="Times New Roman" panose="02020603050405020304" pitchFamily="18" charset="0"/>
                              <a:cs typeface="Times New Roman" panose="02020603050405020304" pitchFamily="18" charset="0"/>
                            </a:rPr>
                            <m:t>2</m:t>
                          </m:r>
                        </m:sup>
                      </m:sSubSup>
                      <m:r>
                        <a:rPr lang="es-AR" i="1">
                          <a:latin typeface="Cambria Math" panose="02040503050406030204" pitchFamily="18" charset="0"/>
                          <a:ea typeface="Times New Roman" panose="02020603050405020304" pitchFamily="18" charset="0"/>
                          <a:cs typeface="Times New Roman" panose="02020603050405020304" pitchFamily="18" charset="0"/>
                        </a:rPr>
                        <m:t>=</m:t>
                      </m:r>
                      <m:sSup>
                        <m:sSupPr>
                          <m:ctrlPr>
                            <a:rPr lang="es-AR" i="1">
                              <a:latin typeface="Cambria Math" panose="02040503050406030204" pitchFamily="18" charset="0"/>
                              <a:cs typeface="Times New Roman" panose="02020603050405020304" pitchFamily="18" charset="0"/>
                            </a:rPr>
                          </m:ctrlPr>
                        </m:sSupPr>
                        <m:e>
                          <m:r>
                            <a:rPr lang="es-AR" i="1">
                              <a:latin typeface="Cambria Math" panose="02040503050406030204" pitchFamily="18" charset="0"/>
                              <a:cs typeface="Times New Roman" panose="02020603050405020304" pitchFamily="18" charset="0"/>
                            </a:rPr>
                            <m:t>3∗</m:t>
                          </m:r>
                          <m:r>
                            <a:rPr lang="es-AR" i="1">
                              <a:latin typeface="Cambria Math" panose="02040503050406030204" pitchFamily="18" charset="0"/>
                              <a:cs typeface="Times New Roman" panose="02020603050405020304" pitchFamily="18" charset="0"/>
                            </a:rPr>
                            <m:t>2</m:t>
                          </m:r>
                        </m:e>
                        <m:sup>
                          <m:r>
                            <a:rPr lang="es-AR" i="1">
                              <a:latin typeface="Cambria Math" panose="02040503050406030204" pitchFamily="18" charset="0"/>
                              <a:cs typeface="Times New Roman" panose="02020603050405020304" pitchFamily="18" charset="0"/>
                            </a:rPr>
                            <m:t>2</m:t>
                          </m:r>
                        </m:sup>
                      </m:sSup>
                      <m:r>
                        <a:rPr lang="es-AR" i="1">
                          <a:latin typeface="Cambria Math" panose="02040503050406030204" pitchFamily="18" charset="0"/>
                          <a:cs typeface="Times New Roman" panose="02020603050405020304" pitchFamily="18" charset="0"/>
                        </a:rPr>
                        <m:t>=1</m:t>
                      </m:r>
                      <m:r>
                        <a:rPr lang="es-AR" i="1">
                          <a:latin typeface="Cambria Math" panose="02040503050406030204" pitchFamily="18" charset="0"/>
                          <a:cs typeface="Times New Roman" panose="02020603050405020304" pitchFamily="18" charset="0"/>
                        </a:rPr>
                        <m:t>2</m:t>
                      </m:r>
                      <m:r>
                        <a:rPr lang="es-AR" i="1">
                          <a:latin typeface="Cambria Math" panose="02040503050406030204" pitchFamily="18" charset="0"/>
                          <a:ea typeface="Cambria Math" panose="02040503050406030204" pitchFamily="18" charset="0"/>
                          <a:cs typeface="Times New Roman" panose="02020603050405020304" pitchFamily="18" charset="0"/>
                        </a:rPr>
                        <m:t>⇒</m:t>
                      </m:r>
                      <m:sSub>
                        <m:sSubPr>
                          <m:ctrlPr>
                            <a:rPr lang="es-AR" i="1">
                              <a:latin typeface="Cambria Math" panose="02040503050406030204" pitchFamily="18" charset="0"/>
                              <a:cs typeface="Times New Roman" panose="02020603050405020304" pitchFamily="18" charset="0"/>
                            </a:rPr>
                          </m:ctrlPr>
                        </m:sSubPr>
                        <m:e>
                          <m:r>
                            <a:rPr lang="es-AR" i="1">
                              <a:latin typeface="Cambria Math" panose="02040503050406030204" pitchFamily="18" charset="0"/>
                              <a:ea typeface="Cambria Math" panose="02040503050406030204" pitchFamily="18" charset="0"/>
                              <a:cs typeface="Times New Roman" panose="02020603050405020304" pitchFamily="18" charset="0"/>
                            </a:rPr>
                            <m:t>𝜎</m:t>
                          </m:r>
                        </m:e>
                        <m:sub>
                          <m:r>
                            <a:rPr lang="es-AR" i="1">
                              <a:latin typeface="Cambria Math" panose="02040503050406030204" pitchFamily="18" charset="0"/>
                              <a:cs typeface="Times New Roman" panose="02020603050405020304" pitchFamily="18" charset="0"/>
                            </a:rPr>
                            <m:t>𝑆</m:t>
                          </m:r>
                        </m:sub>
                      </m:sSub>
                      <m:r>
                        <a:rPr lang="es-AR" i="1">
                          <a:latin typeface="Cambria Math" panose="02040503050406030204" pitchFamily="18" charset="0"/>
                          <a:cs typeface="Times New Roman" panose="02020603050405020304" pitchFamily="18" charset="0"/>
                        </a:rPr>
                        <m:t>=</m:t>
                      </m:r>
                      <m:rad>
                        <m:radPr>
                          <m:degHide m:val="on"/>
                          <m:ctrlPr>
                            <a:rPr lang="es-AR" i="1">
                              <a:latin typeface="Cambria Math" panose="02040503050406030204" pitchFamily="18" charset="0"/>
                              <a:cs typeface="Times New Roman" panose="02020603050405020304" pitchFamily="18" charset="0"/>
                            </a:rPr>
                          </m:ctrlPr>
                        </m:radPr>
                        <m:deg/>
                        <m:e>
                          <m:r>
                            <a:rPr lang="es-AR" i="1">
                              <a:latin typeface="Cambria Math" panose="02040503050406030204" pitchFamily="18" charset="0"/>
                              <a:cs typeface="Times New Roman" panose="02020603050405020304" pitchFamily="18" charset="0"/>
                            </a:rPr>
                            <m:t>1</m:t>
                          </m:r>
                          <m:r>
                            <a:rPr lang="es-AR" i="1">
                              <a:latin typeface="Cambria Math" panose="02040503050406030204" pitchFamily="18" charset="0"/>
                              <a:cs typeface="Times New Roman" panose="02020603050405020304" pitchFamily="18" charset="0"/>
                            </a:rPr>
                            <m:t>2</m:t>
                          </m:r>
                        </m:e>
                      </m:rad>
                      <m:r>
                        <a:rPr lang="es-AR" i="1">
                          <a:latin typeface="Cambria Math" panose="02040503050406030204" pitchFamily="18" charset="0"/>
                          <a:ea typeface="Cambria Math" panose="02040503050406030204" pitchFamily="18" charset="0"/>
                          <a:cs typeface="Times New Roman" panose="02020603050405020304" pitchFamily="18" charset="0"/>
                        </a:rPr>
                        <m:t>≅</m:t>
                      </m:r>
                      <m:r>
                        <a:rPr lang="es-AR" i="1">
                          <a:latin typeface="Cambria Math" panose="02040503050406030204" pitchFamily="18" charset="0"/>
                          <a:cs typeface="Times New Roman" panose="02020603050405020304" pitchFamily="18" charset="0"/>
                        </a:rPr>
                        <m:t>3,</m:t>
                      </m:r>
                      <m:r>
                        <a:rPr lang="es-AR" i="1">
                          <a:latin typeface="Cambria Math" panose="02040503050406030204" pitchFamily="18" charset="0"/>
                          <a:cs typeface="Times New Roman" panose="02020603050405020304" pitchFamily="18" charset="0"/>
                        </a:rPr>
                        <m:t>46</m:t>
                      </m:r>
                    </m:oMath>
                  </m:oMathPara>
                </a14:m>
                <a:endParaRPr lang="es-AR" dirty="0">
                  <a:latin typeface="Century Gothic" panose="020B0502020202020204" pitchFamily="34" charset="0"/>
                  <a:cs typeface="Times New Roman" panose="02020603050405020304" pitchFamily="18" charset="0"/>
                </a:endParaRPr>
              </a:p>
              <a:p>
                <a:pPr algn="just">
                  <a:lnSpc>
                    <a:spcPct val="107000"/>
                  </a:lnSpc>
                  <a:spcAft>
                    <a:spcPts val="800"/>
                  </a:spcAft>
                </a:pPr>
                <a14:m>
                  <m:oMathPara xmlns:m="http://schemas.openxmlformats.org/officeDocument/2006/math">
                    <m:oMathParaPr>
                      <m:jc m:val="left"/>
                    </m:oMathParaPr>
                    <m:oMath xmlns:m="http://schemas.openxmlformats.org/officeDocument/2006/math">
                      <m:r>
                        <a:rPr lang="es-AR" i="1">
                          <a:latin typeface="Cambria Math" panose="02040503050406030204" pitchFamily="18" charset="0"/>
                          <a:ea typeface="Calibri" panose="020F0502020204030204" pitchFamily="34" charset="0"/>
                          <a:cs typeface="Times New Roman" panose="02020603050405020304" pitchFamily="18" charset="0"/>
                        </a:rPr>
                        <m:t>𝑆</m:t>
                      </m:r>
                      <m:r>
                        <a:rPr lang="es-AR" i="1">
                          <a:latin typeface="Cambria Math" panose="02040503050406030204" pitchFamily="18" charset="0"/>
                          <a:ea typeface="Calibri" panose="020F0502020204030204" pitchFamily="34" charset="0"/>
                          <a:cs typeface="Times New Roman" panose="02020603050405020304" pitchFamily="18" charset="0"/>
                        </a:rPr>
                        <m:t> ~ </m:t>
                      </m:r>
                      <m:r>
                        <a:rPr lang="es-AR" i="1">
                          <a:latin typeface="Cambria Math" panose="02040503050406030204" pitchFamily="18" charset="0"/>
                          <a:ea typeface="Calibri" panose="020F0502020204030204" pitchFamily="34" charset="0"/>
                          <a:cs typeface="Times New Roman" panose="02020603050405020304" pitchFamily="18" charset="0"/>
                        </a:rPr>
                        <m:t>𝑁</m:t>
                      </m:r>
                      <m:d>
                        <m:dPr>
                          <m:ctrlPr>
                            <a:rPr lang="es-AR" i="1">
                              <a:latin typeface="Cambria Math" panose="02040503050406030204" pitchFamily="18" charset="0"/>
                              <a:ea typeface="Calibri" panose="020F0502020204030204" pitchFamily="34" charset="0"/>
                              <a:cs typeface="Times New Roman" panose="02020603050405020304" pitchFamily="18" charset="0"/>
                            </a:rPr>
                          </m:ctrlPr>
                        </m:dPr>
                        <m:e>
                          <m:r>
                            <a:rPr lang="es-AR" i="1">
                              <a:latin typeface="Cambria Math" panose="02040503050406030204" pitchFamily="18" charset="0"/>
                              <a:ea typeface="Calibri" panose="020F0502020204030204" pitchFamily="34" charset="0"/>
                              <a:cs typeface="Times New Roman" panose="02020603050405020304" pitchFamily="18" charset="0"/>
                            </a:rPr>
                            <m:t>1</m:t>
                          </m:r>
                          <m:r>
                            <a:rPr lang="es-AR" i="1">
                              <a:latin typeface="Cambria Math" panose="02040503050406030204" pitchFamily="18" charset="0"/>
                              <a:ea typeface="Calibri" panose="020F0502020204030204" pitchFamily="34" charset="0"/>
                              <a:cs typeface="Times New Roman" panose="02020603050405020304" pitchFamily="18" charset="0"/>
                            </a:rPr>
                            <m:t>5</m:t>
                          </m:r>
                          <m:r>
                            <a:rPr lang="es-AR" i="1">
                              <a:latin typeface="Cambria Math" panose="02040503050406030204" pitchFamily="18" charset="0"/>
                              <a:ea typeface="Calibri" panose="020F0502020204030204" pitchFamily="34" charset="0"/>
                              <a:cs typeface="Times New Roman" panose="02020603050405020304" pitchFamily="18" charset="0"/>
                            </a:rPr>
                            <m:t>;</m:t>
                          </m:r>
                          <m:r>
                            <a:rPr lang="es-AR" i="1">
                              <a:latin typeface="Cambria Math" panose="02040503050406030204" pitchFamily="18" charset="0"/>
                              <a:cs typeface="Times New Roman" panose="02020603050405020304" pitchFamily="18" charset="0"/>
                            </a:rPr>
                            <m:t>3,</m:t>
                          </m:r>
                          <m:r>
                            <a:rPr lang="es-AR" i="1">
                              <a:latin typeface="Cambria Math" panose="02040503050406030204" pitchFamily="18" charset="0"/>
                              <a:cs typeface="Times New Roman" panose="02020603050405020304" pitchFamily="18" charset="0"/>
                            </a:rPr>
                            <m:t>46</m:t>
                          </m:r>
                        </m:e>
                      </m:d>
                    </m:oMath>
                  </m:oMathPara>
                </a14:m>
                <a:endParaRPr lang="es-AR" dirty="0">
                  <a:latin typeface="Century Gothic" panose="020B0502020202020204" pitchFamily="34" charset="0"/>
                  <a:ea typeface="Calibri" panose="020F0502020204030204" pitchFamily="34" charset="0"/>
                  <a:cs typeface="Times New Roman" panose="02020603050405020304" pitchFamily="18" charset="0"/>
                </a:endParaRPr>
              </a:p>
            </p:txBody>
          </p:sp>
        </mc:Choice>
        <mc:Fallback>
          <p:sp>
            <p:nvSpPr>
              <p:cNvPr id="2" name="Rectángulo 1">
                <a:extLst>
                  <a:ext uri="{FF2B5EF4-FFF2-40B4-BE49-F238E27FC236}">
                    <a16:creationId xmlns:a16="http://schemas.microsoft.com/office/drawing/2014/main" id="{10EBE76F-4537-42BD-B1FD-01748F7E9E56}"/>
                  </a:ext>
                </a:extLst>
              </p:cNvPr>
              <p:cNvSpPr>
                <a:spLocks noRot="1" noChangeAspect="1" noMove="1" noResize="1" noEditPoints="1" noAdjustHandles="1" noChangeArrowheads="1" noChangeShapeType="1" noTextEdit="1"/>
              </p:cNvSpPr>
              <p:nvPr/>
            </p:nvSpPr>
            <p:spPr>
              <a:xfrm>
                <a:off x="1307432" y="812468"/>
                <a:ext cx="9144000" cy="5506507"/>
              </a:xfrm>
              <a:prstGeom prst="rect">
                <a:avLst/>
              </a:prstGeom>
              <a:blipFill>
                <a:blip r:embed="rId2"/>
                <a:stretch>
                  <a:fillRect l="-533" t="-664"/>
                </a:stretch>
              </a:blipFill>
            </p:spPr>
            <p:txBody>
              <a:bodyPr/>
              <a:lstStyle/>
              <a:p>
                <a:r>
                  <a:rPr lang="es-AR">
                    <a:noFill/>
                  </a:rPr>
                  <a:t> </a:t>
                </a:r>
              </a:p>
            </p:txBody>
          </p:sp>
        </mc:Fallback>
      </mc:AlternateContent>
    </p:spTree>
    <p:extLst>
      <p:ext uri="{BB962C8B-B14F-4D97-AF65-F5344CB8AC3E}">
        <p14:creationId xmlns:p14="http://schemas.microsoft.com/office/powerpoint/2010/main" val="129977579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Rectángulo 1">
                <a:extLst>
                  <a:ext uri="{FF2B5EF4-FFF2-40B4-BE49-F238E27FC236}">
                    <a16:creationId xmlns:a16="http://schemas.microsoft.com/office/drawing/2014/main" id="{179CED16-3D20-4ADF-BBE4-9B4F54908FB6}"/>
                  </a:ext>
                </a:extLst>
              </p:cNvPr>
              <p:cNvSpPr/>
              <p:nvPr/>
            </p:nvSpPr>
            <p:spPr>
              <a:xfrm>
                <a:off x="1548043" y="908720"/>
                <a:ext cx="9119957" cy="5694700"/>
              </a:xfrm>
              <a:prstGeom prst="rect">
                <a:avLst/>
              </a:prstGeom>
            </p:spPr>
            <p:txBody>
              <a:bodyPr wrap="square">
                <a:spAutoFit/>
              </a:bodyPr>
              <a:lstStyle/>
              <a:p>
                <a:pPr algn="just"/>
                <a:r>
                  <a:rPr lang="es-AR" dirty="0">
                    <a:latin typeface="Century Gothic" panose="020B0502020202020204" pitchFamily="34" charset="0"/>
                  </a:rPr>
                  <a:t>Ahora bien supongamos que se desea saber cual es la probabilidad de que S se encuentre entre 22 y 35 inclusive. Es decir,</a:t>
                </a:r>
              </a:p>
              <a:p>
                <a:pPr algn="just"/>
                <a:endParaRPr lang="es-AR" dirty="0">
                  <a:latin typeface="Century Gothic" panose="020B0502020202020204" pitchFamily="34" charset="0"/>
                </a:endParaRPr>
              </a:p>
              <a:p>
                <a:pPr algn="just"/>
                <a14:m>
                  <m:oMathPara xmlns:m="http://schemas.openxmlformats.org/officeDocument/2006/math">
                    <m:oMathParaPr>
                      <m:jc m:val="centerGroup"/>
                    </m:oMathParaPr>
                    <m:oMath xmlns:m="http://schemas.openxmlformats.org/officeDocument/2006/math">
                      <m:r>
                        <a:rPr lang="es-AR" i="1">
                          <a:latin typeface="Cambria Math" panose="02040503050406030204" pitchFamily="18" charset="0"/>
                          <a:ea typeface="Calibri" panose="020F0502020204030204" pitchFamily="34" charset="0"/>
                          <a:cs typeface="Times New Roman" panose="02020603050405020304" pitchFamily="18" charset="0"/>
                        </a:rPr>
                        <m:t>𝑃</m:t>
                      </m:r>
                      <m:d>
                        <m:dPr>
                          <m:begChr m:val="["/>
                          <m:endChr m:val="]"/>
                          <m:ctrlPr>
                            <a:rPr lang="es-AR" i="1">
                              <a:latin typeface="Cambria Math" panose="02040503050406030204" pitchFamily="18" charset="0"/>
                              <a:ea typeface="Calibri" panose="020F0502020204030204" pitchFamily="34" charset="0"/>
                              <a:cs typeface="Times New Roman" panose="02020603050405020304" pitchFamily="18" charset="0"/>
                            </a:rPr>
                          </m:ctrlPr>
                        </m:dPr>
                        <m:e>
                          <m:r>
                            <a:rPr lang="es-AR" i="1">
                              <a:latin typeface="Cambria Math" panose="02040503050406030204" pitchFamily="18" charset="0"/>
                              <a:ea typeface="Calibri" panose="020F0502020204030204" pitchFamily="34" charset="0"/>
                              <a:cs typeface="Times New Roman" panose="02020603050405020304" pitchFamily="18" charset="0"/>
                            </a:rPr>
                            <m:t>22≤</m:t>
                          </m:r>
                          <m:r>
                            <a:rPr lang="es-AR" i="1">
                              <a:latin typeface="Cambria Math" panose="02040503050406030204" pitchFamily="18" charset="0"/>
                              <a:ea typeface="Calibri" panose="020F0502020204030204" pitchFamily="34" charset="0"/>
                              <a:cs typeface="Times New Roman" panose="02020603050405020304" pitchFamily="18" charset="0"/>
                            </a:rPr>
                            <m:t>𝑆</m:t>
                          </m:r>
                          <m:r>
                            <a:rPr lang="es-AR" i="1">
                              <a:latin typeface="Cambria Math" panose="02040503050406030204" pitchFamily="18" charset="0"/>
                              <a:ea typeface="Calibri" panose="020F0502020204030204" pitchFamily="34" charset="0"/>
                              <a:cs typeface="Times New Roman" panose="02020603050405020304" pitchFamily="18" charset="0"/>
                            </a:rPr>
                            <m:t>≤35</m:t>
                          </m:r>
                        </m:e>
                      </m:d>
                      <m:r>
                        <a:rPr lang="es-AR" i="1">
                          <a:latin typeface="Cambria Math" panose="02040503050406030204" pitchFamily="18" charset="0"/>
                          <a:ea typeface="Calibri" panose="020F0502020204030204" pitchFamily="34" charset="0"/>
                          <a:cs typeface="Times New Roman" panose="02020603050405020304" pitchFamily="18" charset="0"/>
                        </a:rPr>
                        <m:t>=?</m:t>
                      </m:r>
                    </m:oMath>
                  </m:oMathPara>
                </a14:m>
                <a:endParaRPr lang="es-AR" dirty="0">
                  <a:latin typeface="Century Gothic" panose="020B0502020202020204" pitchFamily="34" charset="0"/>
                  <a:ea typeface="Calibri" panose="020F0502020204030204" pitchFamily="34" charset="0"/>
                  <a:cs typeface="Times New Roman" panose="02020603050405020304" pitchFamily="18" charset="0"/>
                </a:endParaRPr>
              </a:p>
              <a:p>
                <a:pPr algn="just"/>
                <a:endParaRPr lang="es-AR" dirty="0">
                  <a:latin typeface="Century Gothic" panose="020B0502020202020204" pitchFamily="34" charset="0"/>
                  <a:ea typeface="Calibri" panose="020F0502020204030204" pitchFamily="34" charset="0"/>
                  <a:cs typeface="Times New Roman" panose="02020603050405020304" pitchFamily="18" charset="0"/>
                </a:endParaRPr>
              </a:p>
              <a:p>
                <a:pPr algn="ctr"/>
                <a:r>
                  <a:rPr lang="es-AR" b="1" i="1" dirty="0">
                    <a:solidFill>
                      <a:srgbClr val="2E3192"/>
                    </a:solidFill>
                    <a:latin typeface="Century Gothic" panose="020B0502020202020204" pitchFamily="34" charset="0"/>
                    <a:ea typeface="Calibri" panose="020F0502020204030204" pitchFamily="34" charset="0"/>
                    <a:cs typeface="Times New Roman" panose="02020603050405020304" pitchFamily="18" charset="0"/>
                  </a:rPr>
                  <a:t>¿Tiene sentido calcular esta probabilidad con esta nueva variable normal?</a:t>
                </a:r>
              </a:p>
              <a:p>
                <a:pPr algn="ctr"/>
                <a:endParaRPr lang="es-AR" b="1" i="1" dirty="0">
                  <a:solidFill>
                    <a:srgbClr val="FF0000"/>
                  </a:solidFill>
                  <a:latin typeface="Century Gothic" panose="020B0502020202020204" pitchFamily="34" charset="0"/>
                  <a:ea typeface="Calibri" panose="020F0502020204030204" pitchFamily="34"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a:rPr lang="es-AR" i="1">
                          <a:latin typeface="Cambria Math" panose="02040503050406030204" pitchFamily="18" charset="0"/>
                          <a:ea typeface="Calibri" panose="020F0502020204030204" pitchFamily="34" charset="0"/>
                          <a:cs typeface="Times New Roman" panose="02020603050405020304" pitchFamily="18" charset="0"/>
                        </a:rPr>
                        <m:t>𝑃</m:t>
                      </m:r>
                      <m:d>
                        <m:dPr>
                          <m:begChr m:val="["/>
                          <m:endChr m:val="]"/>
                          <m:ctrlPr>
                            <a:rPr lang="es-AR" i="1">
                              <a:latin typeface="Cambria Math" panose="02040503050406030204" pitchFamily="18" charset="0"/>
                              <a:ea typeface="Calibri" panose="020F0502020204030204" pitchFamily="34" charset="0"/>
                              <a:cs typeface="Times New Roman" panose="02020603050405020304" pitchFamily="18" charset="0"/>
                            </a:rPr>
                          </m:ctrlPr>
                        </m:dPr>
                        <m:e>
                          <m:r>
                            <a:rPr lang="es-AR" i="1">
                              <a:latin typeface="Cambria Math" panose="02040503050406030204" pitchFamily="18" charset="0"/>
                              <a:ea typeface="Calibri" panose="020F0502020204030204" pitchFamily="34" charset="0"/>
                              <a:cs typeface="Times New Roman" panose="02020603050405020304" pitchFamily="18" charset="0"/>
                            </a:rPr>
                            <m:t>22≤</m:t>
                          </m:r>
                          <m:r>
                            <a:rPr lang="es-AR" i="1">
                              <a:latin typeface="Cambria Math" panose="02040503050406030204" pitchFamily="18" charset="0"/>
                              <a:ea typeface="Calibri" panose="020F0502020204030204" pitchFamily="34" charset="0"/>
                              <a:cs typeface="Times New Roman" panose="02020603050405020304" pitchFamily="18" charset="0"/>
                            </a:rPr>
                            <m:t>𝑆</m:t>
                          </m:r>
                          <m:r>
                            <a:rPr lang="es-AR" i="1">
                              <a:latin typeface="Cambria Math" panose="02040503050406030204" pitchFamily="18" charset="0"/>
                              <a:ea typeface="Calibri" panose="020F0502020204030204" pitchFamily="34" charset="0"/>
                              <a:cs typeface="Times New Roman" panose="02020603050405020304" pitchFamily="18" charset="0"/>
                            </a:rPr>
                            <m:t>≤35</m:t>
                          </m:r>
                        </m:e>
                      </m:d>
                      <m:r>
                        <a:rPr lang="es-AR" i="1">
                          <a:latin typeface="Cambria Math" panose="02040503050406030204" pitchFamily="18" charset="0"/>
                          <a:ea typeface="Calibri" panose="020F0502020204030204" pitchFamily="34" charset="0"/>
                          <a:cs typeface="Times New Roman" panose="02020603050405020304" pitchFamily="18" charset="0"/>
                        </a:rPr>
                        <m:t>=</m:t>
                      </m:r>
                      <m:r>
                        <a:rPr lang="es-AR" i="1">
                          <a:latin typeface="Cambria Math" panose="02040503050406030204" pitchFamily="18" charset="0"/>
                          <a:ea typeface="Calibri" panose="020F0502020204030204" pitchFamily="34" charset="0"/>
                          <a:cs typeface="Times New Roman" panose="02020603050405020304" pitchFamily="18" charset="0"/>
                        </a:rPr>
                        <m:t>𝐹</m:t>
                      </m:r>
                      <m:d>
                        <m:dPr>
                          <m:begChr m:val="["/>
                          <m:endChr m:val="]"/>
                          <m:ctrlPr>
                            <a:rPr lang="es-AR" i="1">
                              <a:latin typeface="Cambria Math" panose="02040503050406030204" pitchFamily="18" charset="0"/>
                              <a:ea typeface="Calibri" panose="020F0502020204030204" pitchFamily="34" charset="0"/>
                              <a:cs typeface="Times New Roman" panose="02020603050405020304" pitchFamily="18" charset="0"/>
                            </a:rPr>
                          </m:ctrlPr>
                        </m:dPr>
                        <m:e>
                          <m:r>
                            <a:rPr lang="es-AR" i="1">
                              <a:latin typeface="Cambria Math" panose="02040503050406030204" pitchFamily="18" charset="0"/>
                              <a:ea typeface="Calibri" panose="020F0502020204030204" pitchFamily="34" charset="0"/>
                              <a:cs typeface="Times New Roman" panose="02020603050405020304" pitchFamily="18" charset="0"/>
                            </a:rPr>
                            <m:t>𝑆</m:t>
                          </m:r>
                          <m:r>
                            <a:rPr lang="es-AR" i="1">
                              <a:latin typeface="Cambria Math" panose="02040503050406030204" pitchFamily="18" charset="0"/>
                              <a:ea typeface="Calibri" panose="020F0502020204030204" pitchFamily="34" charset="0"/>
                              <a:cs typeface="Times New Roman" panose="02020603050405020304" pitchFamily="18" charset="0"/>
                            </a:rPr>
                            <m:t>=35</m:t>
                          </m:r>
                        </m:e>
                      </m:d>
                      <m:r>
                        <a:rPr lang="es-AR" i="1">
                          <a:latin typeface="Cambria Math" panose="02040503050406030204" pitchFamily="18" charset="0"/>
                          <a:ea typeface="Calibri" panose="020F0502020204030204" pitchFamily="34" charset="0"/>
                          <a:cs typeface="Times New Roman" panose="02020603050405020304" pitchFamily="18" charset="0"/>
                        </a:rPr>
                        <m:t>−</m:t>
                      </m:r>
                      <m:r>
                        <a:rPr lang="es-AR" i="1">
                          <a:latin typeface="Cambria Math" panose="02040503050406030204" pitchFamily="18" charset="0"/>
                          <a:ea typeface="Calibri" panose="020F0502020204030204" pitchFamily="34" charset="0"/>
                          <a:cs typeface="Times New Roman" panose="02020603050405020304" pitchFamily="18" charset="0"/>
                        </a:rPr>
                        <m:t>𝐹</m:t>
                      </m:r>
                      <m:d>
                        <m:dPr>
                          <m:begChr m:val="["/>
                          <m:endChr m:val="]"/>
                          <m:ctrlPr>
                            <a:rPr lang="es-AR" i="1">
                              <a:latin typeface="Cambria Math" panose="02040503050406030204" pitchFamily="18" charset="0"/>
                              <a:ea typeface="Calibri" panose="020F0502020204030204" pitchFamily="34" charset="0"/>
                              <a:cs typeface="Times New Roman" panose="02020603050405020304" pitchFamily="18" charset="0"/>
                            </a:rPr>
                          </m:ctrlPr>
                        </m:dPr>
                        <m:e>
                          <m:r>
                            <a:rPr lang="es-AR" i="1">
                              <a:latin typeface="Cambria Math" panose="02040503050406030204" pitchFamily="18" charset="0"/>
                              <a:ea typeface="Calibri" panose="020F0502020204030204" pitchFamily="34" charset="0"/>
                              <a:cs typeface="Times New Roman" panose="02020603050405020304" pitchFamily="18" charset="0"/>
                            </a:rPr>
                            <m:t>𝑆</m:t>
                          </m:r>
                          <m:r>
                            <a:rPr lang="es-AR" i="1">
                              <a:latin typeface="Cambria Math" panose="02040503050406030204" pitchFamily="18" charset="0"/>
                              <a:ea typeface="Calibri" panose="020F0502020204030204" pitchFamily="34" charset="0"/>
                              <a:cs typeface="Times New Roman" panose="02020603050405020304" pitchFamily="18" charset="0"/>
                            </a:rPr>
                            <m:t>=22</m:t>
                          </m:r>
                        </m:e>
                      </m:d>
                    </m:oMath>
                  </m:oMathPara>
                </a14:m>
                <a:endParaRPr lang="es-AR" i="1" dirty="0">
                  <a:latin typeface="Century Gothic" panose="020B0502020202020204" pitchFamily="34" charset="0"/>
                  <a:ea typeface="Calibri" panose="020F0502020204030204" pitchFamily="34" charset="0"/>
                  <a:cs typeface="Times New Roman" panose="02020603050405020304" pitchFamily="18" charset="0"/>
                </a:endParaRPr>
              </a:p>
              <a:p>
                <a:endParaRPr lang="es-AR" b="1" i="1" dirty="0">
                  <a:solidFill>
                    <a:srgbClr val="FF0000"/>
                  </a:solidFill>
                  <a:latin typeface="Century Gothic" panose="020B0502020202020204" pitchFamily="34" charset="0"/>
                  <a:ea typeface="Calibri" panose="020F0502020204030204" pitchFamily="34"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a:rPr lang="es-AR" i="1">
                          <a:latin typeface="Cambria Math" panose="02040503050406030204" pitchFamily="18" charset="0"/>
                          <a:ea typeface="Calibri" panose="020F0502020204030204" pitchFamily="34" charset="0"/>
                          <a:cs typeface="Times New Roman" panose="02020603050405020304" pitchFamily="18" charset="0"/>
                        </a:rPr>
                        <m:t>𝑃</m:t>
                      </m:r>
                      <m:d>
                        <m:dPr>
                          <m:begChr m:val="["/>
                          <m:endChr m:val="]"/>
                          <m:ctrlPr>
                            <a:rPr lang="es-AR" i="1">
                              <a:latin typeface="Cambria Math" panose="02040503050406030204" pitchFamily="18" charset="0"/>
                              <a:ea typeface="Calibri" panose="020F0502020204030204" pitchFamily="34" charset="0"/>
                              <a:cs typeface="Times New Roman" panose="02020603050405020304" pitchFamily="18" charset="0"/>
                            </a:rPr>
                          </m:ctrlPr>
                        </m:dPr>
                        <m:e>
                          <m:r>
                            <a:rPr lang="es-AR" i="1">
                              <a:latin typeface="Cambria Math" panose="02040503050406030204" pitchFamily="18" charset="0"/>
                              <a:ea typeface="Calibri" panose="020F0502020204030204" pitchFamily="34" charset="0"/>
                              <a:cs typeface="Times New Roman" panose="02020603050405020304" pitchFamily="18" charset="0"/>
                            </a:rPr>
                            <m:t>22≤</m:t>
                          </m:r>
                          <m:r>
                            <a:rPr lang="es-AR" i="1">
                              <a:latin typeface="Cambria Math" panose="02040503050406030204" pitchFamily="18" charset="0"/>
                              <a:ea typeface="Calibri" panose="020F0502020204030204" pitchFamily="34" charset="0"/>
                              <a:cs typeface="Times New Roman" panose="02020603050405020304" pitchFamily="18" charset="0"/>
                            </a:rPr>
                            <m:t>𝑆</m:t>
                          </m:r>
                          <m:r>
                            <a:rPr lang="es-AR" i="1">
                              <a:latin typeface="Cambria Math" panose="02040503050406030204" pitchFamily="18" charset="0"/>
                              <a:ea typeface="Calibri" panose="020F0502020204030204" pitchFamily="34" charset="0"/>
                              <a:cs typeface="Times New Roman" panose="02020603050405020304" pitchFamily="18" charset="0"/>
                            </a:rPr>
                            <m:t>≤35</m:t>
                          </m:r>
                        </m:e>
                      </m:d>
                      <m:r>
                        <a:rPr lang="es-AR" i="1">
                          <a:latin typeface="Cambria Math" panose="02040503050406030204" pitchFamily="18" charset="0"/>
                          <a:ea typeface="Calibri" panose="020F0502020204030204" pitchFamily="34" charset="0"/>
                          <a:cs typeface="Times New Roman" panose="02020603050405020304" pitchFamily="18" charset="0"/>
                        </a:rPr>
                        <m:t>=</m:t>
                      </m:r>
                      <m:r>
                        <a:rPr lang="es-AR" i="1">
                          <a:latin typeface="Cambria Math" panose="02040503050406030204" pitchFamily="18" charset="0"/>
                          <a:ea typeface="Calibri" panose="020F0502020204030204" pitchFamily="34" charset="0"/>
                          <a:cs typeface="Times New Roman" panose="02020603050405020304" pitchFamily="18" charset="0"/>
                        </a:rPr>
                        <m:t>𝐹</m:t>
                      </m:r>
                      <m:d>
                        <m:dPr>
                          <m:begChr m:val="["/>
                          <m:endChr m:val="]"/>
                          <m:ctrlPr>
                            <a:rPr lang="es-AR" i="1">
                              <a:latin typeface="Cambria Math" panose="02040503050406030204" pitchFamily="18" charset="0"/>
                              <a:ea typeface="Calibri" panose="020F0502020204030204" pitchFamily="34" charset="0"/>
                              <a:cs typeface="Times New Roman" panose="02020603050405020304" pitchFamily="18" charset="0"/>
                            </a:rPr>
                          </m:ctrlPr>
                        </m:dPr>
                        <m:e>
                          <m:r>
                            <a:rPr lang="es-AR" i="1">
                              <a:latin typeface="Cambria Math" panose="02040503050406030204" pitchFamily="18" charset="0"/>
                              <a:ea typeface="Calibri" panose="020F0502020204030204" pitchFamily="34" charset="0"/>
                              <a:cs typeface="Times New Roman" panose="02020603050405020304" pitchFamily="18" charset="0"/>
                            </a:rPr>
                            <m:t>𝑍</m:t>
                          </m:r>
                          <m:r>
                            <a:rPr lang="es-AR" i="1">
                              <a:latin typeface="Cambria Math" panose="02040503050406030204" pitchFamily="18" charset="0"/>
                              <a:ea typeface="Calibri" panose="020F0502020204030204" pitchFamily="34" charset="0"/>
                              <a:cs typeface="Times New Roman" panose="02020603050405020304" pitchFamily="18" charset="0"/>
                            </a:rPr>
                            <m:t>=</m:t>
                          </m:r>
                          <m:f>
                            <m:fPr>
                              <m:ctrlPr>
                                <a:rPr lang="es-AR" i="1">
                                  <a:latin typeface="Cambria Math" panose="02040503050406030204" pitchFamily="18" charset="0"/>
                                  <a:cs typeface="Times New Roman" panose="02020603050405020304" pitchFamily="18" charset="0"/>
                                </a:rPr>
                              </m:ctrlPr>
                            </m:fPr>
                            <m:num>
                              <m:r>
                                <a:rPr lang="es-AR" i="1">
                                  <a:latin typeface="Cambria Math" panose="02040503050406030204" pitchFamily="18" charset="0"/>
                                  <a:cs typeface="Times New Roman" panose="02020603050405020304" pitchFamily="18" charset="0"/>
                                </a:rPr>
                                <m:t>35−</m:t>
                              </m:r>
                              <m:r>
                                <a:rPr lang="es-AR" i="1">
                                  <a:latin typeface="Cambria Math" panose="02040503050406030204" pitchFamily="18" charset="0"/>
                                  <a:cs typeface="Times New Roman" panose="02020603050405020304" pitchFamily="18" charset="0"/>
                                </a:rPr>
                                <m:t>15</m:t>
                              </m:r>
                            </m:num>
                            <m:den>
                              <m:r>
                                <a:rPr lang="es-AR" i="1">
                                  <a:latin typeface="Cambria Math" panose="02040503050406030204" pitchFamily="18" charset="0"/>
                                  <a:cs typeface="Times New Roman" panose="02020603050405020304" pitchFamily="18" charset="0"/>
                                </a:rPr>
                                <m:t>3,46</m:t>
                              </m:r>
                            </m:den>
                          </m:f>
                        </m:e>
                      </m:d>
                      <m:r>
                        <a:rPr lang="es-AR" i="1">
                          <a:latin typeface="Cambria Math" panose="02040503050406030204" pitchFamily="18" charset="0"/>
                          <a:ea typeface="Calibri" panose="020F0502020204030204" pitchFamily="34" charset="0"/>
                          <a:cs typeface="Times New Roman" panose="02020603050405020304" pitchFamily="18" charset="0"/>
                        </a:rPr>
                        <m:t>−</m:t>
                      </m:r>
                      <m:r>
                        <a:rPr lang="es-AR" i="1">
                          <a:latin typeface="Cambria Math" panose="02040503050406030204" pitchFamily="18" charset="0"/>
                          <a:ea typeface="Calibri" panose="020F0502020204030204" pitchFamily="34" charset="0"/>
                          <a:cs typeface="Times New Roman" panose="02020603050405020304" pitchFamily="18" charset="0"/>
                        </a:rPr>
                        <m:t>𝐹</m:t>
                      </m:r>
                      <m:d>
                        <m:dPr>
                          <m:begChr m:val="["/>
                          <m:endChr m:val="]"/>
                          <m:ctrlPr>
                            <a:rPr lang="es-AR" i="1">
                              <a:latin typeface="Cambria Math" panose="02040503050406030204" pitchFamily="18" charset="0"/>
                              <a:ea typeface="Calibri" panose="020F0502020204030204" pitchFamily="34" charset="0"/>
                              <a:cs typeface="Times New Roman" panose="02020603050405020304" pitchFamily="18" charset="0"/>
                            </a:rPr>
                          </m:ctrlPr>
                        </m:dPr>
                        <m:e>
                          <m:r>
                            <a:rPr lang="es-AR" i="1">
                              <a:latin typeface="Cambria Math" panose="02040503050406030204" pitchFamily="18" charset="0"/>
                              <a:ea typeface="Calibri" panose="020F0502020204030204" pitchFamily="34" charset="0"/>
                              <a:cs typeface="Times New Roman" panose="02020603050405020304" pitchFamily="18" charset="0"/>
                            </a:rPr>
                            <m:t>𝑍</m:t>
                          </m:r>
                          <m:r>
                            <a:rPr lang="es-AR" i="1">
                              <a:latin typeface="Cambria Math" panose="02040503050406030204" pitchFamily="18" charset="0"/>
                              <a:ea typeface="Calibri" panose="020F0502020204030204" pitchFamily="34" charset="0"/>
                              <a:cs typeface="Times New Roman" panose="02020603050405020304" pitchFamily="18" charset="0"/>
                            </a:rPr>
                            <m:t>=</m:t>
                          </m:r>
                          <m:f>
                            <m:fPr>
                              <m:ctrlPr>
                                <a:rPr lang="es-AR" i="1">
                                  <a:latin typeface="Cambria Math" panose="02040503050406030204" pitchFamily="18" charset="0"/>
                                  <a:cs typeface="Times New Roman" panose="02020603050405020304" pitchFamily="18" charset="0"/>
                                </a:rPr>
                              </m:ctrlPr>
                            </m:fPr>
                            <m:num>
                              <m:r>
                                <a:rPr lang="es-AR" i="1">
                                  <a:latin typeface="Cambria Math" panose="02040503050406030204" pitchFamily="18" charset="0"/>
                                  <a:cs typeface="Times New Roman" panose="02020603050405020304" pitchFamily="18" charset="0"/>
                                </a:rPr>
                                <m:t>22−</m:t>
                              </m:r>
                              <m:r>
                                <a:rPr lang="es-AR" i="1">
                                  <a:latin typeface="Cambria Math" panose="02040503050406030204" pitchFamily="18" charset="0"/>
                                  <a:cs typeface="Times New Roman" panose="02020603050405020304" pitchFamily="18" charset="0"/>
                                </a:rPr>
                                <m:t>15</m:t>
                              </m:r>
                            </m:num>
                            <m:den>
                              <m:r>
                                <a:rPr lang="es-AR" i="1">
                                  <a:latin typeface="Cambria Math" panose="02040503050406030204" pitchFamily="18" charset="0"/>
                                  <a:cs typeface="Times New Roman" panose="02020603050405020304" pitchFamily="18" charset="0"/>
                                </a:rPr>
                                <m:t>3,46</m:t>
                              </m:r>
                            </m:den>
                          </m:f>
                        </m:e>
                      </m:d>
                    </m:oMath>
                  </m:oMathPara>
                </a14:m>
                <a:endParaRPr lang="es-AR" b="1" i="1" dirty="0">
                  <a:solidFill>
                    <a:srgbClr val="FF0000"/>
                  </a:solidFill>
                  <a:latin typeface="Century Gothic" panose="020B0502020202020204" pitchFamily="34" charset="0"/>
                  <a:ea typeface="Calibri" panose="020F0502020204030204" pitchFamily="34" charset="0"/>
                  <a:cs typeface="Times New Roman" panose="02020603050405020304" pitchFamily="18" charset="0"/>
                </a:endParaRPr>
              </a:p>
              <a:p>
                <a:endParaRPr lang="es-AR" b="1" i="1" dirty="0">
                  <a:solidFill>
                    <a:srgbClr val="FF0000"/>
                  </a:solidFill>
                  <a:latin typeface="Century Gothic" panose="020B0502020202020204" pitchFamily="34" charset="0"/>
                  <a:ea typeface="Calibri" panose="020F0502020204030204" pitchFamily="34"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a:rPr lang="es-AR" i="1">
                          <a:latin typeface="Cambria Math" panose="02040503050406030204" pitchFamily="18" charset="0"/>
                          <a:ea typeface="Calibri" panose="020F0502020204030204" pitchFamily="34" charset="0"/>
                          <a:cs typeface="Times New Roman" panose="02020603050405020304" pitchFamily="18" charset="0"/>
                        </a:rPr>
                        <m:t>𝑃</m:t>
                      </m:r>
                      <m:d>
                        <m:dPr>
                          <m:begChr m:val="["/>
                          <m:endChr m:val="]"/>
                          <m:ctrlPr>
                            <a:rPr lang="es-AR" i="1">
                              <a:latin typeface="Cambria Math" panose="02040503050406030204" pitchFamily="18" charset="0"/>
                              <a:ea typeface="Calibri" panose="020F0502020204030204" pitchFamily="34" charset="0"/>
                              <a:cs typeface="Times New Roman" panose="02020603050405020304" pitchFamily="18" charset="0"/>
                            </a:rPr>
                          </m:ctrlPr>
                        </m:dPr>
                        <m:e>
                          <m:r>
                            <a:rPr lang="es-AR" i="1">
                              <a:latin typeface="Cambria Math" panose="02040503050406030204" pitchFamily="18" charset="0"/>
                              <a:ea typeface="Calibri" panose="020F0502020204030204" pitchFamily="34" charset="0"/>
                              <a:cs typeface="Times New Roman" panose="02020603050405020304" pitchFamily="18" charset="0"/>
                            </a:rPr>
                            <m:t>22≤</m:t>
                          </m:r>
                          <m:r>
                            <a:rPr lang="es-AR" i="1">
                              <a:latin typeface="Cambria Math" panose="02040503050406030204" pitchFamily="18" charset="0"/>
                              <a:ea typeface="Calibri" panose="020F0502020204030204" pitchFamily="34" charset="0"/>
                              <a:cs typeface="Times New Roman" panose="02020603050405020304" pitchFamily="18" charset="0"/>
                            </a:rPr>
                            <m:t>𝑆</m:t>
                          </m:r>
                          <m:r>
                            <a:rPr lang="es-AR" i="1">
                              <a:latin typeface="Cambria Math" panose="02040503050406030204" pitchFamily="18" charset="0"/>
                              <a:ea typeface="Calibri" panose="020F0502020204030204" pitchFamily="34" charset="0"/>
                              <a:cs typeface="Times New Roman" panose="02020603050405020304" pitchFamily="18" charset="0"/>
                            </a:rPr>
                            <m:t>≤35</m:t>
                          </m:r>
                        </m:e>
                      </m:d>
                      <m:r>
                        <a:rPr lang="es-AR" i="1">
                          <a:latin typeface="Cambria Math" panose="02040503050406030204" pitchFamily="18" charset="0"/>
                          <a:ea typeface="Calibri" panose="020F0502020204030204" pitchFamily="34" charset="0"/>
                          <a:cs typeface="Times New Roman" panose="02020603050405020304" pitchFamily="18" charset="0"/>
                        </a:rPr>
                        <m:t>=</m:t>
                      </m:r>
                      <m:r>
                        <a:rPr lang="es-AR" i="1">
                          <a:latin typeface="Cambria Math" panose="02040503050406030204" pitchFamily="18" charset="0"/>
                          <a:ea typeface="Calibri" panose="020F0502020204030204" pitchFamily="34" charset="0"/>
                          <a:cs typeface="Times New Roman" panose="02020603050405020304" pitchFamily="18" charset="0"/>
                        </a:rPr>
                        <m:t>𝐹</m:t>
                      </m:r>
                      <m:d>
                        <m:dPr>
                          <m:begChr m:val="["/>
                          <m:endChr m:val="]"/>
                          <m:ctrlPr>
                            <a:rPr lang="es-AR" i="1">
                              <a:latin typeface="Cambria Math" panose="02040503050406030204" pitchFamily="18" charset="0"/>
                              <a:ea typeface="Calibri" panose="020F0502020204030204" pitchFamily="34" charset="0"/>
                              <a:cs typeface="Times New Roman" panose="02020603050405020304" pitchFamily="18" charset="0"/>
                            </a:rPr>
                          </m:ctrlPr>
                        </m:dPr>
                        <m:e>
                          <m:r>
                            <a:rPr lang="es-AR" i="1">
                              <a:latin typeface="Cambria Math" panose="02040503050406030204" pitchFamily="18" charset="0"/>
                              <a:ea typeface="Calibri" panose="020F0502020204030204" pitchFamily="34" charset="0"/>
                              <a:cs typeface="Times New Roman" panose="02020603050405020304" pitchFamily="18" charset="0"/>
                            </a:rPr>
                            <m:t>𝑍</m:t>
                          </m:r>
                          <m:r>
                            <a:rPr lang="es-AR" i="1">
                              <a:latin typeface="Cambria Math" panose="02040503050406030204" pitchFamily="18" charset="0"/>
                              <a:ea typeface="Cambria Math" panose="02040503050406030204" pitchFamily="18" charset="0"/>
                              <a:cs typeface="Times New Roman" panose="02020603050405020304" pitchFamily="18" charset="0"/>
                            </a:rPr>
                            <m:t>≅</m:t>
                          </m:r>
                          <m:r>
                            <a:rPr lang="es-AR" i="1">
                              <a:latin typeface="Cambria Math" panose="02040503050406030204" pitchFamily="18" charset="0"/>
                              <a:cs typeface="Times New Roman" panose="02020603050405020304" pitchFamily="18" charset="0"/>
                            </a:rPr>
                            <m:t>5</m:t>
                          </m:r>
                          <m:r>
                            <a:rPr lang="es-AR" i="1">
                              <a:latin typeface="Cambria Math" panose="02040503050406030204" pitchFamily="18" charset="0"/>
                              <a:cs typeface="Times New Roman" panose="02020603050405020304" pitchFamily="18" charset="0"/>
                            </a:rPr>
                            <m:t>,</m:t>
                          </m:r>
                          <m:r>
                            <a:rPr lang="es-AR" i="1">
                              <a:latin typeface="Cambria Math" panose="02040503050406030204" pitchFamily="18" charset="0"/>
                              <a:cs typeface="Times New Roman" panose="02020603050405020304" pitchFamily="18" charset="0"/>
                            </a:rPr>
                            <m:t>77</m:t>
                          </m:r>
                        </m:e>
                      </m:d>
                      <m:r>
                        <a:rPr lang="es-AR" i="1">
                          <a:latin typeface="Cambria Math" panose="02040503050406030204" pitchFamily="18" charset="0"/>
                          <a:ea typeface="Calibri" panose="020F0502020204030204" pitchFamily="34" charset="0"/>
                          <a:cs typeface="Times New Roman" panose="02020603050405020304" pitchFamily="18" charset="0"/>
                        </a:rPr>
                        <m:t>−</m:t>
                      </m:r>
                      <m:r>
                        <a:rPr lang="es-AR" i="1">
                          <a:latin typeface="Cambria Math" panose="02040503050406030204" pitchFamily="18" charset="0"/>
                          <a:ea typeface="Calibri" panose="020F0502020204030204" pitchFamily="34" charset="0"/>
                          <a:cs typeface="Times New Roman" panose="02020603050405020304" pitchFamily="18" charset="0"/>
                        </a:rPr>
                        <m:t>𝐹</m:t>
                      </m:r>
                      <m:d>
                        <m:dPr>
                          <m:begChr m:val="["/>
                          <m:endChr m:val="]"/>
                          <m:ctrlPr>
                            <a:rPr lang="es-AR" i="1">
                              <a:latin typeface="Cambria Math" panose="02040503050406030204" pitchFamily="18" charset="0"/>
                              <a:ea typeface="Calibri" panose="020F0502020204030204" pitchFamily="34" charset="0"/>
                              <a:cs typeface="Times New Roman" panose="02020603050405020304" pitchFamily="18" charset="0"/>
                            </a:rPr>
                          </m:ctrlPr>
                        </m:dPr>
                        <m:e>
                          <m:r>
                            <a:rPr lang="es-AR" i="1">
                              <a:latin typeface="Cambria Math" panose="02040503050406030204" pitchFamily="18" charset="0"/>
                              <a:ea typeface="Calibri" panose="020F0502020204030204" pitchFamily="34" charset="0"/>
                              <a:cs typeface="Times New Roman" panose="02020603050405020304" pitchFamily="18" charset="0"/>
                            </a:rPr>
                            <m:t>𝑍</m:t>
                          </m:r>
                          <m:r>
                            <a:rPr lang="es-AR" i="1">
                              <a:latin typeface="Cambria Math" panose="02040503050406030204" pitchFamily="18" charset="0"/>
                              <a:ea typeface="Cambria Math" panose="02040503050406030204" pitchFamily="18" charset="0"/>
                              <a:cs typeface="Times New Roman" panose="02020603050405020304" pitchFamily="18" charset="0"/>
                            </a:rPr>
                            <m:t>≅</m:t>
                          </m:r>
                          <m:r>
                            <a:rPr lang="es-AR" i="1">
                              <a:latin typeface="Cambria Math" panose="02040503050406030204" pitchFamily="18" charset="0"/>
                              <a:ea typeface="Calibri" panose="020F0502020204030204" pitchFamily="34" charset="0"/>
                              <a:cs typeface="Times New Roman" panose="02020603050405020304" pitchFamily="18" charset="0"/>
                            </a:rPr>
                            <m:t>2</m:t>
                          </m:r>
                          <m:r>
                            <a:rPr lang="es-AR" i="1">
                              <a:latin typeface="Cambria Math" panose="02040503050406030204" pitchFamily="18" charset="0"/>
                              <a:ea typeface="Calibri" panose="020F0502020204030204" pitchFamily="34" charset="0"/>
                              <a:cs typeface="Times New Roman" panose="02020603050405020304" pitchFamily="18" charset="0"/>
                            </a:rPr>
                            <m:t>,</m:t>
                          </m:r>
                          <m:r>
                            <a:rPr lang="es-AR" i="1">
                              <a:latin typeface="Cambria Math" panose="02040503050406030204" pitchFamily="18" charset="0"/>
                              <a:ea typeface="Calibri" panose="020F0502020204030204" pitchFamily="34" charset="0"/>
                              <a:cs typeface="Times New Roman" panose="02020603050405020304" pitchFamily="18" charset="0"/>
                            </a:rPr>
                            <m:t>02</m:t>
                          </m:r>
                        </m:e>
                      </m:d>
                    </m:oMath>
                  </m:oMathPara>
                </a14:m>
                <a:endParaRPr lang="es-AR" i="1" dirty="0">
                  <a:latin typeface="Century Gothic" panose="020B0502020202020204" pitchFamily="34" charset="0"/>
                  <a:cs typeface="Times New Roman" panose="02020603050405020304" pitchFamily="18" charset="0"/>
                </a:endParaRPr>
              </a:p>
              <a:p>
                <a:endParaRPr lang="es-AR" b="1" i="1" dirty="0">
                  <a:solidFill>
                    <a:srgbClr val="FF0000"/>
                  </a:solidFill>
                  <a:latin typeface="Century Gothic" panose="020B0502020202020204" pitchFamily="34" charset="0"/>
                  <a:ea typeface="Calibri" panose="020F0502020204030204" pitchFamily="34" charset="0"/>
                  <a:cs typeface="Times New Roman" panose="02020603050405020304" pitchFamily="18" charset="0"/>
                </a:endParaRPr>
              </a:p>
              <a:p>
                <a:endParaRPr lang="es-AR" b="1" i="1" dirty="0">
                  <a:solidFill>
                    <a:srgbClr val="FF0000"/>
                  </a:solidFill>
                  <a:latin typeface="Century Gothic" panose="020B0502020202020204" pitchFamily="34" charset="0"/>
                  <a:ea typeface="Calibri" panose="020F0502020204030204" pitchFamily="34"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a:rPr lang="es-AR" i="1">
                          <a:latin typeface="Cambria Math" panose="02040503050406030204" pitchFamily="18" charset="0"/>
                          <a:ea typeface="Calibri" panose="020F0502020204030204" pitchFamily="34" charset="0"/>
                          <a:cs typeface="Times New Roman" panose="02020603050405020304" pitchFamily="18" charset="0"/>
                        </a:rPr>
                        <m:t>𝑃</m:t>
                      </m:r>
                      <m:d>
                        <m:dPr>
                          <m:begChr m:val="["/>
                          <m:endChr m:val="]"/>
                          <m:ctrlPr>
                            <a:rPr lang="es-AR" i="1">
                              <a:latin typeface="Cambria Math" panose="02040503050406030204" pitchFamily="18" charset="0"/>
                              <a:ea typeface="Calibri" panose="020F0502020204030204" pitchFamily="34" charset="0"/>
                              <a:cs typeface="Times New Roman" panose="02020603050405020304" pitchFamily="18" charset="0"/>
                            </a:rPr>
                          </m:ctrlPr>
                        </m:dPr>
                        <m:e>
                          <m:r>
                            <a:rPr lang="es-AR" i="1">
                              <a:latin typeface="Cambria Math" panose="02040503050406030204" pitchFamily="18" charset="0"/>
                              <a:ea typeface="Calibri" panose="020F0502020204030204" pitchFamily="34" charset="0"/>
                              <a:cs typeface="Times New Roman" panose="02020603050405020304" pitchFamily="18" charset="0"/>
                            </a:rPr>
                            <m:t>22≤</m:t>
                          </m:r>
                          <m:r>
                            <a:rPr lang="es-AR" i="1">
                              <a:latin typeface="Cambria Math" panose="02040503050406030204" pitchFamily="18" charset="0"/>
                              <a:ea typeface="Calibri" panose="020F0502020204030204" pitchFamily="34" charset="0"/>
                              <a:cs typeface="Times New Roman" panose="02020603050405020304" pitchFamily="18" charset="0"/>
                            </a:rPr>
                            <m:t>𝑆</m:t>
                          </m:r>
                          <m:r>
                            <a:rPr lang="es-AR" i="1">
                              <a:latin typeface="Cambria Math" panose="02040503050406030204" pitchFamily="18" charset="0"/>
                              <a:ea typeface="Calibri" panose="020F0502020204030204" pitchFamily="34" charset="0"/>
                              <a:cs typeface="Times New Roman" panose="02020603050405020304" pitchFamily="18" charset="0"/>
                            </a:rPr>
                            <m:t>≤35</m:t>
                          </m:r>
                        </m:e>
                      </m:d>
                      <m:r>
                        <a:rPr lang="es-AR" i="1">
                          <a:latin typeface="Cambria Math" panose="02040503050406030204" pitchFamily="18" charset="0"/>
                          <a:ea typeface="Calibri" panose="020F0502020204030204" pitchFamily="34" charset="0"/>
                          <a:cs typeface="Times New Roman" panose="02020603050405020304" pitchFamily="18" charset="0"/>
                        </a:rPr>
                        <m:t>=</m:t>
                      </m:r>
                      <m:r>
                        <a:rPr lang="es-AR" i="1">
                          <a:latin typeface="Cambria Math" panose="02040503050406030204" pitchFamily="18" charset="0"/>
                          <a:ea typeface="Calibri" panose="020F0502020204030204" pitchFamily="34" charset="0"/>
                          <a:cs typeface="Times New Roman" panose="02020603050405020304" pitchFamily="18" charset="0"/>
                        </a:rPr>
                        <m:t>1</m:t>
                      </m:r>
                      <m:r>
                        <a:rPr lang="es-AR" i="1">
                          <a:latin typeface="Cambria Math" panose="02040503050406030204" pitchFamily="18" charset="0"/>
                          <a:ea typeface="Calibri" panose="020F0502020204030204" pitchFamily="34" charset="0"/>
                          <a:cs typeface="Times New Roman" panose="02020603050405020304" pitchFamily="18" charset="0"/>
                        </a:rPr>
                        <m:t>−</m:t>
                      </m:r>
                      <m:r>
                        <a:rPr lang="es-AR" i="1">
                          <a:latin typeface="Cambria Math" panose="02040503050406030204" pitchFamily="18" charset="0"/>
                          <a:ea typeface="Calibri" panose="020F0502020204030204" pitchFamily="34" charset="0"/>
                          <a:cs typeface="Times New Roman" panose="02020603050405020304" pitchFamily="18" charset="0"/>
                        </a:rPr>
                        <m:t>0,97834593=0,02165407</m:t>
                      </m:r>
                    </m:oMath>
                  </m:oMathPara>
                </a14:m>
                <a:endParaRPr lang="es-AR" i="1" dirty="0">
                  <a:latin typeface="Century Gothic" panose="020B0502020202020204" pitchFamily="34" charset="0"/>
                  <a:cs typeface="Times New Roman" panose="02020603050405020304" pitchFamily="18" charset="0"/>
                </a:endParaRPr>
              </a:p>
              <a:p>
                <a:endParaRPr lang="es-AR" b="1" i="1" dirty="0">
                  <a:solidFill>
                    <a:srgbClr val="FF0000"/>
                  </a:solidFill>
                  <a:latin typeface="Century Gothic" panose="020B0502020202020204" pitchFamily="34" charset="0"/>
                  <a:ea typeface="Calibri" panose="020F0502020204030204" pitchFamily="34" charset="0"/>
                  <a:cs typeface="Times New Roman" panose="02020603050405020304" pitchFamily="18" charset="0"/>
                </a:endParaRPr>
              </a:p>
              <a:p>
                <a:endParaRPr lang="es-AR" b="1" i="1" dirty="0">
                  <a:solidFill>
                    <a:srgbClr val="FF0000"/>
                  </a:solidFill>
                  <a:latin typeface="Century Gothic" panose="020B0502020202020204" pitchFamily="34" charset="0"/>
                  <a:ea typeface="Calibri" panose="020F0502020204030204" pitchFamily="34" charset="0"/>
                  <a:cs typeface="Times New Roman" panose="02020603050405020304" pitchFamily="18" charset="0"/>
                </a:endParaRPr>
              </a:p>
              <a:p>
                <a:pPr algn="just"/>
                <a:r>
                  <a:rPr lang="es-AR" b="1" i="1" dirty="0">
                    <a:solidFill>
                      <a:srgbClr val="2E3192"/>
                    </a:solidFill>
                    <a:latin typeface="Century Gothic" panose="020B0502020202020204" pitchFamily="34" charset="0"/>
                    <a:ea typeface="Calibri" panose="020F0502020204030204" pitchFamily="34" charset="0"/>
                    <a:cs typeface="Times New Roman" panose="02020603050405020304" pitchFamily="18" charset="0"/>
                  </a:rPr>
                  <a:t>Es decir la probabilidad de que S se encuentre entre 22 y 35 inclusive es de 0,02165407.</a:t>
                </a:r>
              </a:p>
            </p:txBody>
          </p:sp>
        </mc:Choice>
        <mc:Fallback>
          <p:sp>
            <p:nvSpPr>
              <p:cNvPr id="2" name="Rectángulo 1">
                <a:extLst>
                  <a:ext uri="{FF2B5EF4-FFF2-40B4-BE49-F238E27FC236}">
                    <a16:creationId xmlns:a16="http://schemas.microsoft.com/office/drawing/2014/main" id="{179CED16-3D20-4ADF-BBE4-9B4F54908FB6}"/>
                  </a:ext>
                </a:extLst>
              </p:cNvPr>
              <p:cNvSpPr>
                <a:spLocks noRot="1" noChangeAspect="1" noMove="1" noResize="1" noEditPoints="1" noAdjustHandles="1" noChangeArrowheads="1" noChangeShapeType="1" noTextEdit="1"/>
              </p:cNvSpPr>
              <p:nvPr/>
            </p:nvSpPr>
            <p:spPr>
              <a:xfrm>
                <a:off x="1548043" y="908720"/>
                <a:ext cx="9119957" cy="5694700"/>
              </a:xfrm>
              <a:prstGeom prst="rect">
                <a:avLst/>
              </a:prstGeom>
              <a:blipFill>
                <a:blip r:embed="rId2"/>
                <a:stretch>
                  <a:fillRect l="-602" t="-535" r="-535" b="-749"/>
                </a:stretch>
              </a:blipFill>
            </p:spPr>
            <p:txBody>
              <a:bodyPr/>
              <a:lstStyle/>
              <a:p>
                <a:r>
                  <a:rPr lang="es-AR">
                    <a:noFill/>
                  </a:rPr>
                  <a:t> </a:t>
                </a:r>
              </a:p>
            </p:txBody>
          </p:sp>
        </mc:Fallback>
      </mc:AlternateContent>
    </p:spTree>
    <p:extLst>
      <p:ext uri="{BB962C8B-B14F-4D97-AF65-F5344CB8AC3E}">
        <p14:creationId xmlns:p14="http://schemas.microsoft.com/office/powerpoint/2010/main" val="326191306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Rectángulo 1">
                <a:extLst>
                  <a:ext uri="{FF2B5EF4-FFF2-40B4-BE49-F238E27FC236}">
                    <a16:creationId xmlns:a16="http://schemas.microsoft.com/office/drawing/2014/main" id="{59394772-3715-4862-A12F-3A517D700EDB}"/>
                  </a:ext>
                </a:extLst>
              </p:cNvPr>
              <p:cNvSpPr/>
              <p:nvPr/>
            </p:nvSpPr>
            <p:spPr>
              <a:xfrm>
                <a:off x="1524000" y="908721"/>
                <a:ext cx="9144000" cy="4482253"/>
              </a:xfrm>
              <a:prstGeom prst="rect">
                <a:avLst/>
              </a:prstGeom>
            </p:spPr>
            <p:txBody>
              <a:bodyPr wrap="square">
                <a:spAutoFit/>
              </a:bodyPr>
              <a:lstStyle/>
              <a:p>
                <a:pPr algn="just">
                  <a:lnSpc>
                    <a:spcPct val="107000"/>
                  </a:lnSpc>
                  <a:spcAft>
                    <a:spcPts val="800"/>
                  </a:spcAft>
                </a:pPr>
                <a:r>
                  <a:rPr lang="es-AR" b="1" u="sng" dirty="0">
                    <a:solidFill>
                      <a:srgbClr val="2E3192"/>
                    </a:solidFill>
                    <a:latin typeface="Century Gothic" panose="020B0502020202020204" pitchFamily="34" charset="0"/>
                  </a:rPr>
                  <a:t>Caso III – </a:t>
                </a:r>
                <a14:m>
                  <m:oMath xmlns:m="http://schemas.openxmlformats.org/officeDocument/2006/math">
                    <m:r>
                      <a:rPr lang="es-AR" b="1" u="sng">
                        <a:solidFill>
                          <a:srgbClr val="2E3192"/>
                        </a:solidFill>
                        <a:latin typeface="Cambria Math" panose="02040503050406030204" pitchFamily="18" charset="0"/>
                      </a:rPr>
                      <m:t>𝑫𝒊𝒇𝒆𝒓𝒆𝒏𝒄𝒊𝒂</m:t>
                    </m:r>
                    <m:r>
                      <a:rPr lang="es-AR" b="1" u="sng">
                        <a:solidFill>
                          <a:srgbClr val="2E3192"/>
                        </a:solidFill>
                        <a:latin typeface="Cambria Math" panose="02040503050406030204" pitchFamily="18" charset="0"/>
                      </a:rPr>
                      <m:t> </m:t>
                    </m:r>
                    <m:r>
                      <a:rPr lang="es-AR" b="1" u="sng">
                        <a:solidFill>
                          <a:srgbClr val="2E3192"/>
                        </a:solidFill>
                        <a:latin typeface="Cambria Math" panose="02040503050406030204" pitchFamily="18" charset="0"/>
                      </a:rPr>
                      <m:t>𝒅𝒆</m:t>
                    </m:r>
                    <m:r>
                      <a:rPr lang="es-AR" b="1" u="sng">
                        <a:solidFill>
                          <a:srgbClr val="2E3192"/>
                        </a:solidFill>
                        <a:latin typeface="Cambria Math" panose="02040503050406030204" pitchFamily="18" charset="0"/>
                      </a:rPr>
                      <m:t> </m:t>
                    </m:r>
                    <m:r>
                      <a:rPr lang="es-AR" b="1" u="sng">
                        <a:solidFill>
                          <a:srgbClr val="2E3192"/>
                        </a:solidFill>
                        <a:latin typeface="Cambria Math" panose="02040503050406030204" pitchFamily="18" charset="0"/>
                      </a:rPr>
                      <m:t>𝑽𝒂𝒓𝒊𝒂𝒃𝒍𝒆𝒔</m:t>
                    </m:r>
                    <m:r>
                      <a:rPr lang="es-AR" b="1" u="sng">
                        <a:solidFill>
                          <a:srgbClr val="2E3192"/>
                        </a:solidFill>
                        <a:latin typeface="Cambria Math" panose="02040503050406030204" pitchFamily="18" charset="0"/>
                      </a:rPr>
                      <m:t> </m:t>
                    </m:r>
                    <m:r>
                      <a:rPr lang="es-AR" b="1" u="sng">
                        <a:solidFill>
                          <a:srgbClr val="2E3192"/>
                        </a:solidFill>
                        <a:latin typeface="Cambria Math" panose="02040503050406030204" pitchFamily="18" charset="0"/>
                      </a:rPr>
                      <m:t>𝑨𝒍𝒆𝒂𝒕𝒐𝒓𝒊𝒂𝒔</m:t>
                    </m:r>
                  </m:oMath>
                </a14:m>
                <a:endParaRPr lang="es-AR" b="1" u="sng" dirty="0">
                  <a:solidFill>
                    <a:srgbClr val="2E3192"/>
                  </a:solidFill>
                  <a:latin typeface="Century Gothic" panose="020B0502020202020204" pitchFamily="34"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es-AR" i="1">
                              <a:latin typeface="Cambria Math" panose="02040503050406030204" pitchFamily="18" charset="0"/>
                              <a:ea typeface="Calibri" panose="020F0502020204030204" pitchFamily="34" charset="0"/>
                              <a:cs typeface="Times New Roman" panose="02020603050405020304" pitchFamily="18" charset="0"/>
                            </a:rPr>
                          </m:ctrlPr>
                        </m:sSubPr>
                        <m:e>
                          <m:r>
                            <a:rPr lang="es-AR" i="1">
                              <a:latin typeface="Cambria Math" panose="02040503050406030204" pitchFamily="18" charset="0"/>
                              <a:ea typeface="Calibri" panose="020F0502020204030204" pitchFamily="34" charset="0"/>
                              <a:cs typeface="Times New Roman" panose="02020603050405020304" pitchFamily="18" charset="0"/>
                            </a:rPr>
                            <m:t>𝑆</m:t>
                          </m:r>
                          <m:r>
                            <a:rPr lang="es-AR" i="1">
                              <a:latin typeface="Cambria Math" panose="02040503050406030204" pitchFamily="18" charset="0"/>
                              <a:ea typeface="Calibri" panose="020F0502020204030204" pitchFamily="34" charset="0"/>
                              <a:cs typeface="Times New Roman" panose="02020603050405020304" pitchFamily="18" charset="0"/>
                            </a:rPr>
                            <m:t>=</m:t>
                          </m:r>
                          <m:r>
                            <a:rPr lang="es-AR" i="1">
                              <a:latin typeface="Cambria Math" panose="02040503050406030204" pitchFamily="18" charset="0"/>
                              <a:ea typeface="Calibri" panose="020F0502020204030204" pitchFamily="34" charset="0"/>
                              <a:cs typeface="Times New Roman" panose="02020603050405020304" pitchFamily="18" charset="0"/>
                            </a:rPr>
                            <m:t>𝑋</m:t>
                          </m:r>
                        </m:e>
                        <m:sub>
                          <m:r>
                            <a:rPr lang="es-AR" i="1">
                              <a:latin typeface="Cambria Math" panose="02040503050406030204" pitchFamily="18" charset="0"/>
                              <a:ea typeface="Calibri" panose="020F0502020204030204" pitchFamily="34" charset="0"/>
                              <a:cs typeface="Times New Roman" panose="02020603050405020304" pitchFamily="18" charset="0"/>
                            </a:rPr>
                            <m:t>1</m:t>
                          </m:r>
                        </m:sub>
                      </m:sSub>
                      <m:r>
                        <a:rPr lang="es-AR" i="1">
                          <a:latin typeface="Cambria Math" panose="02040503050406030204" pitchFamily="18" charset="0"/>
                          <a:ea typeface="Calibri" panose="020F0502020204030204" pitchFamily="34" charset="0"/>
                          <a:cs typeface="Times New Roman" panose="02020603050405020304" pitchFamily="18" charset="0"/>
                        </a:rPr>
                        <m:t>−</m:t>
                      </m:r>
                      <m:sSub>
                        <m:sSubPr>
                          <m:ctrlPr>
                            <a:rPr lang="es-AR" i="1">
                              <a:latin typeface="Cambria Math" panose="02040503050406030204" pitchFamily="18" charset="0"/>
                              <a:ea typeface="Calibri" panose="020F0502020204030204" pitchFamily="34" charset="0"/>
                              <a:cs typeface="Times New Roman" panose="02020603050405020304" pitchFamily="18" charset="0"/>
                            </a:rPr>
                          </m:ctrlPr>
                        </m:sSubPr>
                        <m:e>
                          <m:r>
                            <a:rPr lang="es-AR" i="1">
                              <a:latin typeface="Cambria Math" panose="02040503050406030204" pitchFamily="18" charset="0"/>
                              <a:ea typeface="Calibri" panose="020F0502020204030204" pitchFamily="34" charset="0"/>
                              <a:cs typeface="Times New Roman" panose="02020603050405020304" pitchFamily="18" charset="0"/>
                            </a:rPr>
                            <m:t>𝑋</m:t>
                          </m:r>
                        </m:e>
                        <m:sub>
                          <m:r>
                            <a:rPr lang="es-AR" i="1">
                              <a:latin typeface="Cambria Math" panose="02040503050406030204" pitchFamily="18" charset="0"/>
                              <a:ea typeface="Calibri" panose="020F0502020204030204" pitchFamily="34" charset="0"/>
                              <a:cs typeface="Times New Roman" panose="02020603050405020304" pitchFamily="18" charset="0"/>
                            </a:rPr>
                            <m:t>2</m:t>
                          </m:r>
                        </m:sub>
                      </m:sSub>
                    </m:oMath>
                  </m:oMathPara>
                </a14:m>
                <a:endParaRPr lang="es-AR" sz="1400" dirty="0">
                  <a:latin typeface="Century Gothic" panose="020B050202020202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s-AR" dirty="0">
                    <a:latin typeface="Century Gothic" panose="020B0502020202020204" pitchFamily="34" charset="0"/>
                    <a:ea typeface="Times New Roman" panose="02020603050405020304" pitchFamily="18" charset="0"/>
                    <a:cs typeface="Times New Roman" panose="02020603050405020304" pitchFamily="18" charset="0"/>
                  </a:rPr>
                  <a:t>Donde,</a:t>
                </a:r>
                <a:endParaRPr lang="es-AR" sz="1400" dirty="0">
                  <a:latin typeface="Century Gothic" panose="020B050202020202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es-AR" i="1">
                              <a:latin typeface="Cambria Math" panose="02040503050406030204" pitchFamily="18" charset="0"/>
                              <a:ea typeface="Calibri" panose="020F0502020204030204" pitchFamily="34" charset="0"/>
                              <a:cs typeface="Times New Roman" panose="02020603050405020304" pitchFamily="18" charset="0"/>
                            </a:rPr>
                          </m:ctrlPr>
                        </m:sSubPr>
                        <m:e>
                          <m:r>
                            <a:rPr lang="es-AR" i="1">
                              <a:latin typeface="Cambria Math" panose="02040503050406030204" pitchFamily="18" charset="0"/>
                              <a:ea typeface="Calibri" panose="020F0502020204030204" pitchFamily="34" charset="0"/>
                              <a:cs typeface="Times New Roman" panose="02020603050405020304" pitchFamily="18" charset="0"/>
                            </a:rPr>
                            <m:t>𝑋</m:t>
                          </m:r>
                        </m:e>
                        <m:sub>
                          <m:r>
                            <a:rPr lang="es-AR" i="1">
                              <a:latin typeface="Cambria Math" panose="02040503050406030204" pitchFamily="18" charset="0"/>
                              <a:ea typeface="Calibri" panose="020F0502020204030204" pitchFamily="34" charset="0"/>
                              <a:cs typeface="Times New Roman" panose="02020603050405020304" pitchFamily="18" charset="0"/>
                            </a:rPr>
                            <m:t>𝑖</m:t>
                          </m:r>
                        </m:sub>
                      </m:sSub>
                      <m:r>
                        <a:rPr lang="es-AR" i="1">
                          <a:latin typeface="Cambria Math" panose="02040503050406030204" pitchFamily="18" charset="0"/>
                          <a:ea typeface="Calibri" panose="020F0502020204030204" pitchFamily="34" charset="0"/>
                          <a:cs typeface="Times New Roman" panose="02020603050405020304" pitchFamily="18" charset="0"/>
                        </a:rPr>
                        <m:t> ~ </m:t>
                      </m:r>
                      <m:r>
                        <a:rPr lang="es-AR" i="1">
                          <a:latin typeface="Cambria Math" panose="02040503050406030204" pitchFamily="18" charset="0"/>
                          <a:ea typeface="Calibri" panose="020F0502020204030204" pitchFamily="34" charset="0"/>
                          <a:cs typeface="Times New Roman" panose="02020603050405020304" pitchFamily="18" charset="0"/>
                        </a:rPr>
                        <m:t>𝑁</m:t>
                      </m:r>
                      <m:r>
                        <a:rPr lang="es-AR" i="1">
                          <a:latin typeface="Cambria Math" panose="02040503050406030204" pitchFamily="18" charset="0"/>
                          <a:ea typeface="Calibri" panose="020F0502020204030204" pitchFamily="34" charset="0"/>
                          <a:cs typeface="Times New Roman" panose="02020603050405020304" pitchFamily="18" charset="0"/>
                        </a:rPr>
                        <m:t>(</m:t>
                      </m:r>
                      <m:sSub>
                        <m:sSubPr>
                          <m:ctrlPr>
                            <a:rPr lang="es-AR" i="1">
                              <a:latin typeface="Cambria Math" panose="02040503050406030204" pitchFamily="18" charset="0"/>
                              <a:ea typeface="Calibri" panose="020F0502020204030204" pitchFamily="34" charset="0"/>
                              <a:cs typeface="Times New Roman" panose="02020603050405020304" pitchFamily="18" charset="0"/>
                            </a:rPr>
                          </m:ctrlPr>
                        </m:sSubPr>
                        <m:e>
                          <m:r>
                            <a:rPr lang="es-AR" i="1">
                              <a:latin typeface="Cambria Math" panose="02040503050406030204" pitchFamily="18" charset="0"/>
                              <a:ea typeface="Calibri" panose="020F0502020204030204" pitchFamily="34" charset="0"/>
                              <a:cs typeface="Times New Roman" panose="02020603050405020304" pitchFamily="18" charset="0"/>
                            </a:rPr>
                            <m:t>𝜇</m:t>
                          </m:r>
                        </m:e>
                        <m:sub>
                          <m:r>
                            <a:rPr lang="es-AR" i="1">
                              <a:latin typeface="Cambria Math" panose="02040503050406030204" pitchFamily="18" charset="0"/>
                              <a:ea typeface="Calibri" panose="020F0502020204030204" pitchFamily="34" charset="0"/>
                              <a:cs typeface="Times New Roman" panose="02020603050405020304" pitchFamily="18" charset="0"/>
                            </a:rPr>
                            <m:t>𝑖</m:t>
                          </m:r>
                        </m:sub>
                      </m:sSub>
                      <m:r>
                        <a:rPr lang="es-AR" i="1">
                          <a:latin typeface="Cambria Math" panose="02040503050406030204" pitchFamily="18" charset="0"/>
                          <a:ea typeface="Calibri" panose="020F0502020204030204" pitchFamily="34" charset="0"/>
                          <a:cs typeface="Times New Roman" panose="02020603050405020304" pitchFamily="18" charset="0"/>
                        </a:rPr>
                        <m:t>;</m:t>
                      </m:r>
                      <m:sSub>
                        <m:sSubPr>
                          <m:ctrlPr>
                            <a:rPr lang="es-AR" i="1">
                              <a:latin typeface="Cambria Math" panose="02040503050406030204" pitchFamily="18" charset="0"/>
                              <a:ea typeface="Calibri" panose="020F0502020204030204" pitchFamily="34" charset="0"/>
                              <a:cs typeface="Times New Roman" panose="02020603050405020304" pitchFamily="18" charset="0"/>
                            </a:rPr>
                          </m:ctrlPr>
                        </m:sSubPr>
                        <m:e>
                          <m:r>
                            <a:rPr lang="es-AR" i="1">
                              <a:latin typeface="Cambria Math" panose="02040503050406030204" pitchFamily="18" charset="0"/>
                              <a:ea typeface="Calibri" panose="020F0502020204030204" pitchFamily="34" charset="0"/>
                              <a:cs typeface="Times New Roman" panose="02020603050405020304" pitchFamily="18" charset="0"/>
                            </a:rPr>
                            <m:t>𝜎</m:t>
                          </m:r>
                        </m:e>
                        <m:sub>
                          <m:r>
                            <a:rPr lang="es-AR" i="1">
                              <a:latin typeface="Cambria Math" panose="02040503050406030204" pitchFamily="18" charset="0"/>
                              <a:ea typeface="Calibri" panose="020F0502020204030204" pitchFamily="34" charset="0"/>
                              <a:cs typeface="Times New Roman" panose="02020603050405020304" pitchFamily="18" charset="0"/>
                            </a:rPr>
                            <m:t>𝑖</m:t>
                          </m:r>
                        </m:sub>
                      </m:sSub>
                      <m:r>
                        <a:rPr lang="es-AR" i="1">
                          <a:latin typeface="Cambria Math" panose="02040503050406030204" pitchFamily="18" charset="0"/>
                          <a:ea typeface="Calibri" panose="020F0502020204030204" pitchFamily="34" charset="0"/>
                          <a:cs typeface="Times New Roman" panose="02020603050405020304" pitchFamily="18" charset="0"/>
                        </a:rPr>
                        <m:t>)</m:t>
                      </m:r>
                    </m:oMath>
                  </m:oMathPara>
                </a14:m>
                <a:endParaRPr lang="es-AR" sz="1400" dirty="0">
                  <a:latin typeface="Century Gothic" panose="020B050202020202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s-AR" b="1" u="sng" dirty="0">
                    <a:latin typeface="Century Gothic" panose="020B0502020202020204" pitchFamily="34" charset="0"/>
                    <a:ea typeface="Times New Roman" panose="02020603050405020304" pitchFamily="18" charset="0"/>
                    <a:cs typeface="Times New Roman" panose="02020603050405020304" pitchFamily="18" charset="0"/>
                  </a:rPr>
                  <a:t>Esperanza Matemática</a:t>
                </a:r>
                <a:endParaRPr lang="es-AR" sz="1400" dirty="0">
                  <a:latin typeface="Century Gothic" panose="020B0502020202020204" pitchFamily="34" charset="0"/>
                  <a:ea typeface="Calibri" panose="020F0502020204030204" pitchFamily="34" charset="0"/>
                  <a:cs typeface="Times New Roman" panose="02020603050405020304" pitchFamily="18" charset="0"/>
                </a:endParaRPr>
              </a:p>
              <a:p>
                <a:pPr algn="just">
                  <a:lnSpc>
                    <a:spcPct val="107000"/>
                  </a:lnSpc>
                  <a:spcAft>
                    <a:spcPts val="800"/>
                  </a:spcAft>
                </a:pPr>
                <a14:m>
                  <m:oMathPara xmlns:m="http://schemas.openxmlformats.org/officeDocument/2006/math">
                    <m:oMathParaPr>
                      <m:jc m:val="centerGroup"/>
                    </m:oMathParaPr>
                    <m:oMath xmlns:m="http://schemas.openxmlformats.org/officeDocument/2006/math">
                      <m:r>
                        <a:rPr lang="es-AR" i="1">
                          <a:latin typeface="Cambria Math" panose="02040503050406030204" pitchFamily="18" charset="0"/>
                          <a:ea typeface="Times New Roman" panose="02020603050405020304" pitchFamily="18" charset="0"/>
                          <a:cs typeface="Times New Roman" panose="02020603050405020304" pitchFamily="18" charset="0"/>
                        </a:rPr>
                        <m:t>𝐸</m:t>
                      </m:r>
                      <m:d>
                        <m:dPr>
                          <m:begChr m:val="["/>
                          <m:endChr m:val="]"/>
                          <m:ctrlPr>
                            <a:rPr lang="es-AR" i="1">
                              <a:latin typeface="Cambria Math" panose="02040503050406030204" pitchFamily="18" charset="0"/>
                              <a:ea typeface="Times New Roman" panose="02020603050405020304" pitchFamily="18" charset="0"/>
                              <a:cs typeface="Times New Roman" panose="02020603050405020304" pitchFamily="18" charset="0"/>
                            </a:rPr>
                          </m:ctrlPr>
                        </m:dPr>
                        <m:e>
                          <m:r>
                            <a:rPr lang="es-AR" i="1">
                              <a:latin typeface="Cambria Math" panose="02040503050406030204" pitchFamily="18" charset="0"/>
                              <a:ea typeface="Calibri" panose="020F0502020204030204" pitchFamily="34" charset="0"/>
                              <a:cs typeface="Times New Roman" panose="02020603050405020304" pitchFamily="18" charset="0"/>
                            </a:rPr>
                            <m:t>𝑆</m:t>
                          </m:r>
                        </m:e>
                      </m:d>
                      <m:r>
                        <a:rPr lang="es-AR" i="1">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s-AR" i="1">
                              <a:latin typeface="Cambria Math" panose="02040503050406030204" pitchFamily="18" charset="0"/>
                              <a:ea typeface="Calibri" panose="020F0502020204030204" pitchFamily="34" charset="0"/>
                              <a:cs typeface="Times New Roman" panose="02020603050405020304" pitchFamily="18" charset="0"/>
                            </a:rPr>
                          </m:ctrlPr>
                        </m:sSubPr>
                        <m:e>
                          <m:r>
                            <a:rPr lang="es-AR" i="1">
                              <a:latin typeface="Cambria Math" panose="02040503050406030204" pitchFamily="18" charset="0"/>
                              <a:ea typeface="Calibri" panose="020F0502020204030204" pitchFamily="34" charset="0"/>
                              <a:cs typeface="Times New Roman" panose="02020603050405020304" pitchFamily="18" charset="0"/>
                            </a:rPr>
                            <m:t>𝜇</m:t>
                          </m:r>
                        </m:e>
                        <m:sub>
                          <m:r>
                            <a:rPr lang="es-AR" i="1">
                              <a:latin typeface="Cambria Math" panose="02040503050406030204" pitchFamily="18" charset="0"/>
                              <a:ea typeface="Calibri" panose="020F0502020204030204" pitchFamily="34" charset="0"/>
                              <a:cs typeface="Times New Roman" panose="02020603050405020304" pitchFamily="18" charset="0"/>
                            </a:rPr>
                            <m:t>𝑆</m:t>
                          </m:r>
                        </m:sub>
                      </m:sSub>
                      <m:r>
                        <a:rPr lang="es-AR" i="1">
                          <a:latin typeface="Cambria Math" panose="02040503050406030204" pitchFamily="18" charset="0"/>
                          <a:ea typeface="Calibri" panose="020F0502020204030204" pitchFamily="34" charset="0"/>
                          <a:cs typeface="Times New Roman" panose="02020603050405020304" pitchFamily="18" charset="0"/>
                        </a:rPr>
                        <m:t>=</m:t>
                      </m:r>
                      <m:sSub>
                        <m:sSubPr>
                          <m:ctrlPr>
                            <a:rPr lang="es-AR" i="1">
                              <a:latin typeface="Cambria Math" panose="02040503050406030204" pitchFamily="18" charset="0"/>
                              <a:ea typeface="Calibri" panose="020F0502020204030204" pitchFamily="34" charset="0"/>
                              <a:cs typeface="Times New Roman" panose="02020603050405020304" pitchFamily="18" charset="0"/>
                            </a:rPr>
                          </m:ctrlPr>
                        </m:sSubPr>
                        <m:e>
                          <m:r>
                            <a:rPr lang="es-AR" i="1">
                              <a:latin typeface="Cambria Math" panose="02040503050406030204" pitchFamily="18" charset="0"/>
                              <a:ea typeface="Calibri" panose="020F0502020204030204" pitchFamily="34" charset="0"/>
                              <a:cs typeface="Times New Roman" panose="02020603050405020304" pitchFamily="18" charset="0"/>
                            </a:rPr>
                            <m:t>𝜇</m:t>
                          </m:r>
                        </m:e>
                        <m:sub>
                          <m:r>
                            <a:rPr lang="es-AR" i="1">
                              <a:latin typeface="Cambria Math" panose="02040503050406030204" pitchFamily="18" charset="0"/>
                              <a:ea typeface="Calibri" panose="020F0502020204030204" pitchFamily="34" charset="0"/>
                              <a:cs typeface="Times New Roman" panose="02020603050405020304" pitchFamily="18" charset="0"/>
                            </a:rPr>
                            <m:t>1</m:t>
                          </m:r>
                        </m:sub>
                      </m:sSub>
                      <m:r>
                        <a:rPr lang="es-AR" i="1">
                          <a:latin typeface="Cambria Math" panose="02040503050406030204" pitchFamily="18" charset="0"/>
                          <a:ea typeface="Calibri" panose="020F0502020204030204" pitchFamily="34" charset="0"/>
                          <a:cs typeface="Times New Roman" panose="02020603050405020304" pitchFamily="18" charset="0"/>
                        </a:rPr>
                        <m:t>−</m:t>
                      </m:r>
                      <m:sSub>
                        <m:sSubPr>
                          <m:ctrlPr>
                            <a:rPr lang="es-AR" i="1">
                              <a:latin typeface="Cambria Math" panose="02040503050406030204" pitchFamily="18" charset="0"/>
                              <a:ea typeface="Calibri" panose="020F0502020204030204" pitchFamily="34" charset="0"/>
                              <a:cs typeface="Times New Roman" panose="02020603050405020304" pitchFamily="18" charset="0"/>
                            </a:rPr>
                          </m:ctrlPr>
                        </m:sSubPr>
                        <m:e>
                          <m:r>
                            <a:rPr lang="es-AR" i="1">
                              <a:latin typeface="Cambria Math" panose="02040503050406030204" pitchFamily="18" charset="0"/>
                              <a:ea typeface="Calibri" panose="020F0502020204030204" pitchFamily="34" charset="0"/>
                              <a:cs typeface="Times New Roman" panose="02020603050405020304" pitchFamily="18" charset="0"/>
                            </a:rPr>
                            <m:t>𝜇</m:t>
                          </m:r>
                        </m:e>
                        <m:sub>
                          <m:r>
                            <a:rPr lang="es-AR" i="1">
                              <a:latin typeface="Cambria Math" panose="02040503050406030204" pitchFamily="18" charset="0"/>
                              <a:ea typeface="Calibri" panose="020F0502020204030204" pitchFamily="34" charset="0"/>
                              <a:cs typeface="Times New Roman" panose="02020603050405020304" pitchFamily="18" charset="0"/>
                            </a:rPr>
                            <m:t>2</m:t>
                          </m:r>
                        </m:sub>
                      </m:sSub>
                    </m:oMath>
                  </m:oMathPara>
                </a14:m>
                <a:endParaRPr lang="es-AR" sz="1400" dirty="0">
                  <a:latin typeface="Century Gothic" panose="020B050202020202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s-AR" b="1" u="sng" dirty="0">
                    <a:latin typeface="Century Gothic" panose="020B0502020202020204" pitchFamily="34" charset="0"/>
                    <a:ea typeface="Times New Roman" panose="02020603050405020304" pitchFamily="18" charset="0"/>
                    <a:cs typeface="Times New Roman" panose="02020603050405020304" pitchFamily="18" charset="0"/>
                  </a:rPr>
                  <a:t>Varianza</a:t>
                </a:r>
                <a:endParaRPr lang="es-AR" sz="1400" dirty="0">
                  <a:latin typeface="Century Gothic" panose="020B0502020202020204" pitchFamily="34" charset="0"/>
                  <a:ea typeface="Calibri" panose="020F0502020204030204" pitchFamily="34" charset="0"/>
                  <a:cs typeface="Times New Roman" panose="02020603050405020304" pitchFamily="18" charset="0"/>
                </a:endParaRPr>
              </a:p>
              <a:p>
                <a:pPr algn="just">
                  <a:lnSpc>
                    <a:spcPct val="107000"/>
                  </a:lnSpc>
                  <a:spcAft>
                    <a:spcPts val="800"/>
                  </a:spcAft>
                </a:pPr>
                <a14:m>
                  <m:oMathPara xmlns:m="http://schemas.openxmlformats.org/officeDocument/2006/math">
                    <m:oMathParaPr>
                      <m:jc m:val="centerGroup"/>
                    </m:oMathParaPr>
                    <m:oMath xmlns:m="http://schemas.openxmlformats.org/officeDocument/2006/math">
                      <m:r>
                        <a:rPr lang="es-AR" i="1">
                          <a:latin typeface="Cambria Math" panose="02040503050406030204" pitchFamily="18" charset="0"/>
                          <a:ea typeface="Times New Roman" panose="02020603050405020304" pitchFamily="18" charset="0"/>
                          <a:cs typeface="Times New Roman" panose="02020603050405020304" pitchFamily="18" charset="0"/>
                        </a:rPr>
                        <m:t>𝑉𝑎𝑟</m:t>
                      </m:r>
                      <m:d>
                        <m:dPr>
                          <m:begChr m:val="["/>
                          <m:endChr m:val="]"/>
                          <m:ctrlPr>
                            <a:rPr lang="es-AR" i="1">
                              <a:latin typeface="Cambria Math" panose="02040503050406030204" pitchFamily="18" charset="0"/>
                              <a:ea typeface="Times New Roman" panose="02020603050405020304" pitchFamily="18" charset="0"/>
                              <a:cs typeface="Times New Roman" panose="02020603050405020304" pitchFamily="18" charset="0"/>
                            </a:rPr>
                          </m:ctrlPr>
                        </m:dPr>
                        <m:e>
                          <m:r>
                            <a:rPr lang="es-AR" i="1">
                              <a:latin typeface="Cambria Math" panose="02040503050406030204" pitchFamily="18" charset="0"/>
                              <a:ea typeface="Calibri" panose="020F0502020204030204" pitchFamily="34" charset="0"/>
                              <a:cs typeface="Times New Roman" panose="02020603050405020304" pitchFamily="18" charset="0"/>
                            </a:rPr>
                            <m:t>𝑆</m:t>
                          </m:r>
                        </m:e>
                      </m:d>
                      <m:r>
                        <a:rPr lang="es-AR" i="1">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s-AR" i="1">
                              <a:latin typeface="Cambria Math" panose="02040503050406030204" pitchFamily="18" charset="0"/>
                              <a:ea typeface="Times New Roman" panose="02020603050405020304" pitchFamily="18" charset="0"/>
                              <a:cs typeface="Times New Roman" panose="02020603050405020304" pitchFamily="18" charset="0"/>
                            </a:rPr>
                          </m:ctrlPr>
                        </m:sSubSupPr>
                        <m:e>
                          <m:r>
                            <a:rPr lang="es-AR" i="1">
                              <a:latin typeface="Cambria Math" panose="02040503050406030204" pitchFamily="18" charset="0"/>
                              <a:ea typeface="Times New Roman" panose="02020603050405020304" pitchFamily="18" charset="0"/>
                              <a:cs typeface="Times New Roman" panose="02020603050405020304" pitchFamily="18" charset="0"/>
                            </a:rPr>
                            <m:t>𝜎</m:t>
                          </m:r>
                        </m:e>
                        <m:sub>
                          <m:r>
                            <a:rPr lang="es-AR" i="1">
                              <a:latin typeface="Cambria Math" panose="02040503050406030204" pitchFamily="18" charset="0"/>
                              <a:ea typeface="Times New Roman" panose="02020603050405020304" pitchFamily="18" charset="0"/>
                              <a:cs typeface="Times New Roman" panose="02020603050405020304" pitchFamily="18" charset="0"/>
                            </a:rPr>
                            <m:t>𝑆</m:t>
                          </m:r>
                        </m:sub>
                        <m:sup>
                          <m:r>
                            <a:rPr lang="es-AR" i="1">
                              <a:latin typeface="Cambria Math" panose="02040503050406030204" pitchFamily="18" charset="0"/>
                              <a:ea typeface="Times New Roman" panose="02020603050405020304" pitchFamily="18" charset="0"/>
                              <a:cs typeface="Times New Roman" panose="02020603050405020304" pitchFamily="18" charset="0"/>
                            </a:rPr>
                            <m:t>2</m:t>
                          </m:r>
                        </m:sup>
                      </m:sSubSup>
                      <m:r>
                        <a:rPr lang="es-AR" i="1">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s-AR" i="1">
                              <a:latin typeface="Cambria Math" panose="02040503050406030204" pitchFamily="18" charset="0"/>
                              <a:ea typeface="Times New Roman" panose="02020603050405020304" pitchFamily="18" charset="0"/>
                              <a:cs typeface="Times New Roman" panose="02020603050405020304" pitchFamily="18" charset="0"/>
                            </a:rPr>
                          </m:ctrlPr>
                        </m:sSubSupPr>
                        <m:e>
                          <m:r>
                            <a:rPr lang="es-AR" i="1">
                              <a:latin typeface="Cambria Math" panose="02040503050406030204" pitchFamily="18" charset="0"/>
                              <a:ea typeface="Times New Roman" panose="02020603050405020304" pitchFamily="18" charset="0"/>
                              <a:cs typeface="Times New Roman" panose="02020603050405020304" pitchFamily="18" charset="0"/>
                            </a:rPr>
                            <m:t>𝜎</m:t>
                          </m:r>
                        </m:e>
                        <m:sub>
                          <m:r>
                            <a:rPr lang="es-AR" i="1">
                              <a:latin typeface="Cambria Math" panose="02040503050406030204" pitchFamily="18" charset="0"/>
                              <a:ea typeface="Times New Roman" panose="02020603050405020304" pitchFamily="18" charset="0"/>
                              <a:cs typeface="Times New Roman" panose="02020603050405020304" pitchFamily="18" charset="0"/>
                            </a:rPr>
                            <m:t>1</m:t>
                          </m:r>
                        </m:sub>
                        <m:sup>
                          <m:r>
                            <a:rPr lang="es-AR" i="1">
                              <a:latin typeface="Cambria Math" panose="02040503050406030204" pitchFamily="18" charset="0"/>
                              <a:ea typeface="Times New Roman" panose="02020603050405020304" pitchFamily="18" charset="0"/>
                              <a:cs typeface="Times New Roman" panose="02020603050405020304" pitchFamily="18" charset="0"/>
                            </a:rPr>
                            <m:t>2</m:t>
                          </m:r>
                        </m:sup>
                      </m:sSubSup>
                      <m:r>
                        <a:rPr lang="es-AR" i="1">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s-AR" i="1">
                              <a:latin typeface="Cambria Math" panose="02040503050406030204" pitchFamily="18" charset="0"/>
                              <a:ea typeface="Times New Roman" panose="02020603050405020304" pitchFamily="18" charset="0"/>
                              <a:cs typeface="Times New Roman" panose="02020603050405020304" pitchFamily="18" charset="0"/>
                            </a:rPr>
                          </m:ctrlPr>
                        </m:sSubSupPr>
                        <m:e>
                          <m:r>
                            <a:rPr lang="es-AR" i="1">
                              <a:latin typeface="Cambria Math" panose="02040503050406030204" pitchFamily="18" charset="0"/>
                              <a:ea typeface="Times New Roman" panose="02020603050405020304" pitchFamily="18" charset="0"/>
                              <a:cs typeface="Times New Roman" panose="02020603050405020304" pitchFamily="18" charset="0"/>
                            </a:rPr>
                            <m:t>𝜎</m:t>
                          </m:r>
                        </m:e>
                        <m:sub>
                          <m:r>
                            <a:rPr lang="es-AR" i="1">
                              <a:latin typeface="Cambria Math" panose="02040503050406030204" pitchFamily="18" charset="0"/>
                              <a:ea typeface="Times New Roman" panose="02020603050405020304" pitchFamily="18" charset="0"/>
                              <a:cs typeface="Times New Roman" panose="02020603050405020304" pitchFamily="18" charset="0"/>
                            </a:rPr>
                            <m:t>2</m:t>
                          </m:r>
                        </m:sub>
                        <m:sup>
                          <m:r>
                            <a:rPr lang="es-AR" i="1">
                              <a:latin typeface="Cambria Math" panose="02040503050406030204" pitchFamily="18" charset="0"/>
                              <a:ea typeface="Times New Roman" panose="02020603050405020304" pitchFamily="18" charset="0"/>
                              <a:cs typeface="Times New Roman" panose="02020603050405020304" pitchFamily="18" charset="0"/>
                            </a:rPr>
                            <m:t>2</m:t>
                          </m:r>
                        </m:sup>
                      </m:sSubSup>
                    </m:oMath>
                  </m:oMathPara>
                </a14:m>
                <a:endParaRPr lang="es-AR" sz="1400" dirty="0">
                  <a:latin typeface="Century Gothic" panose="020B050202020202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s-AR" b="1" u="sng" dirty="0">
                    <a:latin typeface="Century Gothic" panose="020B0502020202020204" pitchFamily="34" charset="0"/>
                    <a:ea typeface="Times New Roman" panose="02020603050405020304" pitchFamily="18" charset="0"/>
                    <a:cs typeface="Times New Roman" panose="02020603050405020304" pitchFamily="18" charset="0"/>
                  </a:rPr>
                  <a:t>Variable Estándar o Tipificada</a:t>
                </a:r>
                <a:endParaRPr lang="es-AR" sz="1400" dirty="0">
                  <a:latin typeface="Century Gothic" panose="020B0502020202020204" pitchFamily="34" charset="0"/>
                  <a:ea typeface="Calibri" panose="020F0502020204030204" pitchFamily="34" charset="0"/>
                  <a:cs typeface="Times New Roman" panose="02020603050405020304" pitchFamily="18" charset="0"/>
                </a:endParaRPr>
              </a:p>
              <a:p>
                <a:pPr algn="just">
                  <a:lnSpc>
                    <a:spcPct val="107000"/>
                  </a:lnSpc>
                  <a:spcAft>
                    <a:spcPts val="800"/>
                  </a:spcAft>
                </a:pPr>
                <a14:m>
                  <m:oMathPara xmlns:m="http://schemas.openxmlformats.org/officeDocument/2006/math">
                    <m:oMathParaPr>
                      <m:jc m:val="centerGroup"/>
                    </m:oMathParaPr>
                    <m:oMath xmlns:m="http://schemas.openxmlformats.org/officeDocument/2006/math">
                      <m:r>
                        <a:rPr lang="es-AR" i="1">
                          <a:latin typeface="Cambria Math" panose="02040503050406030204" pitchFamily="18" charset="0"/>
                          <a:ea typeface="Times New Roman" panose="02020603050405020304" pitchFamily="18" charset="0"/>
                          <a:cs typeface="Times New Roman" panose="02020603050405020304" pitchFamily="18" charset="0"/>
                        </a:rPr>
                        <m:t>𝑍</m:t>
                      </m:r>
                      <m:r>
                        <a:rPr lang="es-AR" i="1">
                          <a:latin typeface="Cambria Math" panose="02040503050406030204" pitchFamily="18" charset="0"/>
                          <a:ea typeface="Times New Roman" panose="02020603050405020304" pitchFamily="18" charset="0"/>
                          <a:cs typeface="Times New Roman" panose="02020603050405020304" pitchFamily="18" charset="0"/>
                        </a:rPr>
                        <m:t>=</m:t>
                      </m:r>
                      <m:f>
                        <m:fPr>
                          <m:ctrlPr>
                            <a:rPr lang="es-AR" i="1">
                              <a:latin typeface="Cambria Math" panose="02040503050406030204" pitchFamily="18" charset="0"/>
                              <a:ea typeface="Times New Roman" panose="02020603050405020304" pitchFamily="18" charset="0"/>
                              <a:cs typeface="Times New Roman" panose="02020603050405020304" pitchFamily="18" charset="0"/>
                            </a:rPr>
                          </m:ctrlPr>
                        </m:fPr>
                        <m:num>
                          <m:r>
                            <a:rPr lang="es-AR" i="1">
                              <a:latin typeface="Cambria Math" panose="02040503050406030204" pitchFamily="18" charset="0"/>
                              <a:ea typeface="Times New Roman" panose="02020603050405020304" pitchFamily="18" charset="0"/>
                              <a:cs typeface="Times New Roman" panose="02020603050405020304" pitchFamily="18" charset="0"/>
                            </a:rPr>
                            <m:t>𝑆</m:t>
                          </m:r>
                          <m:r>
                            <a:rPr lang="es-AR" i="1">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s-AR" i="1">
                                  <a:latin typeface="Cambria Math" panose="02040503050406030204" pitchFamily="18" charset="0"/>
                                  <a:ea typeface="Calibri" panose="020F0502020204030204" pitchFamily="34" charset="0"/>
                                  <a:cs typeface="Times New Roman" panose="02020603050405020304" pitchFamily="18" charset="0"/>
                                </a:rPr>
                              </m:ctrlPr>
                            </m:sSubPr>
                            <m:e>
                              <m:r>
                                <a:rPr lang="es-AR" i="1">
                                  <a:latin typeface="Cambria Math" panose="02040503050406030204" pitchFamily="18" charset="0"/>
                                  <a:ea typeface="Calibri" panose="020F0502020204030204" pitchFamily="34" charset="0"/>
                                  <a:cs typeface="Times New Roman" panose="02020603050405020304" pitchFamily="18" charset="0"/>
                                </a:rPr>
                                <m:t>𝜇</m:t>
                              </m:r>
                            </m:e>
                            <m:sub>
                              <m:r>
                                <a:rPr lang="es-AR" i="1">
                                  <a:latin typeface="Cambria Math" panose="02040503050406030204" pitchFamily="18" charset="0"/>
                                  <a:ea typeface="Calibri" panose="020F0502020204030204" pitchFamily="34" charset="0"/>
                                  <a:cs typeface="Times New Roman" panose="02020603050405020304" pitchFamily="18" charset="0"/>
                                </a:rPr>
                                <m:t>1</m:t>
                              </m:r>
                            </m:sub>
                          </m:sSub>
                          <m:r>
                            <a:rPr lang="es-AR" i="1">
                              <a:latin typeface="Cambria Math" panose="02040503050406030204" pitchFamily="18" charset="0"/>
                              <a:ea typeface="Calibri" panose="020F0502020204030204" pitchFamily="34" charset="0"/>
                              <a:cs typeface="Times New Roman" panose="02020603050405020304" pitchFamily="18" charset="0"/>
                            </a:rPr>
                            <m:t>−</m:t>
                          </m:r>
                          <m:sSub>
                            <m:sSubPr>
                              <m:ctrlPr>
                                <a:rPr lang="es-AR" i="1">
                                  <a:latin typeface="Cambria Math" panose="02040503050406030204" pitchFamily="18" charset="0"/>
                                  <a:ea typeface="Calibri" panose="020F0502020204030204" pitchFamily="34" charset="0"/>
                                  <a:cs typeface="Times New Roman" panose="02020603050405020304" pitchFamily="18" charset="0"/>
                                </a:rPr>
                              </m:ctrlPr>
                            </m:sSubPr>
                            <m:e>
                              <m:r>
                                <a:rPr lang="es-AR" i="1">
                                  <a:latin typeface="Cambria Math" panose="02040503050406030204" pitchFamily="18" charset="0"/>
                                  <a:ea typeface="Calibri" panose="020F0502020204030204" pitchFamily="34" charset="0"/>
                                  <a:cs typeface="Times New Roman" panose="02020603050405020304" pitchFamily="18" charset="0"/>
                                </a:rPr>
                                <m:t>𝜇</m:t>
                              </m:r>
                            </m:e>
                            <m:sub>
                              <m:r>
                                <a:rPr lang="es-AR" i="1">
                                  <a:latin typeface="Cambria Math" panose="02040503050406030204" pitchFamily="18" charset="0"/>
                                  <a:ea typeface="Calibri" panose="020F0502020204030204" pitchFamily="34" charset="0"/>
                                  <a:cs typeface="Times New Roman" panose="02020603050405020304" pitchFamily="18" charset="0"/>
                                </a:rPr>
                                <m:t>2</m:t>
                              </m:r>
                            </m:sub>
                          </m:sSub>
                          <m:r>
                            <a:rPr lang="es-AR" i="1">
                              <a:latin typeface="Cambria Math" panose="02040503050406030204" pitchFamily="18" charset="0"/>
                              <a:ea typeface="Calibri" panose="020F0502020204030204" pitchFamily="34" charset="0"/>
                              <a:cs typeface="Times New Roman" panose="02020603050405020304" pitchFamily="18" charset="0"/>
                            </a:rPr>
                            <m:t>)</m:t>
                          </m:r>
                        </m:num>
                        <m:den>
                          <m:rad>
                            <m:radPr>
                              <m:degHide m:val="on"/>
                              <m:ctrlPr>
                                <a:rPr lang="es-AR" i="1">
                                  <a:latin typeface="Cambria Math" panose="02040503050406030204" pitchFamily="18" charset="0"/>
                                  <a:ea typeface="Calibri" panose="020F0502020204030204" pitchFamily="34" charset="0"/>
                                  <a:cs typeface="Times New Roman" panose="02020603050405020304" pitchFamily="18" charset="0"/>
                                </a:rPr>
                              </m:ctrlPr>
                            </m:radPr>
                            <m:deg/>
                            <m:e>
                              <m:sSubSup>
                                <m:sSubSupPr>
                                  <m:ctrlPr>
                                    <a:rPr lang="es-AR" i="1">
                                      <a:latin typeface="Cambria Math" panose="02040503050406030204" pitchFamily="18" charset="0"/>
                                      <a:ea typeface="Times New Roman" panose="02020603050405020304" pitchFamily="18" charset="0"/>
                                      <a:cs typeface="Times New Roman" panose="02020603050405020304" pitchFamily="18" charset="0"/>
                                    </a:rPr>
                                  </m:ctrlPr>
                                </m:sSubSupPr>
                                <m:e>
                                  <m:r>
                                    <a:rPr lang="es-AR" i="1">
                                      <a:latin typeface="Cambria Math" panose="02040503050406030204" pitchFamily="18" charset="0"/>
                                      <a:ea typeface="Times New Roman" panose="02020603050405020304" pitchFamily="18" charset="0"/>
                                      <a:cs typeface="Times New Roman" panose="02020603050405020304" pitchFamily="18" charset="0"/>
                                    </a:rPr>
                                    <m:t>𝜎</m:t>
                                  </m:r>
                                </m:e>
                                <m:sub>
                                  <m:r>
                                    <a:rPr lang="es-AR" i="1">
                                      <a:latin typeface="Cambria Math" panose="02040503050406030204" pitchFamily="18" charset="0"/>
                                      <a:ea typeface="Times New Roman" panose="02020603050405020304" pitchFamily="18" charset="0"/>
                                      <a:cs typeface="Times New Roman" panose="02020603050405020304" pitchFamily="18" charset="0"/>
                                    </a:rPr>
                                    <m:t>1</m:t>
                                  </m:r>
                                </m:sub>
                                <m:sup>
                                  <m:r>
                                    <a:rPr lang="es-AR" i="1">
                                      <a:latin typeface="Cambria Math" panose="02040503050406030204" pitchFamily="18" charset="0"/>
                                      <a:ea typeface="Times New Roman" panose="02020603050405020304" pitchFamily="18" charset="0"/>
                                      <a:cs typeface="Times New Roman" panose="02020603050405020304" pitchFamily="18" charset="0"/>
                                    </a:rPr>
                                    <m:t>2</m:t>
                                  </m:r>
                                </m:sup>
                              </m:sSubSup>
                              <m:r>
                                <a:rPr lang="es-AR" i="1">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s-AR" i="1">
                                      <a:latin typeface="Cambria Math" panose="02040503050406030204" pitchFamily="18" charset="0"/>
                                      <a:ea typeface="Times New Roman" panose="02020603050405020304" pitchFamily="18" charset="0"/>
                                      <a:cs typeface="Times New Roman" panose="02020603050405020304" pitchFamily="18" charset="0"/>
                                    </a:rPr>
                                  </m:ctrlPr>
                                </m:sSubSupPr>
                                <m:e>
                                  <m:r>
                                    <a:rPr lang="es-AR" i="1">
                                      <a:latin typeface="Cambria Math" panose="02040503050406030204" pitchFamily="18" charset="0"/>
                                      <a:ea typeface="Times New Roman" panose="02020603050405020304" pitchFamily="18" charset="0"/>
                                      <a:cs typeface="Times New Roman" panose="02020603050405020304" pitchFamily="18" charset="0"/>
                                    </a:rPr>
                                    <m:t>𝜎</m:t>
                                  </m:r>
                                </m:e>
                                <m:sub>
                                  <m:r>
                                    <a:rPr lang="es-AR" i="1">
                                      <a:latin typeface="Cambria Math" panose="02040503050406030204" pitchFamily="18" charset="0"/>
                                      <a:ea typeface="Times New Roman" panose="02020603050405020304" pitchFamily="18" charset="0"/>
                                      <a:cs typeface="Times New Roman" panose="02020603050405020304" pitchFamily="18" charset="0"/>
                                    </a:rPr>
                                    <m:t>2</m:t>
                                  </m:r>
                                </m:sub>
                                <m:sup>
                                  <m:r>
                                    <a:rPr lang="es-AR" i="1">
                                      <a:latin typeface="Cambria Math" panose="02040503050406030204" pitchFamily="18" charset="0"/>
                                      <a:ea typeface="Times New Roman" panose="02020603050405020304" pitchFamily="18" charset="0"/>
                                      <a:cs typeface="Times New Roman" panose="02020603050405020304" pitchFamily="18" charset="0"/>
                                    </a:rPr>
                                    <m:t>2</m:t>
                                  </m:r>
                                </m:sup>
                              </m:sSubSup>
                            </m:e>
                          </m:rad>
                        </m:den>
                      </m:f>
                      <m:r>
                        <a:rPr lang="es-AR" i="1">
                          <a:latin typeface="Cambria Math" panose="02040503050406030204" pitchFamily="18" charset="0"/>
                          <a:ea typeface="Calibri" panose="020F0502020204030204" pitchFamily="34" charset="0"/>
                          <a:cs typeface="Times New Roman" panose="02020603050405020304" pitchFamily="18" charset="0"/>
                        </a:rPr>
                        <m:t>~ </m:t>
                      </m:r>
                      <m:r>
                        <a:rPr lang="es-AR" i="1">
                          <a:latin typeface="Cambria Math" panose="02040503050406030204" pitchFamily="18" charset="0"/>
                          <a:ea typeface="Calibri" panose="020F0502020204030204" pitchFamily="34" charset="0"/>
                          <a:cs typeface="Times New Roman" panose="02020603050405020304" pitchFamily="18" charset="0"/>
                        </a:rPr>
                        <m:t>𝑁</m:t>
                      </m:r>
                      <m:r>
                        <a:rPr lang="es-AR" i="1">
                          <a:latin typeface="Cambria Math" panose="02040503050406030204" pitchFamily="18" charset="0"/>
                          <a:ea typeface="Calibri" panose="020F0502020204030204" pitchFamily="34" charset="0"/>
                          <a:cs typeface="Times New Roman" panose="02020603050405020304" pitchFamily="18" charset="0"/>
                        </a:rPr>
                        <m:t>(0;1)</m:t>
                      </m:r>
                    </m:oMath>
                  </m:oMathPara>
                </a14:m>
                <a:endParaRPr lang="es-AR" sz="1400" dirty="0">
                  <a:latin typeface="Century Gothic" panose="020B0502020202020204" pitchFamily="34" charset="0"/>
                  <a:ea typeface="Calibri" panose="020F0502020204030204" pitchFamily="34" charset="0"/>
                  <a:cs typeface="Times New Roman" panose="02020603050405020304" pitchFamily="18" charset="0"/>
                </a:endParaRPr>
              </a:p>
            </p:txBody>
          </p:sp>
        </mc:Choice>
        <mc:Fallback>
          <p:sp>
            <p:nvSpPr>
              <p:cNvPr id="2" name="Rectángulo 1">
                <a:extLst>
                  <a:ext uri="{FF2B5EF4-FFF2-40B4-BE49-F238E27FC236}">
                    <a16:creationId xmlns:a16="http://schemas.microsoft.com/office/drawing/2014/main" id="{59394772-3715-4862-A12F-3A517D700EDB}"/>
                  </a:ext>
                </a:extLst>
              </p:cNvPr>
              <p:cNvSpPr>
                <a:spLocks noRot="1" noChangeAspect="1" noMove="1" noResize="1" noEditPoints="1" noAdjustHandles="1" noChangeArrowheads="1" noChangeShapeType="1" noTextEdit="1"/>
              </p:cNvSpPr>
              <p:nvPr/>
            </p:nvSpPr>
            <p:spPr>
              <a:xfrm>
                <a:off x="1524000" y="908721"/>
                <a:ext cx="9144000" cy="4482253"/>
              </a:xfrm>
              <a:prstGeom prst="rect">
                <a:avLst/>
              </a:prstGeom>
              <a:blipFill>
                <a:blip r:embed="rId2"/>
                <a:stretch>
                  <a:fillRect l="-533" t="-816"/>
                </a:stretch>
              </a:blipFill>
            </p:spPr>
            <p:txBody>
              <a:bodyPr/>
              <a:lstStyle/>
              <a:p>
                <a:r>
                  <a:rPr lang="es-AR">
                    <a:noFill/>
                  </a:rPr>
                  <a:t> </a:t>
                </a:r>
              </a:p>
            </p:txBody>
          </p:sp>
        </mc:Fallback>
      </mc:AlternateContent>
    </p:spTree>
    <p:extLst>
      <p:ext uri="{BB962C8B-B14F-4D97-AF65-F5344CB8AC3E}">
        <p14:creationId xmlns:p14="http://schemas.microsoft.com/office/powerpoint/2010/main" val="375150642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Rectángulo 1">
                <a:extLst>
                  <a:ext uri="{FF2B5EF4-FFF2-40B4-BE49-F238E27FC236}">
                    <a16:creationId xmlns:a16="http://schemas.microsoft.com/office/drawing/2014/main" id="{7A32AAED-083E-4543-979C-A663294BA6CA}"/>
                  </a:ext>
                </a:extLst>
              </p:cNvPr>
              <p:cNvSpPr/>
              <p:nvPr/>
            </p:nvSpPr>
            <p:spPr>
              <a:xfrm>
                <a:off x="1533909" y="908721"/>
                <a:ext cx="9134091" cy="4917821"/>
              </a:xfrm>
              <a:prstGeom prst="rect">
                <a:avLst/>
              </a:prstGeom>
            </p:spPr>
            <p:txBody>
              <a:bodyPr wrap="square">
                <a:spAutoFit/>
              </a:bodyPr>
              <a:lstStyle/>
              <a:p>
                <a:pPr algn="just">
                  <a:lnSpc>
                    <a:spcPct val="107000"/>
                  </a:lnSpc>
                  <a:spcAft>
                    <a:spcPts val="800"/>
                  </a:spcAft>
                </a:pPr>
                <a:r>
                  <a:rPr lang="es-AR" b="1" u="sng" dirty="0">
                    <a:solidFill>
                      <a:srgbClr val="2E3192"/>
                    </a:solidFill>
                    <a:latin typeface="Century Gothic" panose="020B0502020202020204" pitchFamily="34" charset="0"/>
                  </a:rPr>
                  <a:t>Ejemplo</a:t>
                </a:r>
              </a:p>
              <a:p>
                <a:pPr algn="just">
                  <a:lnSpc>
                    <a:spcPct val="107000"/>
                  </a:lnSpc>
                  <a:spcAft>
                    <a:spcPts val="800"/>
                  </a:spcAft>
                </a:pPr>
                <a14:m>
                  <m:oMathPara xmlns:m="http://schemas.openxmlformats.org/officeDocument/2006/math">
                    <m:oMathParaPr>
                      <m:jc m:val="left"/>
                    </m:oMathParaPr>
                    <m:oMath xmlns:m="http://schemas.openxmlformats.org/officeDocument/2006/math">
                      <m:sSub>
                        <m:sSubPr>
                          <m:ctrlPr>
                            <a:rPr lang="es-AR" i="1">
                              <a:latin typeface="Cambria Math" panose="02040503050406030204" pitchFamily="18" charset="0"/>
                              <a:ea typeface="Calibri" panose="020F0502020204030204" pitchFamily="34" charset="0"/>
                              <a:cs typeface="Times New Roman" panose="02020603050405020304" pitchFamily="18" charset="0"/>
                            </a:rPr>
                          </m:ctrlPr>
                        </m:sSubPr>
                        <m:e>
                          <m:r>
                            <a:rPr lang="es-AR" i="1">
                              <a:latin typeface="Cambria Math" panose="02040503050406030204" pitchFamily="18" charset="0"/>
                              <a:ea typeface="Calibri" panose="020F0502020204030204" pitchFamily="34" charset="0"/>
                              <a:cs typeface="Times New Roman" panose="02020603050405020304" pitchFamily="18" charset="0"/>
                            </a:rPr>
                            <m:t>𝑋</m:t>
                          </m:r>
                        </m:e>
                        <m:sub>
                          <m:r>
                            <a:rPr lang="es-AR" i="1">
                              <a:latin typeface="Cambria Math" panose="02040503050406030204" pitchFamily="18" charset="0"/>
                              <a:ea typeface="Calibri" panose="020F0502020204030204" pitchFamily="34" charset="0"/>
                              <a:cs typeface="Times New Roman" panose="02020603050405020304" pitchFamily="18" charset="0"/>
                            </a:rPr>
                            <m:t>1</m:t>
                          </m:r>
                        </m:sub>
                      </m:sSub>
                      <m:r>
                        <a:rPr lang="es-AR" i="1">
                          <a:latin typeface="Cambria Math" panose="02040503050406030204" pitchFamily="18" charset="0"/>
                          <a:ea typeface="Calibri" panose="020F0502020204030204" pitchFamily="34" charset="0"/>
                          <a:cs typeface="Times New Roman" panose="02020603050405020304" pitchFamily="18" charset="0"/>
                        </a:rPr>
                        <m:t> ~ </m:t>
                      </m:r>
                      <m:r>
                        <a:rPr lang="es-AR" i="1">
                          <a:latin typeface="Cambria Math" panose="02040503050406030204" pitchFamily="18" charset="0"/>
                          <a:ea typeface="Calibri" panose="020F0502020204030204" pitchFamily="34" charset="0"/>
                          <a:cs typeface="Times New Roman" panose="02020603050405020304" pitchFamily="18" charset="0"/>
                        </a:rPr>
                        <m:t>𝑁</m:t>
                      </m:r>
                      <m:d>
                        <m:dPr>
                          <m:ctrlPr>
                            <a:rPr lang="es-AR" i="1">
                              <a:latin typeface="Cambria Math" panose="02040503050406030204" pitchFamily="18" charset="0"/>
                              <a:ea typeface="Calibri" panose="020F0502020204030204" pitchFamily="34" charset="0"/>
                              <a:cs typeface="Times New Roman" panose="02020603050405020304" pitchFamily="18" charset="0"/>
                            </a:rPr>
                          </m:ctrlPr>
                        </m:dPr>
                        <m:e>
                          <m:r>
                            <a:rPr lang="es-AR" i="1">
                              <a:latin typeface="Cambria Math" panose="02040503050406030204" pitchFamily="18" charset="0"/>
                              <a:ea typeface="Calibri" panose="020F0502020204030204" pitchFamily="34" charset="0"/>
                              <a:cs typeface="Times New Roman" panose="02020603050405020304" pitchFamily="18" charset="0"/>
                            </a:rPr>
                            <m:t>5;2</m:t>
                          </m:r>
                        </m:e>
                      </m:d>
                    </m:oMath>
                  </m:oMathPara>
                </a14:m>
                <a:endParaRPr lang="es-AR" dirty="0">
                  <a:latin typeface="Century Gothic" panose="020B0502020202020204" pitchFamily="34" charset="0"/>
                  <a:ea typeface="Calibri" panose="020F0502020204030204" pitchFamily="34" charset="0"/>
                  <a:cs typeface="Times New Roman" panose="02020603050405020304" pitchFamily="18" charset="0"/>
                </a:endParaRPr>
              </a:p>
              <a:p>
                <a:pPr algn="just">
                  <a:lnSpc>
                    <a:spcPct val="107000"/>
                  </a:lnSpc>
                  <a:spcAft>
                    <a:spcPts val="800"/>
                  </a:spcAft>
                </a:pPr>
                <a14:m>
                  <m:oMathPara xmlns:m="http://schemas.openxmlformats.org/officeDocument/2006/math">
                    <m:oMathParaPr>
                      <m:jc m:val="left"/>
                    </m:oMathParaPr>
                    <m:oMath xmlns:m="http://schemas.openxmlformats.org/officeDocument/2006/math">
                      <m:sSub>
                        <m:sSubPr>
                          <m:ctrlPr>
                            <a:rPr lang="es-AR" i="1">
                              <a:latin typeface="Cambria Math" panose="02040503050406030204" pitchFamily="18" charset="0"/>
                              <a:ea typeface="Calibri" panose="020F0502020204030204" pitchFamily="34" charset="0"/>
                              <a:cs typeface="Times New Roman" panose="02020603050405020304" pitchFamily="18" charset="0"/>
                            </a:rPr>
                          </m:ctrlPr>
                        </m:sSubPr>
                        <m:e>
                          <m:r>
                            <a:rPr lang="es-AR" i="1">
                              <a:latin typeface="Cambria Math" panose="02040503050406030204" pitchFamily="18" charset="0"/>
                              <a:ea typeface="Calibri" panose="020F0502020204030204" pitchFamily="34" charset="0"/>
                              <a:cs typeface="Times New Roman" panose="02020603050405020304" pitchFamily="18" charset="0"/>
                            </a:rPr>
                            <m:t>𝑋</m:t>
                          </m:r>
                        </m:e>
                        <m:sub>
                          <m:r>
                            <a:rPr lang="es-AR" i="1">
                              <a:latin typeface="Cambria Math" panose="02040503050406030204" pitchFamily="18" charset="0"/>
                              <a:ea typeface="Calibri" panose="020F0502020204030204" pitchFamily="34" charset="0"/>
                              <a:cs typeface="Times New Roman" panose="02020603050405020304" pitchFamily="18" charset="0"/>
                            </a:rPr>
                            <m:t>2</m:t>
                          </m:r>
                        </m:sub>
                      </m:sSub>
                      <m:r>
                        <a:rPr lang="es-AR" i="1">
                          <a:latin typeface="Cambria Math" panose="02040503050406030204" pitchFamily="18" charset="0"/>
                          <a:ea typeface="Calibri" panose="020F0502020204030204" pitchFamily="34" charset="0"/>
                          <a:cs typeface="Times New Roman" panose="02020603050405020304" pitchFamily="18" charset="0"/>
                        </a:rPr>
                        <m:t> ~ </m:t>
                      </m:r>
                      <m:r>
                        <a:rPr lang="es-AR" i="1">
                          <a:latin typeface="Cambria Math" panose="02040503050406030204" pitchFamily="18" charset="0"/>
                          <a:ea typeface="Calibri" panose="020F0502020204030204" pitchFamily="34" charset="0"/>
                          <a:cs typeface="Times New Roman" panose="02020603050405020304" pitchFamily="18" charset="0"/>
                        </a:rPr>
                        <m:t>𝑁</m:t>
                      </m:r>
                      <m:d>
                        <m:dPr>
                          <m:ctrlPr>
                            <a:rPr lang="es-AR" i="1">
                              <a:latin typeface="Cambria Math" panose="02040503050406030204" pitchFamily="18" charset="0"/>
                              <a:ea typeface="Calibri" panose="020F0502020204030204" pitchFamily="34" charset="0"/>
                              <a:cs typeface="Times New Roman" panose="02020603050405020304" pitchFamily="18" charset="0"/>
                            </a:rPr>
                          </m:ctrlPr>
                        </m:dPr>
                        <m:e>
                          <m:r>
                            <a:rPr lang="es-AR" i="1">
                              <a:latin typeface="Cambria Math" panose="02040503050406030204" pitchFamily="18" charset="0"/>
                              <a:ea typeface="Calibri" panose="020F0502020204030204" pitchFamily="34" charset="0"/>
                              <a:cs typeface="Times New Roman" panose="02020603050405020304" pitchFamily="18" charset="0"/>
                            </a:rPr>
                            <m:t>4</m:t>
                          </m:r>
                          <m:r>
                            <a:rPr lang="es-AR" i="1">
                              <a:latin typeface="Cambria Math" panose="02040503050406030204" pitchFamily="18" charset="0"/>
                              <a:ea typeface="Calibri" panose="020F0502020204030204" pitchFamily="34" charset="0"/>
                              <a:cs typeface="Times New Roman" panose="02020603050405020304" pitchFamily="18" charset="0"/>
                            </a:rPr>
                            <m:t>;</m:t>
                          </m:r>
                          <m:r>
                            <a:rPr lang="es-AR" i="1">
                              <a:latin typeface="Cambria Math" panose="02040503050406030204" pitchFamily="18" charset="0"/>
                              <a:ea typeface="Calibri" panose="020F0502020204030204" pitchFamily="34" charset="0"/>
                              <a:cs typeface="Times New Roman" panose="02020603050405020304" pitchFamily="18" charset="0"/>
                            </a:rPr>
                            <m:t>3</m:t>
                          </m:r>
                        </m:e>
                      </m:d>
                    </m:oMath>
                  </m:oMathPara>
                </a14:m>
                <a:endParaRPr lang="es-AR" dirty="0">
                  <a:latin typeface="Century Gothic" panose="020B0502020202020204" pitchFamily="34" charset="0"/>
                  <a:ea typeface="Calibri" panose="020F0502020204030204" pitchFamily="34" charset="0"/>
                  <a:cs typeface="Times New Roman" panose="02020603050405020304" pitchFamily="18" charset="0"/>
                </a:endParaRPr>
              </a:p>
              <a:p>
                <a:pPr algn="just">
                  <a:lnSpc>
                    <a:spcPct val="107000"/>
                  </a:lnSpc>
                  <a:spcAft>
                    <a:spcPts val="800"/>
                  </a:spcAft>
                </a:pPr>
                <a:endParaRPr lang="es-AR" dirty="0">
                  <a:latin typeface="Century Gothic" panose="020B0502020202020204" pitchFamily="34" charset="0"/>
                  <a:ea typeface="Calibri" panose="020F0502020204030204" pitchFamily="34" charset="0"/>
                  <a:cs typeface="Times New Roman" panose="02020603050405020304" pitchFamily="18" charset="0"/>
                </a:endParaRPr>
              </a:p>
              <a:p>
                <a:pPr algn="just">
                  <a:lnSpc>
                    <a:spcPct val="107000"/>
                  </a:lnSpc>
                  <a:spcAft>
                    <a:spcPts val="800"/>
                  </a:spcAft>
                </a:pPr>
                <a14:m>
                  <m:oMathPara xmlns:m="http://schemas.openxmlformats.org/officeDocument/2006/math">
                    <m:oMathParaPr>
                      <m:jc m:val="left"/>
                    </m:oMathParaPr>
                    <m:oMath xmlns:m="http://schemas.openxmlformats.org/officeDocument/2006/math">
                      <m:sSub>
                        <m:sSubPr>
                          <m:ctrlPr>
                            <a:rPr lang="es-AR" i="1">
                              <a:latin typeface="Cambria Math" panose="02040503050406030204" pitchFamily="18" charset="0"/>
                              <a:ea typeface="Calibri" panose="020F0502020204030204" pitchFamily="34" charset="0"/>
                              <a:cs typeface="Times New Roman" panose="02020603050405020304" pitchFamily="18" charset="0"/>
                            </a:rPr>
                          </m:ctrlPr>
                        </m:sSubPr>
                        <m:e>
                          <m:r>
                            <a:rPr lang="es-AR" i="1">
                              <a:latin typeface="Cambria Math" panose="02040503050406030204" pitchFamily="18" charset="0"/>
                              <a:ea typeface="Calibri" panose="020F0502020204030204" pitchFamily="34" charset="0"/>
                              <a:cs typeface="Times New Roman" panose="02020603050405020304" pitchFamily="18" charset="0"/>
                            </a:rPr>
                            <m:t>𝑆</m:t>
                          </m:r>
                          <m:r>
                            <a:rPr lang="es-AR" i="1">
                              <a:latin typeface="Cambria Math" panose="02040503050406030204" pitchFamily="18" charset="0"/>
                              <a:ea typeface="Calibri" panose="020F0502020204030204" pitchFamily="34" charset="0"/>
                              <a:cs typeface="Times New Roman" panose="02020603050405020304" pitchFamily="18" charset="0"/>
                            </a:rPr>
                            <m:t>=</m:t>
                          </m:r>
                          <m:r>
                            <a:rPr lang="es-AR" i="1">
                              <a:latin typeface="Cambria Math" panose="02040503050406030204" pitchFamily="18" charset="0"/>
                              <a:ea typeface="Calibri" panose="020F0502020204030204" pitchFamily="34" charset="0"/>
                              <a:cs typeface="Times New Roman" panose="02020603050405020304" pitchFamily="18" charset="0"/>
                            </a:rPr>
                            <m:t>𝑋</m:t>
                          </m:r>
                        </m:e>
                        <m:sub>
                          <m:r>
                            <a:rPr lang="es-AR" i="1">
                              <a:latin typeface="Cambria Math" panose="02040503050406030204" pitchFamily="18" charset="0"/>
                              <a:ea typeface="Calibri" panose="020F0502020204030204" pitchFamily="34" charset="0"/>
                              <a:cs typeface="Times New Roman" panose="02020603050405020304" pitchFamily="18" charset="0"/>
                            </a:rPr>
                            <m:t>1</m:t>
                          </m:r>
                        </m:sub>
                      </m:sSub>
                      <m:r>
                        <a:rPr lang="es-AR" i="1">
                          <a:latin typeface="Cambria Math" panose="02040503050406030204" pitchFamily="18" charset="0"/>
                          <a:ea typeface="Calibri" panose="020F0502020204030204" pitchFamily="34" charset="0"/>
                          <a:cs typeface="Times New Roman" panose="02020603050405020304" pitchFamily="18" charset="0"/>
                        </a:rPr>
                        <m:t>−</m:t>
                      </m:r>
                      <m:sSub>
                        <m:sSubPr>
                          <m:ctrlPr>
                            <a:rPr lang="es-AR" i="1">
                              <a:latin typeface="Cambria Math" panose="02040503050406030204" pitchFamily="18" charset="0"/>
                              <a:ea typeface="Calibri" panose="020F0502020204030204" pitchFamily="34" charset="0"/>
                              <a:cs typeface="Times New Roman" panose="02020603050405020304" pitchFamily="18" charset="0"/>
                            </a:rPr>
                          </m:ctrlPr>
                        </m:sSubPr>
                        <m:e>
                          <m:r>
                            <a:rPr lang="es-AR" i="1">
                              <a:latin typeface="Cambria Math" panose="02040503050406030204" pitchFamily="18" charset="0"/>
                              <a:ea typeface="Calibri" panose="020F0502020204030204" pitchFamily="34" charset="0"/>
                              <a:cs typeface="Times New Roman" panose="02020603050405020304" pitchFamily="18" charset="0"/>
                            </a:rPr>
                            <m:t>𝑋</m:t>
                          </m:r>
                        </m:e>
                        <m:sub>
                          <m:r>
                            <a:rPr lang="es-AR" i="1">
                              <a:latin typeface="Cambria Math" panose="02040503050406030204" pitchFamily="18" charset="0"/>
                              <a:ea typeface="Calibri" panose="020F0502020204030204" pitchFamily="34" charset="0"/>
                              <a:cs typeface="Times New Roman" panose="02020603050405020304" pitchFamily="18" charset="0"/>
                            </a:rPr>
                            <m:t>2</m:t>
                          </m:r>
                        </m:sub>
                      </m:sSub>
                      <m:r>
                        <a:rPr lang="es-AR" i="1">
                          <a:latin typeface="Cambria Math" panose="02040503050406030204" pitchFamily="18" charset="0"/>
                          <a:ea typeface="Cambria Math" panose="02040503050406030204" pitchFamily="18" charset="0"/>
                          <a:cs typeface="Times New Roman" panose="02020603050405020304" pitchFamily="18" charset="0"/>
                        </a:rPr>
                        <m:t>⇒</m:t>
                      </m:r>
                      <m:r>
                        <a:rPr lang="es-AR" i="1">
                          <a:latin typeface="Cambria Math" panose="02040503050406030204" pitchFamily="18" charset="0"/>
                          <a:ea typeface="Calibri" panose="020F0502020204030204" pitchFamily="34" charset="0"/>
                          <a:cs typeface="Times New Roman" panose="02020603050405020304" pitchFamily="18" charset="0"/>
                        </a:rPr>
                        <m:t>𝑆</m:t>
                      </m:r>
                      <m:r>
                        <a:rPr lang="es-AR" i="1">
                          <a:latin typeface="Cambria Math" panose="02040503050406030204" pitchFamily="18" charset="0"/>
                          <a:ea typeface="Calibri" panose="020F0502020204030204" pitchFamily="34" charset="0"/>
                          <a:cs typeface="Times New Roman" panose="02020603050405020304" pitchFamily="18" charset="0"/>
                        </a:rPr>
                        <m:t> ~ </m:t>
                      </m:r>
                      <m:r>
                        <a:rPr lang="es-AR" i="1">
                          <a:latin typeface="Cambria Math" panose="02040503050406030204" pitchFamily="18" charset="0"/>
                          <a:ea typeface="Calibri" panose="020F0502020204030204" pitchFamily="34" charset="0"/>
                          <a:cs typeface="Times New Roman" panose="02020603050405020304" pitchFamily="18" charset="0"/>
                        </a:rPr>
                        <m:t>𝑁</m:t>
                      </m:r>
                      <m:d>
                        <m:dPr>
                          <m:ctrlPr>
                            <a:rPr lang="es-AR" i="1">
                              <a:latin typeface="Cambria Math" panose="02040503050406030204" pitchFamily="18" charset="0"/>
                              <a:ea typeface="Calibri" panose="020F0502020204030204" pitchFamily="34" charset="0"/>
                              <a:cs typeface="Times New Roman" panose="02020603050405020304" pitchFamily="18" charset="0"/>
                            </a:rPr>
                          </m:ctrlPr>
                        </m:dPr>
                        <m:e>
                          <m:sSub>
                            <m:sSubPr>
                              <m:ctrlPr>
                                <a:rPr lang="es-AR" i="1">
                                  <a:latin typeface="Cambria Math" panose="02040503050406030204" pitchFamily="18" charset="0"/>
                                  <a:ea typeface="Calibri" panose="020F0502020204030204" pitchFamily="34" charset="0"/>
                                  <a:cs typeface="Times New Roman" panose="02020603050405020304" pitchFamily="18" charset="0"/>
                                </a:rPr>
                              </m:ctrlPr>
                            </m:sSubPr>
                            <m:e>
                              <m:r>
                                <a:rPr lang="es-AR" i="1">
                                  <a:latin typeface="Cambria Math" panose="02040503050406030204" pitchFamily="18" charset="0"/>
                                  <a:ea typeface="Calibri" panose="020F0502020204030204" pitchFamily="34" charset="0"/>
                                  <a:cs typeface="Times New Roman" panose="02020603050405020304" pitchFamily="18" charset="0"/>
                                </a:rPr>
                                <m:t>𝜇</m:t>
                              </m:r>
                            </m:e>
                            <m:sub>
                              <m:r>
                                <a:rPr lang="es-AR" i="1">
                                  <a:latin typeface="Cambria Math" panose="02040503050406030204" pitchFamily="18" charset="0"/>
                                  <a:ea typeface="Calibri" panose="020F0502020204030204" pitchFamily="34" charset="0"/>
                                  <a:cs typeface="Times New Roman" panose="02020603050405020304" pitchFamily="18" charset="0"/>
                                </a:rPr>
                                <m:t>𝑆</m:t>
                              </m:r>
                            </m:sub>
                          </m:sSub>
                          <m:r>
                            <a:rPr lang="es-AR" i="1">
                              <a:latin typeface="Cambria Math" panose="02040503050406030204" pitchFamily="18" charset="0"/>
                              <a:ea typeface="Calibri" panose="020F0502020204030204" pitchFamily="34" charset="0"/>
                              <a:cs typeface="Times New Roman" panose="02020603050405020304" pitchFamily="18" charset="0"/>
                            </a:rPr>
                            <m:t>;</m:t>
                          </m:r>
                          <m:sSub>
                            <m:sSubPr>
                              <m:ctrlPr>
                                <a:rPr lang="es-AR" i="1">
                                  <a:latin typeface="Cambria Math" panose="02040503050406030204" pitchFamily="18" charset="0"/>
                                  <a:cs typeface="Times New Roman" panose="02020603050405020304" pitchFamily="18" charset="0"/>
                                </a:rPr>
                              </m:ctrlPr>
                            </m:sSubPr>
                            <m:e>
                              <m:r>
                                <a:rPr lang="es-AR" i="1">
                                  <a:latin typeface="Cambria Math" panose="02040503050406030204" pitchFamily="18" charset="0"/>
                                  <a:ea typeface="Cambria Math" panose="02040503050406030204" pitchFamily="18" charset="0"/>
                                  <a:cs typeface="Times New Roman" panose="02020603050405020304" pitchFamily="18" charset="0"/>
                                </a:rPr>
                                <m:t>𝜎</m:t>
                              </m:r>
                            </m:e>
                            <m:sub>
                              <m:r>
                                <a:rPr lang="es-AR" i="1">
                                  <a:latin typeface="Cambria Math" panose="02040503050406030204" pitchFamily="18" charset="0"/>
                                  <a:cs typeface="Times New Roman" panose="02020603050405020304" pitchFamily="18" charset="0"/>
                                </a:rPr>
                                <m:t>𝑆</m:t>
                              </m:r>
                            </m:sub>
                          </m:sSub>
                        </m:e>
                      </m:d>
                    </m:oMath>
                  </m:oMathPara>
                </a14:m>
                <a:endParaRPr lang="es-AR" dirty="0">
                  <a:latin typeface="Century Gothic" panose="020B0502020202020204" pitchFamily="34" charset="0"/>
                  <a:ea typeface="Calibri" panose="020F0502020204030204" pitchFamily="34" charset="0"/>
                  <a:cs typeface="Times New Roman" panose="02020603050405020304" pitchFamily="18" charset="0"/>
                </a:endParaRPr>
              </a:p>
              <a:p>
                <a:pPr algn="just">
                  <a:lnSpc>
                    <a:spcPct val="107000"/>
                  </a:lnSpc>
                  <a:spcAft>
                    <a:spcPts val="800"/>
                  </a:spcAft>
                </a:pPr>
                <a:endParaRPr lang="es-AR" dirty="0">
                  <a:latin typeface="Century Gothic" panose="020B050202020202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s-AR" dirty="0">
                    <a:latin typeface="Century Gothic" panose="020B0502020202020204" pitchFamily="34" charset="0"/>
                    <a:ea typeface="Calibri" panose="020F0502020204030204" pitchFamily="34" charset="0"/>
                    <a:cs typeface="Times New Roman" panose="02020603050405020304" pitchFamily="18" charset="0"/>
                  </a:rPr>
                  <a:t>Donde</a:t>
                </a:r>
              </a:p>
              <a:p>
                <a:pPr algn="just">
                  <a:lnSpc>
                    <a:spcPct val="107000"/>
                  </a:lnSpc>
                  <a:spcAft>
                    <a:spcPts val="800"/>
                  </a:spcAft>
                </a:pPr>
                <a14:m>
                  <m:oMathPara xmlns:m="http://schemas.openxmlformats.org/officeDocument/2006/math">
                    <m:oMathParaPr>
                      <m:jc m:val="left"/>
                    </m:oMathParaPr>
                    <m:oMath xmlns:m="http://schemas.openxmlformats.org/officeDocument/2006/math">
                      <m:sSub>
                        <m:sSubPr>
                          <m:ctrlPr>
                            <a:rPr lang="es-AR" i="1">
                              <a:latin typeface="Cambria Math" panose="02040503050406030204" pitchFamily="18" charset="0"/>
                              <a:ea typeface="Calibri" panose="020F0502020204030204" pitchFamily="34" charset="0"/>
                              <a:cs typeface="Times New Roman" panose="02020603050405020304" pitchFamily="18" charset="0"/>
                            </a:rPr>
                          </m:ctrlPr>
                        </m:sSubPr>
                        <m:e>
                          <m:r>
                            <a:rPr lang="es-AR" i="1">
                              <a:latin typeface="Cambria Math" panose="02040503050406030204" pitchFamily="18" charset="0"/>
                              <a:ea typeface="Calibri" panose="020F0502020204030204" pitchFamily="34" charset="0"/>
                              <a:cs typeface="Times New Roman" panose="02020603050405020304" pitchFamily="18" charset="0"/>
                            </a:rPr>
                            <m:t>𝜇</m:t>
                          </m:r>
                        </m:e>
                        <m:sub>
                          <m:r>
                            <a:rPr lang="es-AR" i="1">
                              <a:latin typeface="Cambria Math" panose="02040503050406030204" pitchFamily="18" charset="0"/>
                              <a:ea typeface="Calibri" panose="020F0502020204030204" pitchFamily="34" charset="0"/>
                              <a:cs typeface="Times New Roman" panose="02020603050405020304" pitchFamily="18" charset="0"/>
                            </a:rPr>
                            <m:t>𝑆</m:t>
                          </m:r>
                        </m:sub>
                      </m:sSub>
                      <m:r>
                        <a:rPr lang="es-AR" i="1">
                          <a:latin typeface="Cambria Math" panose="02040503050406030204" pitchFamily="18" charset="0"/>
                          <a:ea typeface="Calibri" panose="020F0502020204030204" pitchFamily="34" charset="0"/>
                          <a:cs typeface="Times New Roman" panose="02020603050405020304" pitchFamily="18" charset="0"/>
                        </a:rPr>
                        <m:t>=</m:t>
                      </m:r>
                      <m:sSub>
                        <m:sSubPr>
                          <m:ctrlPr>
                            <a:rPr lang="es-AR" i="1">
                              <a:latin typeface="Cambria Math" panose="02040503050406030204" pitchFamily="18" charset="0"/>
                              <a:ea typeface="Calibri" panose="020F0502020204030204" pitchFamily="34" charset="0"/>
                              <a:cs typeface="Times New Roman" panose="02020603050405020304" pitchFamily="18" charset="0"/>
                            </a:rPr>
                          </m:ctrlPr>
                        </m:sSubPr>
                        <m:e>
                          <m:r>
                            <a:rPr lang="es-AR" i="1">
                              <a:latin typeface="Cambria Math" panose="02040503050406030204" pitchFamily="18" charset="0"/>
                              <a:ea typeface="Calibri" panose="020F0502020204030204" pitchFamily="34" charset="0"/>
                              <a:cs typeface="Times New Roman" panose="02020603050405020304" pitchFamily="18" charset="0"/>
                            </a:rPr>
                            <m:t>𝜇</m:t>
                          </m:r>
                        </m:e>
                        <m:sub>
                          <m:r>
                            <a:rPr lang="es-AR" i="1">
                              <a:latin typeface="Cambria Math" panose="02040503050406030204" pitchFamily="18" charset="0"/>
                              <a:ea typeface="Calibri" panose="020F0502020204030204" pitchFamily="34" charset="0"/>
                              <a:cs typeface="Times New Roman" panose="02020603050405020304" pitchFamily="18" charset="0"/>
                            </a:rPr>
                            <m:t>1</m:t>
                          </m:r>
                        </m:sub>
                      </m:sSub>
                      <m:r>
                        <a:rPr lang="es-AR" i="1">
                          <a:latin typeface="Cambria Math" panose="02040503050406030204" pitchFamily="18" charset="0"/>
                          <a:ea typeface="Calibri" panose="020F0502020204030204" pitchFamily="34" charset="0"/>
                          <a:cs typeface="Times New Roman" panose="02020603050405020304" pitchFamily="18" charset="0"/>
                        </a:rPr>
                        <m:t>−</m:t>
                      </m:r>
                      <m:sSub>
                        <m:sSubPr>
                          <m:ctrlPr>
                            <a:rPr lang="es-AR" i="1">
                              <a:latin typeface="Cambria Math" panose="02040503050406030204" pitchFamily="18" charset="0"/>
                              <a:ea typeface="Calibri" panose="020F0502020204030204" pitchFamily="34" charset="0"/>
                              <a:cs typeface="Times New Roman" panose="02020603050405020304" pitchFamily="18" charset="0"/>
                            </a:rPr>
                          </m:ctrlPr>
                        </m:sSubPr>
                        <m:e>
                          <m:r>
                            <a:rPr lang="es-AR" i="1">
                              <a:latin typeface="Cambria Math" panose="02040503050406030204" pitchFamily="18" charset="0"/>
                              <a:ea typeface="Calibri" panose="020F0502020204030204" pitchFamily="34" charset="0"/>
                              <a:cs typeface="Times New Roman" panose="02020603050405020304" pitchFamily="18" charset="0"/>
                            </a:rPr>
                            <m:t>𝜇</m:t>
                          </m:r>
                        </m:e>
                        <m:sub>
                          <m:r>
                            <a:rPr lang="es-AR" i="1">
                              <a:latin typeface="Cambria Math" panose="02040503050406030204" pitchFamily="18" charset="0"/>
                              <a:ea typeface="Calibri" panose="020F0502020204030204" pitchFamily="34" charset="0"/>
                              <a:cs typeface="Times New Roman" panose="02020603050405020304" pitchFamily="18" charset="0"/>
                            </a:rPr>
                            <m:t>2</m:t>
                          </m:r>
                        </m:sub>
                      </m:sSub>
                      <m:r>
                        <a:rPr lang="es-AR" i="1">
                          <a:latin typeface="Cambria Math" panose="02040503050406030204" pitchFamily="18" charset="0"/>
                          <a:ea typeface="Cambria Math" panose="02040503050406030204" pitchFamily="18" charset="0"/>
                          <a:cs typeface="Times New Roman" panose="02020603050405020304" pitchFamily="18" charset="0"/>
                        </a:rPr>
                        <m:t>⇒</m:t>
                      </m:r>
                      <m:sSub>
                        <m:sSubPr>
                          <m:ctrlPr>
                            <a:rPr lang="es-AR" i="1">
                              <a:latin typeface="Cambria Math" panose="02040503050406030204" pitchFamily="18" charset="0"/>
                              <a:ea typeface="Calibri" panose="020F0502020204030204" pitchFamily="34" charset="0"/>
                              <a:cs typeface="Times New Roman" panose="02020603050405020304" pitchFamily="18" charset="0"/>
                            </a:rPr>
                          </m:ctrlPr>
                        </m:sSubPr>
                        <m:e>
                          <m:r>
                            <a:rPr lang="es-AR" i="1">
                              <a:latin typeface="Cambria Math" panose="02040503050406030204" pitchFamily="18" charset="0"/>
                              <a:ea typeface="Calibri" panose="020F0502020204030204" pitchFamily="34" charset="0"/>
                              <a:cs typeface="Times New Roman" panose="02020603050405020304" pitchFamily="18" charset="0"/>
                            </a:rPr>
                            <m:t>𝜇</m:t>
                          </m:r>
                        </m:e>
                        <m:sub>
                          <m:r>
                            <a:rPr lang="es-AR" i="1">
                              <a:latin typeface="Cambria Math" panose="02040503050406030204" pitchFamily="18" charset="0"/>
                              <a:ea typeface="Calibri" panose="020F0502020204030204" pitchFamily="34" charset="0"/>
                              <a:cs typeface="Times New Roman" panose="02020603050405020304" pitchFamily="18" charset="0"/>
                            </a:rPr>
                            <m:t>𝑆</m:t>
                          </m:r>
                        </m:sub>
                      </m:sSub>
                      <m:r>
                        <a:rPr lang="es-AR" i="1">
                          <a:latin typeface="Cambria Math" panose="02040503050406030204" pitchFamily="18" charset="0"/>
                          <a:ea typeface="Calibri" panose="020F0502020204030204" pitchFamily="34" charset="0"/>
                          <a:cs typeface="Times New Roman" panose="02020603050405020304" pitchFamily="18" charset="0"/>
                        </a:rPr>
                        <m:t>=</m:t>
                      </m:r>
                      <m:r>
                        <a:rPr lang="es-AR" i="1">
                          <a:latin typeface="Cambria Math" panose="02040503050406030204" pitchFamily="18" charset="0"/>
                          <a:ea typeface="Calibri" panose="020F0502020204030204" pitchFamily="34" charset="0"/>
                          <a:cs typeface="Times New Roman" panose="02020603050405020304" pitchFamily="18" charset="0"/>
                        </a:rPr>
                        <m:t>5−4</m:t>
                      </m:r>
                      <m:r>
                        <a:rPr lang="es-AR" i="1">
                          <a:latin typeface="Cambria Math" panose="02040503050406030204" pitchFamily="18" charset="0"/>
                          <a:ea typeface="Calibri" panose="020F0502020204030204" pitchFamily="34" charset="0"/>
                          <a:cs typeface="Times New Roman" panose="02020603050405020304" pitchFamily="18" charset="0"/>
                        </a:rPr>
                        <m:t>=</m:t>
                      </m:r>
                      <m:r>
                        <a:rPr lang="es-AR" i="1">
                          <a:latin typeface="Cambria Math" panose="02040503050406030204" pitchFamily="18" charset="0"/>
                          <a:ea typeface="Calibri" panose="020F0502020204030204" pitchFamily="34" charset="0"/>
                          <a:cs typeface="Times New Roman" panose="02020603050405020304" pitchFamily="18" charset="0"/>
                        </a:rPr>
                        <m:t>1</m:t>
                      </m:r>
                    </m:oMath>
                  </m:oMathPara>
                </a14:m>
                <a:endParaRPr lang="es-AR" dirty="0">
                  <a:latin typeface="Century Gothic" panose="020B0502020202020204" pitchFamily="34" charset="0"/>
                  <a:ea typeface="Calibri" panose="020F0502020204030204" pitchFamily="34" charset="0"/>
                  <a:cs typeface="Times New Roman" panose="02020603050405020304" pitchFamily="18" charset="0"/>
                </a:endParaRPr>
              </a:p>
              <a:p>
                <a:pPr algn="just">
                  <a:lnSpc>
                    <a:spcPct val="107000"/>
                  </a:lnSpc>
                  <a:spcAft>
                    <a:spcPts val="800"/>
                  </a:spcAft>
                </a:pPr>
                <a:endParaRPr lang="es-AR" dirty="0">
                  <a:latin typeface="Century Gothic" panose="020B0502020202020204" pitchFamily="34" charset="0"/>
                  <a:ea typeface="Calibri" panose="020F0502020204030204" pitchFamily="34" charset="0"/>
                  <a:cs typeface="Times New Roman" panose="02020603050405020304" pitchFamily="18" charset="0"/>
                </a:endParaRPr>
              </a:p>
              <a:p>
                <a:pPr algn="just">
                  <a:lnSpc>
                    <a:spcPct val="107000"/>
                  </a:lnSpc>
                  <a:spcAft>
                    <a:spcPts val="800"/>
                  </a:spcAft>
                </a:pPr>
                <a14:m>
                  <m:oMathPara xmlns:m="http://schemas.openxmlformats.org/officeDocument/2006/math">
                    <m:oMathParaPr>
                      <m:jc m:val="left"/>
                    </m:oMathParaPr>
                    <m:oMath xmlns:m="http://schemas.openxmlformats.org/officeDocument/2006/math">
                      <m:sSubSup>
                        <m:sSubSupPr>
                          <m:ctrlPr>
                            <a:rPr lang="es-AR" i="1">
                              <a:latin typeface="Cambria Math" panose="02040503050406030204" pitchFamily="18" charset="0"/>
                              <a:ea typeface="Times New Roman" panose="02020603050405020304" pitchFamily="18" charset="0"/>
                              <a:cs typeface="Times New Roman" panose="02020603050405020304" pitchFamily="18" charset="0"/>
                            </a:rPr>
                          </m:ctrlPr>
                        </m:sSubSupPr>
                        <m:e>
                          <m:r>
                            <a:rPr lang="es-AR" i="1">
                              <a:latin typeface="Cambria Math" panose="02040503050406030204" pitchFamily="18" charset="0"/>
                              <a:ea typeface="Times New Roman" panose="02020603050405020304" pitchFamily="18" charset="0"/>
                              <a:cs typeface="Times New Roman" panose="02020603050405020304" pitchFamily="18" charset="0"/>
                            </a:rPr>
                            <m:t>𝜎</m:t>
                          </m:r>
                        </m:e>
                        <m:sub>
                          <m:r>
                            <a:rPr lang="es-AR" i="1">
                              <a:latin typeface="Cambria Math" panose="02040503050406030204" pitchFamily="18" charset="0"/>
                              <a:ea typeface="Times New Roman" panose="02020603050405020304" pitchFamily="18" charset="0"/>
                              <a:cs typeface="Times New Roman" panose="02020603050405020304" pitchFamily="18" charset="0"/>
                            </a:rPr>
                            <m:t>𝑆</m:t>
                          </m:r>
                        </m:sub>
                        <m:sup>
                          <m:r>
                            <a:rPr lang="es-AR" i="1">
                              <a:latin typeface="Cambria Math" panose="02040503050406030204" pitchFamily="18" charset="0"/>
                              <a:ea typeface="Times New Roman" panose="02020603050405020304" pitchFamily="18" charset="0"/>
                              <a:cs typeface="Times New Roman" panose="02020603050405020304" pitchFamily="18" charset="0"/>
                            </a:rPr>
                            <m:t>2</m:t>
                          </m:r>
                        </m:sup>
                      </m:sSubSup>
                      <m:r>
                        <a:rPr lang="es-AR" i="1">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s-AR" i="1">
                              <a:latin typeface="Cambria Math" panose="02040503050406030204" pitchFamily="18" charset="0"/>
                              <a:ea typeface="Times New Roman" panose="02020603050405020304" pitchFamily="18" charset="0"/>
                              <a:cs typeface="Times New Roman" panose="02020603050405020304" pitchFamily="18" charset="0"/>
                            </a:rPr>
                          </m:ctrlPr>
                        </m:sSubSupPr>
                        <m:e>
                          <m:r>
                            <a:rPr lang="es-AR" i="1">
                              <a:latin typeface="Cambria Math" panose="02040503050406030204" pitchFamily="18" charset="0"/>
                              <a:ea typeface="Times New Roman" panose="02020603050405020304" pitchFamily="18" charset="0"/>
                              <a:cs typeface="Times New Roman" panose="02020603050405020304" pitchFamily="18" charset="0"/>
                            </a:rPr>
                            <m:t>𝜎</m:t>
                          </m:r>
                        </m:e>
                        <m:sub>
                          <m:r>
                            <a:rPr lang="es-AR" i="1">
                              <a:latin typeface="Cambria Math" panose="02040503050406030204" pitchFamily="18" charset="0"/>
                              <a:ea typeface="Times New Roman" panose="02020603050405020304" pitchFamily="18" charset="0"/>
                              <a:cs typeface="Times New Roman" panose="02020603050405020304" pitchFamily="18" charset="0"/>
                            </a:rPr>
                            <m:t>𝑆</m:t>
                          </m:r>
                        </m:sub>
                        <m:sup>
                          <m:r>
                            <a:rPr lang="es-AR" i="1">
                              <a:latin typeface="Cambria Math" panose="02040503050406030204" pitchFamily="18" charset="0"/>
                              <a:ea typeface="Times New Roman" panose="02020603050405020304" pitchFamily="18" charset="0"/>
                              <a:cs typeface="Times New Roman" panose="02020603050405020304" pitchFamily="18" charset="0"/>
                            </a:rPr>
                            <m:t>2</m:t>
                          </m:r>
                        </m:sup>
                      </m:sSubSup>
                      <m:r>
                        <a:rPr lang="es-AR" i="1">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s-AR" i="1">
                              <a:latin typeface="Cambria Math" panose="02040503050406030204" pitchFamily="18" charset="0"/>
                              <a:ea typeface="Times New Roman" panose="02020603050405020304" pitchFamily="18" charset="0"/>
                              <a:cs typeface="Times New Roman" panose="02020603050405020304" pitchFamily="18" charset="0"/>
                            </a:rPr>
                          </m:ctrlPr>
                        </m:sSubSupPr>
                        <m:e>
                          <m:r>
                            <a:rPr lang="es-AR" i="1">
                              <a:latin typeface="Cambria Math" panose="02040503050406030204" pitchFamily="18" charset="0"/>
                              <a:ea typeface="Times New Roman" panose="02020603050405020304" pitchFamily="18" charset="0"/>
                              <a:cs typeface="Times New Roman" panose="02020603050405020304" pitchFamily="18" charset="0"/>
                            </a:rPr>
                            <m:t>𝜎</m:t>
                          </m:r>
                        </m:e>
                        <m:sub>
                          <m:r>
                            <a:rPr lang="es-AR" i="1">
                              <a:latin typeface="Cambria Math" panose="02040503050406030204" pitchFamily="18" charset="0"/>
                              <a:ea typeface="Times New Roman" panose="02020603050405020304" pitchFamily="18" charset="0"/>
                              <a:cs typeface="Times New Roman" panose="02020603050405020304" pitchFamily="18" charset="0"/>
                            </a:rPr>
                            <m:t>1</m:t>
                          </m:r>
                        </m:sub>
                        <m:sup>
                          <m:r>
                            <a:rPr lang="es-AR" i="1">
                              <a:latin typeface="Cambria Math" panose="02040503050406030204" pitchFamily="18" charset="0"/>
                              <a:ea typeface="Times New Roman" panose="02020603050405020304" pitchFamily="18" charset="0"/>
                              <a:cs typeface="Times New Roman" panose="02020603050405020304" pitchFamily="18" charset="0"/>
                            </a:rPr>
                            <m:t>2</m:t>
                          </m:r>
                        </m:sup>
                      </m:sSubSup>
                      <m:r>
                        <a:rPr lang="es-AR" i="1">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s-AR" i="1">
                              <a:latin typeface="Cambria Math" panose="02040503050406030204" pitchFamily="18" charset="0"/>
                              <a:ea typeface="Times New Roman" panose="02020603050405020304" pitchFamily="18" charset="0"/>
                              <a:cs typeface="Times New Roman" panose="02020603050405020304" pitchFamily="18" charset="0"/>
                            </a:rPr>
                          </m:ctrlPr>
                        </m:sSubSupPr>
                        <m:e>
                          <m:r>
                            <a:rPr lang="es-AR" i="1">
                              <a:latin typeface="Cambria Math" panose="02040503050406030204" pitchFamily="18" charset="0"/>
                              <a:ea typeface="Times New Roman" panose="02020603050405020304" pitchFamily="18" charset="0"/>
                              <a:cs typeface="Times New Roman" panose="02020603050405020304" pitchFamily="18" charset="0"/>
                            </a:rPr>
                            <m:t>𝜎</m:t>
                          </m:r>
                        </m:e>
                        <m:sub>
                          <m:r>
                            <a:rPr lang="es-AR" i="1">
                              <a:latin typeface="Cambria Math" panose="02040503050406030204" pitchFamily="18" charset="0"/>
                              <a:ea typeface="Times New Roman" panose="02020603050405020304" pitchFamily="18" charset="0"/>
                              <a:cs typeface="Times New Roman" panose="02020603050405020304" pitchFamily="18" charset="0"/>
                            </a:rPr>
                            <m:t>2</m:t>
                          </m:r>
                        </m:sub>
                        <m:sup>
                          <m:r>
                            <a:rPr lang="es-AR" i="1">
                              <a:latin typeface="Cambria Math" panose="02040503050406030204" pitchFamily="18" charset="0"/>
                              <a:ea typeface="Times New Roman" panose="02020603050405020304" pitchFamily="18" charset="0"/>
                              <a:cs typeface="Times New Roman" panose="02020603050405020304" pitchFamily="18" charset="0"/>
                            </a:rPr>
                            <m:t>2</m:t>
                          </m:r>
                        </m:sup>
                      </m:sSubSup>
                      <m:r>
                        <a:rPr lang="es-AR" i="1">
                          <a:latin typeface="Cambria Math" panose="02040503050406030204" pitchFamily="18" charset="0"/>
                          <a:ea typeface="Cambria Math" panose="02040503050406030204" pitchFamily="18" charset="0"/>
                          <a:cs typeface="Times New Roman" panose="02020603050405020304" pitchFamily="18" charset="0"/>
                        </a:rPr>
                        <m:t>⇒</m:t>
                      </m:r>
                      <m:sSubSup>
                        <m:sSubSupPr>
                          <m:ctrlPr>
                            <a:rPr lang="es-AR" i="1">
                              <a:latin typeface="Cambria Math" panose="02040503050406030204" pitchFamily="18" charset="0"/>
                              <a:ea typeface="Times New Roman" panose="02020603050405020304" pitchFamily="18" charset="0"/>
                              <a:cs typeface="Times New Roman" panose="02020603050405020304" pitchFamily="18" charset="0"/>
                            </a:rPr>
                          </m:ctrlPr>
                        </m:sSubSupPr>
                        <m:e>
                          <m:r>
                            <a:rPr lang="es-AR" i="1">
                              <a:latin typeface="Cambria Math" panose="02040503050406030204" pitchFamily="18" charset="0"/>
                              <a:ea typeface="Times New Roman" panose="02020603050405020304" pitchFamily="18" charset="0"/>
                              <a:cs typeface="Times New Roman" panose="02020603050405020304" pitchFamily="18" charset="0"/>
                            </a:rPr>
                            <m:t>𝜎</m:t>
                          </m:r>
                        </m:e>
                        <m:sub>
                          <m:r>
                            <a:rPr lang="es-AR" i="1">
                              <a:latin typeface="Cambria Math" panose="02040503050406030204" pitchFamily="18" charset="0"/>
                              <a:ea typeface="Times New Roman" panose="02020603050405020304" pitchFamily="18" charset="0"/>
                              <a:cs typeface="Times New Roman" panose="02020603050405020304" pitchFamily="18" charset="0"/>
                            </a:rPr>
                            <m:t>𝑆</m:t>
                          </m:r>
                        </m:sub>
                        <m:sup>
                          <m:r>
                            <a:rPr lang="es-AR" i="1">
                              <a:latin typeface="Cambria Math" panose="02040503050406030204" pitchFamily="18" charset="0"/>
                              <a:ea typeface="Times New Roman" panose="02020603050405020304" pitchFamily="18" charset="0"/>
                              <a:cs typeface="Times New Roman" panose="02020603050405020304" pitchFamily="18" charset="0"/>
                            </a:rPr>
                            <m:t>2</m:t>
                          </m:r>
                        </m:sup>
                      </m:sSubSup>
                      <m:r>
                        <a:rPr lang="es-AR" i="1">
                          <a:latin typeface="Cambria Math" panose="02040503050406030204" pitchFamily="18" charset="0"/>
                          <a:ea typeface="Times New Roman" panose="02020603050405020304" pitchFamily="18" charset="0"/>
                          <a:cs typeface="Times New Roman" panose="02020603050405020304" pitchFamily="18" charset="0"/>
                        </a:rPr>
                        <m:t>=</m:t>
                      </m:r>
                      <m:sSup>
                        <m:sSupPr>
                          <m:ctrlPr>
                            <a:rPr lang="es-AR" i="1">
                              <a:latin typeface="Cambria Math" panose="02040503050406030204" pitchFamily="18" charset="0"/>
                              <a:cs typeface="Times New Roman" panose="02020603050405020304" pitchFamily="18" charset="0"/>
                            </a:rPr>
                          </m:ctrlPr>
                        </m:sSupPr>
                        <m:e>
                          <m:r>
                            <a:rPr lang="es-AR" i="1">
                              <a:latin typeface="Cambria Math" panose="02040503050406030204" pitchFamily="18" charset="0"/>
                              <a:cs typeface="Times New Roman" panose="02020603050405020304" pitchFamily="18" charset="0"/>
                            </a:rPr>
                            <m:t>2</m:t>
                          </m:r>
                        </m:e>
                        <m:sup>
                          <m:r>
                            <a:rPr lang="es-AR" i="1">
                              <a:latin typeface="Cambria Math" panose="02040503050406030204" pitchFamily="18" charset="0"/>
                              <a:cs typeface="Times New Roman" panose="02020603050405020304" pitchFamily="18" charset="0"/>
                            </a:rPr>
                            <m:t>2</m:t>
                          </m:r>
                        </m:sup>
                      </m:sSup>
                      <m:sSup>
                        <m:sSupPr>
                          <m:ctrlPr>
                            <a:rPr lang="es-AR" i="1">
                              <a:latin typeface="Cambria Math" panose="02040503050406030204" pitchFamily="18" charset="0"/>
                              <a:cs typeface="Times New Roman" panose="02020603050405020304" pitchFamily="18" charset="0"/>
                            </a:rPr>
                          </m:ctrlPr>
                        </m:sSupPr>
                        <m:e>
                          <m:r>
                            <a:rPr lang="es-AR" i="1">
                              <a:latin typeface="Cambria Math" panose="02040503050406030204" pitchFamily="18" charset="0"/>
                              <a:cs typeface="Times New Roman" panose="02020603050405020304" pitchFamily="18" charset="0"/>
                            </a:rPr>
                            <m:t>+3</m:t>
                          </m:r>
                        </m:e>
                        <m:sup>
                          <m:r>
                            <a:rPr lang="es-AR" i="1">
                              <a:latin typeface="Cambria Math" panose="02040503050406030204" pitchFamily="18" charset="0"/>
                              <a:cs typeface="Times New Roman" panose="02020603050405020304" pitchFamily="18" charset="0"/>
                            </a:rPr>
                            <m:t>2</m:t>
                          </m:r>
                        </m:sup>
                      </m:sSup>
                      <m:r>
                        <a:rPr lang="es-AR" i="1">
                          <a:latin typeface="Cambria Math" panose="02040503050406030204" pitchFamily="18" charset="0"/>
                          <a:cs typeface="Times New Roman" panose="02020603050405020304" pitchFamily="18" charset="0"/>
                        </a:rPr>
                        <m:t>=1</m:t>
                      </m:r>
                      <m:r>
                        <a:rPr lang="es-AR" i="1">
                          <a:latin typeface="Cambria Math" panose="02040503050406030204" pitchFamily="18" charset="0"/>
                          <a:cs typeface="Times New Roman" panose="02020603050405020304" pitchFamily="18" charset="0"/>
                        </a:rPr>
                        <m:t>3</m:t>
                      </m:r>
                      <m:r>
                        <a:rPr lang="es-AR" i="1">
                          <a:latin typeface="Cambria Math" panose="02040503050406030204" pitchFamily="18" charset="0"/>
                          <a:ea typeface="Cambria Math" panose="02040503050406030204" pitchFamily="18" charset="0"/>
                          <a:cs typeface="Times New Roman" panose="02020603050405020304" pitchFamily="18" charset="0"/>
                        </a:rPr>
                        <m:t>⇒</m:t>
                      </m:r>
                      <m:sSub>
                        <m:sSubPr>
                          <m:ctrlPr>
                            <a:rPr lang="es-AR" i="1">
                              <a:latin typeface="Cambria Math" panose="02040503050406030204" pitchFamily="18" charset="0"/>
                              <a:cs typeface="Times New Roman" panose="02020603050405020304" pitchFamily="18" charset="0"/>
                            </a:rPr>
                          </m:ctrlPr>
                        </m:sSubPr>
                        <m:e>
                          <m:r>
                            <a:rPr lang="es-AR" i="1">
                              <a:latin typeface="Cambria Math" panose="02040503050406030204" pitchFamily="18" charset="0"/>
                              <a:ea typeface="Cambria Math" panose="02040503050406030204" pitchFamily="18" charset="0"/>
                              <a:cs typeface="Times New Roman" panose="02020603050405020304" pitchFamily="18" charset="0"/>
                            </a:rPr>
                            <m:t>𝜎</m:t>
                          </m:r>
                        </m:e>
                        <m:sub>
                          <m:r>
                            <a:rPr lang="es-AR" i="1">
                              <a:latin typeface="Cambria Math" panose="02040503050406030204" pitchFamily="18" charset="0"/>
                              <a:cs typeface="Times New Roman" panose="02020603050405020304" pitchFamily="18" charset="0"/>
                            </a:rPr>
                            <m:t>𝑆</m:t>
                          </m:r>
                        </m:sub>
                      </m:sSub>
                      <m:r>
                        <a:rPr lang="es-AR" i="1">
                          <a:latin typeface="Cambria Math" panose="02040503050406030204" pitchFamily="18" charset="0"/>
                          <a:cs typeface="Times New Roman" panose="02020603050405020304" pitchFamily="18" charset="0"/>
                        </a:rPr>
                        <m:t>=</m:t>
                      </m:r>
                      <m:rad>
                        <m:radPr>
                          <m:degHide m:val="on"/>
                          <m:ctrlPr>
                            <a:rPr lang="es-AR" i="1">
                              <a:latin typeface="Cambria Math" panose="02040503050406030204" pitchFamily="18" charset="0"/>
                              <a:cs typeface="Times New Roman" panose="02020603050405020304" pitchFamily="18" charset="0"/>
                            </a:rPr>
                          </m:ctrlPr>
                        </m:radPr>
                        <m:deg/>
                        <m:e>
                          <m:r>
                            <a:rPr lang="es-AR" i="1">
                              <a:latin typeface="Cambria Math" panose="02040503050406030204" pitchFamily="18" charset="0"/>
                              <a:cs typeface="Times New Roman" panose="02020603050405020304" pitchFamily="18" charset="0"/>
                            </a:rPr>
                            <m:t>1</m:t>
                          </m:r>
                          <m:r>
                            <a:rPr lang="es-AR" i="1">
                              <a:latin typeface="Cambria Math" panose="02040503050406030204" pitchFamily="18" charset="0"/>
                              <a:cs typeface="Times New Roman" panose="02020603050405020304" pitchFamily="18" charset="0"/>
                            </a:rPr>
                            <m:t>3</m:t>
                          </m:r>
                        </m:e>
                      </m:rad>
                      <m:r>
                        <a:rPr lang="es-AR" i="1">
                          <a:latin typeface="Cambria Math" panose="02040503050406030204" pitchFamily="18" charset="0"/>
                          <a:ea typeface="Cambria Math" panose="02040503050406030204" pitchFamily="18" charset="0"/>
                          <a:cs typeface="Times New Roman" panose="02020603050405020304" pitchFamily="18" charset="0"/>
                        </a:rPr>
                        <m:t>≅</m:t>
                      </m:r>
                      <m:r>
                        <a:rPr lang="es-AR" i="1">
                          <a:latin typeface="Cambria Math" panose="02040503050406030204" pitchFamily="18" charset="0"/>
                          <a:cs typeface="Times New Roman" panose="02020603050405020304" pitchFamily="18" charset="0"/>
                        </a:rPr>
                        <m:t>3,</m:t>
                      </m:r>
                      <m:r>
                        <a:rPr lang="es-AR" i="1">
                          <a:latin typeface="Cambria Math" panose="02040503050406030204" pitchFamily="18" charset="0"/>
                          <a:cs typeface="Times New Roman" panose="02020603050405020304" pitchFamily="18" charset="0"/>
                        </a:rPr>
                        <m:t>61</m:t>
                      </m:r>
                    </m:oMath>
                  </m:oMathPara>
                </a14:m>
                <a:endParaRPr lang="es-AR" dirty="0">
                  <a:latin typeface="Century Gothic" panose="020B0502020202020204" pitchFamily="34" charset="0"/>
                  <a:cs typeface="Times New Roman" panose="02020603050405020304" pitchFamily="18" charset="0"/>
                </a:endParaRPr>
              </a:p>
              <a:p>
                <a:pPr algn="just">
                  <a:lnSpc>
                    <a:spcPct val="107000"/>
                  </a:lnSpc>
                  <a:spcAft>
                    <a:spcPts val="800"/>
                  </a:spcAft>
                </a:pPr>
                <a:endParaRPr lang="es-AR" dirty="0">
                  <a:latin typeface="Century Gothic" panose="020B0502020202020204" pitchFamily="34" charset="0"/>
                  <a:cs typeface="Times New Roman" panose="02020603050405020304" pitchFamily="18" charset="0"/>
                </a:endParaRPr>
              </a:p>
              <a:p>
                <a:pPr algn="just">
                  <a:lnSpc>
                    <a:spcPct val="107000"/>
                  </a:lnSpc>
                  <a:spcAft>
                    <a:spcPts val="800"/>
                  </a:spcAft>
                </a:pPr>
                <a14:m>
                  <m:oMathPara xmlns:m="http://schemas.openxmlformats.org/officeDocument/2006/math">
                    <m:oMathParaPr>
                      <m:jc m:val="left"/>
                    </m:oMathParaPr>
                    <m:oMath xmlns:m="http://schemas.openxmlformats.org/officeDocument/2006/math">
                      <m:r>
                        <a:rPr lang="es-AR" i="1">
                          <a:latin typeface="Cambria Math" panose="02040503050406030204" pitchFamily="18" charset="0"/>
                          <a:ea typeface="Calibri" panose="020F0502020204030204" pitchFamily="34" charset="0"/>
                          <a:cs typeface="Times New Roman" panose="02020603050405020304" pitchFamily="18" charset="0"/>
                        </a:rPr>
                        <m:t>𝑆</m:t>
                      </m:r>
                      <m:r>
                        <a:rPr lang="es-AR" i="1">
                          <a:latin typeface="Cambria Math" panose="02040503050406030204" pitchFamily="18" charset="0"/>
                          <a:ea typeface="Calibri" panose="020F0502020204030204" pitchFamily="34" charset="0"/>
                          <a:cs typeface="Times New Roman" panose="02020603050405020304" pitchFamily="18" charset="0"/>
                        </a:rPr>
                        <m:t> ~ </m:t>
                      </m:r>
                      <m:r>
                        <a:rPr lang="es-AR" i="1">
                          <a:latin typeface="Cambria Math" panose="02040503050406030204" pitchFamily="18" charset="0"/>
                          <a:ea typeface="Calibri" panose="020F0502020204030204" pitchFamily="34" charset="0"/>
                          <a:cs typeface="Times New Roman" panose="02020603050405020304" pitchFamily="18" charset="0"/>
                        </a:rPr>
                        <m:t>𝑁</m:t>
                      </m:r>
                      <m:d>
                        <m:dPr>
                          <m:ctrlPr>
                            <a:rPr lang="es-AR" i="1">
                              <a:latin typeface="Cambria Math" panose="02040503050406030204" pitchFamily="18" charset="0"/>
                              <a:ea typeface="Calibri" panose="020F0502020204030204" pitchFamily="34" charset="0"/>
                              <a:cs typeface="Times New Roman" panose="02020603050405020304" pitchFamily="18" charset="0"/>
                            </a:rPr>
                          </m:ctrlPr>
                        </m:dPr>
                        <m:e>
                          <m:r>
                            <a:rPr lang="es-AR" i="1">
                              <a:latin typeface="Cambria Math" panose="02040503050406030204" pitchFamily="18" charset="0"/>
                              <a:ea typeface="Calibri" panose="020F0502020204030204" pitchFamily="34" charset="0"/>
                              <a:cs typeface="Times New Roman" panose="02020603050405020304" pitchFamily="18" charset="0"/>
                            </a:rPr>
                            <m:t>1;</m:t>
                          </m:r>
                          <m:r>
                            <a:rPr lang="es-AR" i="1">
                              <a:latin typeface="Cambria Math" panose="02040503050406030204" pitchFamily="18" charset="0"/>
                              <a:cs typeface="Times New Roman" panose="02020603050405020304" pitchFamily="18" charset="0"/>
                            </a:rPr>
                            <m:t>3,6</m:t>
                          </m:r>
                          <m:r>
                            <a:rPr lang="es-AR" i="1">
                              <a:latin typeface="Cambria Math" panose="02040503050406030204" pitchFamily="18" charset="0"/>
                              <a:cs typeface="Times New Roman" panose="02020603050405020304" pitchFamily="18" charset="0"/>
                            </a:rPr>
                            <m:t>1</m:t>
                          </m:r>
                        </m:e>
                      </m:d>
                    </m:oMath>
                  </m:oMathPara>
                </a14:m>
                <a:endParaRPr lang="es-AR" dirty="0">
                  <a:latin typeface="Century Gothic" panose="020B0502020202020204" pitchFamily="34" charset="0"/>
                </a:endParaRPr>
              </a:p>
            </p:txBody>
          </p:sp>
        </mc:Choice>
        <mc:Fallback>
          <p:sp>
            <p:nvSpPr>
              <p:cNvPr id="2" name="Rectángulo 1">
                <a:extLst>
                  <a:ext uri="{FF2B5EF4-FFF2-40B4-BE49-F238E27FC236}">
                    <a16:creationId xmlns:a16="http://schemas.microsoft.com/office/drawing/2014/main" id="{7A32AAED-083E-4543-979C-A663294BA6CA}"/>
                  </a:ext>
                </a:extLst>
              </p:cNvPr>
              <p:cNvSpPr>
                <a:spLocks noRot="1" noChangeAspect="1" noMove="1" noResize="1" noEditPoints="1" noAdjustHandles="1" noChangeArrowheads="1" noChangeShapeType="1" noTextEdit="1"/>
              </p:cNvSpPr>
              <p:nvPr/>
            </p:nvSpPr>
            <p:spPr>
              <a:xfrm>
                <a:off x="1533909" y="908721"/>
                <a:ext cx="9134091" cy="4917821"/>
              </a:xfrm>
              <a:prstGeom prst="rect">
                <a:avLst/>
              </a:prstGeom>
              <a:blipFill>
                <a:blip r:embed="rId2"/>
                <a:stretch>
                  <a:fillRect l="-601" t="-743"/>
                </a:stretch>
              </a:blipFill>
            </p:spPr>
            <p:txBody>
              <a:bodyPr/>
              <a:lstStyle/>
              <a:p>
                <a:r>
                  <a:rPr lang="es-AR">
                    <a:noFill/>
                  </a:rPr>
                  <a:t> </a:t>
                </a:r>
              </a:p>
            </p:txBody>
          </p:sp>
        </mc:Fallback>
      </mc:AlternateContent>
    </p:spTree>
    <p:extLst>
      <p:ext uri="{BB962C8B-B14F-4D97-AF65-F5344CB8AC3E}">
        <p14:creationId xmlns:p14="http://schemas.microsoft.com/office/powerpoint/2010/main" val="89990635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Rectángulo 1">
                <a:extLst>
                  <a:ext uri="{FF2B5EF4-FFF2-40B4-BE49-F238E27FC236}">
                    <a16:creationId xmlns:a16="http://schemas.microsoft.com/office/drawing/2014/main" id="{2801B765-BAC2-40CC-92C5-B43CD07DEF05}"/>
                  </a:ext>
                </a:extLst>
              </p:cNvPr>
              <p:cNvSpPr/>
              <p:nvPr/>
            </p:nvSpPr>
            <p:spPr>
              <a:xfrm>
                <a:off x="1499185" y="908720"/>
                <a:ext cx="9168815" cy="5694700"/>
              </a:xfrm>
              <a:prstGeom prst="rect">
                <a:avLst/>
              </a:prstGeom>
            </p:spPr>
            <p:txBody>
              <a:bodyPr wrap="square">
                <a:spAutoFit/>
              </a:bodyPr>
              <a:lstStyle/>
              <a:p>
                <a:pPr algn="just"/>
                <a:r>
                  <a:rPr lang="es-AR" dirty="0">
                    <a:latin typeface="Century Gothic" panose="020B0502020202020204" pitchFamily="34" charset="0"/>
                  </a:rPr>
                  <a:t>Ahora bien supongamos que se desea saber cual es la probabilidad de que S se encuentre entre 0,50 y 2 inclusive. Es decir,</a:t>
                </a:r>
              </a:p>
              <a:p>
                <a:pPr algn="just"/>
                <a:endParaRPr lang="es-AR" dirty="0">
                  <a:latin typeface="Century Gothic" panose="020B0502020202020204" pitchFamily="34" charset="0"/>
                </a:endParaRPr>
              </a:p>
              <a:p>
                <a:pPr algn="just"/>
                <a14:m>
                  <m:oMathPara xmlns:m="http://schemas.openxmlformats.org/officeDocument/2006/math">
                    <m:oMathParaPr>
                      <m:jc m:val="centerGroup"/>
                    </m:oMathParaPr>
                    <m:oMath xmlns:m="http://schemas.openxmlformats.org/officeDocument/2006/math">
                      <m:r>
                        <a:rPr lang="es-AR" i="1">
                          <a:latin typeface="Cambria Math" panose="02040503050406030204" pitchFamily="18" charset="0"/>
                          <a:ea typeface="Calibri" panose="020F0502020204030204" pitchFamily="34" charset="0"/>
                          <a:cs typeface="Times New Roman" panose="02020603050405020304" pitchFamily="18" charset="0"/>
                        </a:rPr>
                        <m:t>𝑃</m:t>
                      </m:r>
                      <m:d>
                        <m:dPr>
                          <m:begChr m:val="["/>
                          <m:endChr m:val="]"/>
                          <m:ctrlPr>
                            <a:rPr lang="es-AR" i="1">
                              <a:latin typeface="Cambria Math" panose="02040503050406030204" pitchFamily="18" charset="0"/>
                              <a:ea typeface="Calibri" panose="020F0502020204030204" pitchFamily="34" charset="0"/>
                              <a:cs typeface="Times New Roman" panose="02020603050405020304" pitchFamily="18" charset="0"/>
                            </a:rPr>
                          </m:ctrlPr>
                        </m:dPr>
                        <m:e>
                          <m:r>
                            <a:rPr lang="es-AR" i="1">
                              <a:latin typeface="Cambria Math" panose="02040503050406030204" pitchFamily="18" charset="0"/>
                              <a:ea typeface="Calibri" panose="020F0502020204030204" pitchFamily="34" charset="0"/>
                              <a:cs typeface="Times New Roman" panose="02020603050405020304" pitchFamily="18" charset="0"/>
                            </a:rPr>
                            <m:t>0,50</m:t>
                          </m:r>
                          <m:r>
                            <a:rPr lang="es-AR" i="1">
                              <a:latin typeface="Cambria Math" panose="02040503050406030204" pitchFamily="18" charset="0"/>
                              <a:ea typeface="Calibri" panose="020F0502020204030204" pitchFamily="34" charset="0"/>
                              <a:cs typeface="Times New Roman" panose="02020603050405020304" pitchFamily="18" charset="0"/>
                            </a:rPr>
                            <m:t>≤</m:t>
                          </m:r>
                          <m:r>
                            <a:rPr lang="es-AR" i="1">
                              <a:latin typeface="Cambria Math" panose="02040503050406030204" pitchFamily="18" charset="0"/>
                              <a:ea typeface="Calibri" panose="020F0502020204030204" pitchFamily="34" charset="0"/>
                              <a:cs typeface="Times New Roman" panose="02020603050405020304" pitchFamily="18" charset="0"/>
                            </a:rPr>
                            <m:t>𝑆</m:t>
                          </m:r>
                          <m:r>
                            <a:rPr lang="es-AR" i="1">
                              <a:latin typeface="Cambria Math" panose="02040503050406030204" pitchFamily="18" charset="0"/>
                              <a:ea typeface="Calibri" panose="020F0502020204030204" pitchFamily="34" charset="0"/>
                              <a:cs typeface="Times New Roman" panose="02020603050405020304" pitchFamily="18" charset="0"/>
                            </a:rPr>
                            <m:t>≤2</m:t>
                          </m:r>
                        </m:e>
                      </m:d>
                      <m:r>
                        <a:rPr lang="es-AR" i="1">
                          <a:latin typeface="Cambria Math" panose="02040503050406030204" pitchFamily="18" charset="0"/>
                          <a:ea typeface="Calibri" panose="020F0502020204030204" pitchFamily="34" charset="0"/>
                          <a:cs typeface="Times New Roman" panose="02020603050405020304" pitchFamily="18" charset="0"/>
                        </a:rPr>
                        <m:t>=?</m:t>
                      </m:r>
                    </m:oMath>
                  </m:oMathPara>
                </a14:m>
                <a:endParaRPr lang="es-AR" dirty="0">
                  <a:latin typeface="Century Gothic" panose="020B0502020202020204" pitchFamily="34" charset="0"/>
                  <a:ea typeface="Calibri" panose="020F0502020204030204" pitchFamily="34" charset="0"/>
                  <a:cs typeface="Times New Roman" panose="02020603050405020304" pitchFamily="18" charset="0"/>
                </a:endParaRPr>
              </a:p>
              <a:p>
                <a:pPr algn="just"/>
                <a:endParaRPr lang="es-AR" dirty="0">
                  <a:latin typeface="Century Gothic" panose="020B0502020202020204" pitchFamily="34" charset="0"/>
                  <a:ea typeface="Calibri" panose="020F0502020204030204" pitchFamily="34" charset="0"/>
                  <a:cs typeface="Times New Roman" panose="02020603050405020304" pitchFamily="18" charset="0"/>
                </a:endParaRPr>
              </a:p>
              <a:p>
                <a:pPr algn="ctr"/>
                <a:r>
                  <a:rPr lang="es-AR" b="1" i="1" dirty="0">
                    <a:solidFill>
                      <a:srgbClr val="2E3192"/>
                    </a:solidFill>
                    <a:latin typeface="Century Gothic" panose="020B0502020202020204" pitchFamily="34" charset="0"/>
                    <a:ea typeface="Calibri" panose="020F0502020204030204" pitchFamily="34" charset="0"/>
                    <a:cs typeface="Times New Roman" panose="02020603050405020304" pitchFamily="18" charset="0"/>
                  </a:rPr>
                  <a:t>¿Tiene sentido calcular esta probabilidad con esta nueva variable normal?</a:t>
                </a:r>
              </a:p>
              <a:p>
                <a:pPr algn="ctr"/>
                <a:endParaRPr lang="es-AR" b="1" i="1" dirty="0">
                  <a:solidFill>
                    <a:srgbClr val="FF0000"/>
                  </a:solidFill>
                  <a:latin typeface="Century Gothic" panose="020B0502020202020204" pitchFamily="34" charset="0"/>
                  <a:ea typeface="Calibri" panose="020F0502020204030204" pitchFamily="34"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a:rPr lang="es-AR" i="1">
                          <a:latin typeface="Cambria Math" panose="02040503050406030204" pitchFamily="18" charset="0"/>
                          <a:ea typeface="Calibri" panose="020F0502020204030204" pitchFamily="34" charset="0"/>
                          <a:cs typeface="Times New Roman" panose="02020603050405020304" pitchFamily="18" charset="0"/>
                        </a:rPr>
                        <m:t>𝑃</m:t>
                      </m:r>
                      <m:d>
                        <m:dPr>
                          <m:begChr m:val="["/>
                          <m:endChr m:val="]"/>
                          <m:ctrlPr>
                            <a:rPr lang="es-AR" i="1">
                              <a:latin typeface="Cambria Math" panose="02040503050406030204" pitchFamily="18" charset="0"/>
                              <a:ea typeface="Calibri" panose="020F0502020204030204" pitchFamily="34" charset="0"/>
                              <a:cs typeface="Times New Roman" panose="02020603050405020304" pitchFamily="18" charset="0"/>
                            </a:rPr>
                          </m:ctrlPr>
                        </m:dPr>
                        <m:e>
                          <m:r>
                            <a:rPr lang="es-AR" i="1">
                              <a:latin typeface="Cambria Math" panose="02040503050406030204" pitchFamily="18" charset="0"/>
                              <a:ea typeface="Calibri" panose="020F0502020204030204" pitchFamily="34" charset="0"/>
                              <a:cs typeface="Times New Roman" panose="02020603050405020304" pitchFamily="18" charset="0"/>
                            </a:rPr>
                            <m:t>0,50≤</m:t>
                          </m:r>
                          <m:r>
                            <a:rPr lang="es-AR" i="1">
                              <a:latin typeface="Cambria Math" panose="02040503050406030204" pitchFamily="18" charset="0"/>
                              <a:ea typeface="Calibri" panose="020F0502020204030204" pitchFamily="34" charset="0"/>
                              <a:cs typeface="Times New Roman" panose="02020603050405020304" pitchFamily="18" charset="0"/>
                            </a:rPr>
                            <m:t>𝑆</m:t>
                          </m:r>
                          <m:r>
                            <a:rPr lang="es-AR" i="1">
                              <a:latin typeface="Cambria Math" panose="02040503050406030204" pitchFamily="18" charset="0"/>
                              <a:ea typeface="Calibri" panose="020F0502020204030204" pitchFamily="34" charset="0"/>
                              <a:cs typeface="Times New Roman" panose="02020603050405020304" pitchFamily="18" charset="0"/>
                            </a:rPr>
                            <m:t>≤2</m:t>
                          </m:r>
                        </m:e>
                      </m:d>
                      <m:r>
                        <a:rPr lang="es-AR" i="1">
                          <a:latin typeface="Cambria Math" panose="02040503050406030204" pitchFamily="18" charset="0"/>
                          <a:ea typeface="Calibri" panose="020F0502020204030204" pitchFamily="34" charset="0"/>
                          <a:cs typeface="Times New Roman" panose="02020603050405020304" pitchFamily="18" charset="0"/>
                        </a:rPr>
                        <m:t>=</m:t>
                      </m:r>
                      <m:r>
                        <a:rPr lang="es-AR" i="1">
                          <a:latin typeface="Cambria Math" panose="02040503050406030204" pitchFamily="18" charset="0"/>
                          <a:ea typeface="Calibri" panose="020F0502020204030204" pitchFamily="34" charset="0"/>
                          <a:cs typeface="Times New Roman" panose="02020603050405020304" pitchFamily="18" charset="0"/>
                        </a:rPr>
                        <m:t>𝐹</m:t>
                      </m:r>
                      <m:d>
                        <m:dPr>
                          <m:begChr m:val="["/>
                          <m:endChr m:val="]"/>
                          <m:ctrlPr>
                            <a:rPr lang="es-AR" i="1">
                              <a:latin typeface="Cambria Math" panose="02040503050406030204" pitchFamily="18" charset="0"/>
                              <a:ea typeface="Calibri" panose="020F0502020204030204" pitchFamily="34" charset="0"/>
                              <a:cs typeface="Times New Roman" panose="02020603050405020304" pitchFamily="18" charset="0"/>
                            </a:rPr>
                          </m:ctrlPr>
                        </m:dPr>
                        <m:e>
                          <m:r>
                            <a:rPr lang="es-AR" i="1">
                              <a:latin typeface="Cambria Math" panose="02040503050406030204" pitchFamily="18" charset="0"/>
                              <a:ea typeface="Calibri" panose="020F0502020204030204" pitchFamily="34" charset="0"/>
                              <a:cs typeface="Times New Roman" panose="02020603050405020304" pitchFamily="18" charset="0"/>
                            </a:rPr>
                            <m:t>𝑆</m:t>
                          </m:r>
                          <m:r>
                            <a:rPr lang="es-AR" i="1">
                              <a:latin typeface="Cambria Math" panose="02040503050406030204" pitchFamily="18" charset="0"/>
                              <a:ea typeface="Calibri" panose="020F0502020204030204" pitchFamily="34" charset="0"/>
                              <a:cs typeface="Times New Roman" panose="02020603050405020304" pitchFamily="18" charset="0"/>
                            </a:rPr>
                            <m:t>=2</m:t>
                          </m:r>
                        </m:e>
                      </m:d>
                      <m:r>
                        <a:rPr lang="es-AR" i="1">
                          <a:latin typeface="Cambria Math" panose="02040503050406030204" pitchFamily="18" charset="0"/>
                          <a:ea typeface="Calibri" panose="020F0502020204030204" pitchFamily="34" charset="0"/>
                          <a:cs typeface="Times New Roman" panose="02020603050405020304" pitchFamily="18" charset="0"/>
                        </a:rPr>
                        <m:t>−</m:t>
                      </m:r>
                      <m:r>
                        <a:rPr lang="es-AR" i="1">
                          <a:latin typeface="Cambria Math" panose="02040503050406030204" pitchFamily="18" charset="0"/>
                          <a:ea typeface="Calibri" panose="020F0502020204030204" pitchFamily="34" charset="0"/>
                          <a:cs typeface="Times New Roman" panose="02020603050405020304" pitchFamily="18" charset="0"/>
                        </a:rPr>
                        <m:t>𝐹</m:t>
                      </m:r>
                      <m:d>
                        <m:dPr>
                          <m:begChr m:val="["/>
                          <m:endChr m:val="]"/>
                          <m:ctrlPr>
                            <a:rPr lang="es-AR" i="1">
                              <a:latin typeface="Cambria Math" panose="02040503050406030204" pitchFamily="18" charset="0"/>
                              <a:ea typeface="Calibri" panose="020F0502020204030204" pitchFamily="34" charset="0"/>
                              <a:cs typeface="Times New Roman" panose="02020603050405020304" pitchFamily="18" charset="0"/>
                            </a:rPr>
                          </m:ctrlPr>
                        </m:dPr>
                        <m:e>
                          <m:r>
                            <a:rPr lang="es-AR" i="1">
                              <a:latin typeface="Cambria Math" panose="02040503050406030204" pitchFamily="18" charset="0"/>
                              <a:ea typeface="Calibri" panose="020F0502020204030204" pitchFamily="34" charset="0"/>
                              <a:cs typeface="Times New Roman" panose="02020603050405020304" pitchFamily="18" charset="0"/>
                            </a:rPr>
                            <m:t>𝑆</m:t>
                          </m:r>
                          <m:r>
                            <a:rPr lang="es-AR" i="1">
                              <a:latin typeface="Cambria Math" panose="02040503050406030204" pitchFamily="18" charset="0"/>
                              <a:ea typeface="Calibri" panose="020F0502020204030204" pitchFamily="34" charset="0"/>
                              <a:cs typeface="Times New Roman" panose="02020603050405020304" pitchFamily="18" charset="0"/>
                            </a:rPr>
                            <m:t>=0,50</m:t>
                          </m:r>
                        </m:e>
                      </m:d>
                    </m:oMath>
                  </m:oMathPara>
                </a14:m>
                <a:endParaRPr lang="es-AR" i="1" dirty="0">
                  <a:latin typeface="Century Gothic" panose="020B0502020202020204" pitchFamily="34" charset="0"/>
                  <a:ea typeface="Calibri" panose="020F0502020204030204" pitchFamily="34" charset="0"/>
                  <a:cs typeface="Times New Roman" panose="02020603050405020304" pitchFamily="18" charset="0"/>
                </a:endParaRPr>
              </a:p>
              <a:p>
                <a:endParaRPr lang="es-AR" b="1" i="1" dirty="0">
                  <a:solidFill>
                    <a:srgbClr val="FF0000"/>
                  </a:solidFill>
                  <a:latin typeface="Century Gothic" panose="020B0502020202020204" pitchFamily="34" charset="0"/>
                  <a:ea typeface="Calibri" panose="020F0502020204030204" pitchFamily="34"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a:rPr lang="es-AR" i="1">
                          <a:latin typeface="Cambria Math" panose="02040503050406030204" pitchFamily="18" charset="0"/>
                          <a:ea typeface="Calibri" panose="020F0502020204030204" pitchFamily="34" charset="0"/>
                          <a:cs typeface="Times New Roman" panose="02020603050405020304" pitchFamily="18" charset="0"/>
                        </a:rPr>
                        <m:t>𝑃</m:t>
                      </m:r>
                      <m:d>
                        <m:dPr>
                          <m:begChr m:val="["/>
                          <m:endChr m:val="]"/>
                          <m:ctrlPr>
                            <a:rPr lang="es-AR" i="1">
                              <a:latin typeface="Cambria Math" panose="02040503050406030204" pitchFamily="18" charset="0"/>
                              <a:ea typeface="Calibri" panose="020F0502020204030204" pitchFamily="34" charset="0"/>
                              <a:cs typeface="Times New Roman" panose="02020603050405020304" pitchFamily="18" charset="0"/>
                            </a:rPr>
                          </m:ctrlPr>
                        </m:dPr>
                        <m:e>
                          <m:r>
                            <a:rPr lang="es-AR" i="1">
                              <a:latin typeface="Cambria Math" panose="02040503050406030204" pitchFamily="18" charset="0"/>
                              <a:ea typeface="Calibri" panose="020F0502020204030204" pitchFamily="34" charset="0"/>
                              <a:cs typeface="Times New Roman" panose="02020603050405020304" pitchFamily="18" charset="0"/>
                            </a:rPr>
                            <m:t>0,50≤</m:t>
                          </m:r>
                          <m:r>
                            <a:rPr lang="es-AR" i="1">
                              <a:latin typeface="Cambria Math" panose="02040503050406030204" pitchFamily="18" charset="0"/>
                              <a:ea typeface="Calibri" panose="020F0502020204030204" pitchFamily="34" charset="0"/>
                              <a:cs typeface="Times New Roman" panose="02020603050405020304" pitchFamily="18" charset="0"/>
                            </a:rPr>
                            <m:t>𝑆</m:t>
                          </m:r>
                          <m:r>
                            <a:rPr lang="es-AR" i="1">
                              <a:latin typeface="Cambria Math" panose="02040503050406030204" pitchFamily="18" charset="0"/>
                              <a:ea typeface="Calibri" panose="020F0502020204030204" pitchFamily="34" charset="0"/>
                              <a:cs typeface="Times New Roman" panose="02020603050405020304" pitchFamily="18" charset="0"/>
                            </a:rPr>
                            <m:t>≤2</m:t>
                          </m:r>
                        </m:e>
                      </m:d>
                      <m:r>
                        <a:rPr lang="es-AR" i="1">
                          <a:latin typeface="Cambria Math" panose="02040503050406030204" pitchFamily="18" charset="0"/>
                          <a:ea typeface="Calibri" panose="020F0502020204030204" pitchFamily="34" charset="0"/>
                          <a:cs typeface="Times New Roman" panose="02020603050405020304" pitchFamily="18" charset="0"/>
                        </a:rPr>
                        <m:t>=</m:t>
                      </m:r>
                      <m:r>
                        <a:rPr lang="es-AR" i="1">
                          <a:latin typeface="Cambria Math" panose="02040503050406030204" pitchFamily="18" charset="0"/>
                          <a:ea typeface="Calibri" panose="020F0502020204030204" pitchFamily="34" charset="0"/>
                          <a:cs typeface="Times New Roman" panose="02020603050405020304" pitchFamily="18" charset="0"/>
                        </a:rPr>
                        <m:t>𝐹</m:t>
                      </m:r>
                      <m:d>
                        <m:dPr>
                          <m:begChr m:val="["/>
                          <m:endChr m:val="]"/>
                          <m:ctrlPr>
                            <a:rPr lang="es-AR" i="1">
                              <a:latin typeface="Cambria Math" panose="02040503050406030204" pitchFamily="18" charset="0"/>
                              <a:ea typeface="Calibri" panose="020F0502020204030204" pitchFamily="34" charset="0"/>
                              <a:cs typeface="Times New Roman" panose="02020603050405020304" pitchFamily="18" charset="0"/>
                            </a:rPr>
                          </m:ctrlPr>
                        </m:dPr>
                        <m:e>
                          <m:r>
                            <a:rPr lang="es-AR" i="1">
                              <a:latin typeface="Cambria Math" panose="02040503050406030204" pitchFamily="18" charset="0"/>
                              <a:ea typeface="Calibri" panose="020F0502020204030204" pitchFamily="34" charset="0"/>
                              <a:cs typeface="Times New Roman" panose="02020603050405020304" pitchFamily="18" charset="0"/>
                            </a:rPr>
                            <m:t>𝑍</m:t>
                          </m:r>
                          <m:r>
                            <a:rPr lang="es-AR" i="1">
                              <a:latin typeface="Cambria Math" panose="02040503050406030204" pitchFamily="18" charset="0"/>
                              <a:ea typeface="Calibri" panose="020F0502020204030204" pitchFamily="34" charset="0"/>
                              <a:cs typeface="Times New Roman" panose="02020603050405020304" pitchFamily="18" charset="0"/>
                            </a:rPr>
                            <m:t>=</m:t>
                          </m:r>
                          <m:f>
                            <m:fPr>
                              <m:ctrlPr>
                                <a:rPr lang="es-AR" i="1">
                                  <a:latin typeface="Cambria Math" panose="02040503050406030204" pitchFamily="18" charset="0"/>
                                  <a:cs typeface="Times New Roman" panose="02020603050405020304" pitchFamily="18" charset="0"/>
                                </a:rPr>
                              </m:ctrlPr>
                            </m:fPr>
                            <m:num>
                              <m:r>
                                <a:rPr lang="es-AR" i="1">
                                  <a:latin typeface="Cambria Math" panose="02040503050406030204" pitchFamily="18" charset="0"/>
                                  <a:cs typeface="Times New Roman" panose="02020603050405020304" pitchFamily="18" charset="0"/>
                                </a:rPr>
                                <m:t>2</m:t>
                              </m:r>
                              <m:r>
                                <a:rPr lang="es-AR" i="1">
                                  <a:latin typeface="Cambria Math" panose="02040503050406030204" pitchFamily="18" charset="0"/>
                                  <a:cs typeface="Times New Roman" panose="02020603050405020304" pitchFamily="18" charset="0"/>
                                </a:rPr>
                                <m:t>−</m:t>
                              </m:r>
                              <m:r>
                                <a:rPr lang="es-AR" i="1">
                                  <a:latin typeface="Cambria Math" panose="02040503050406030204" pitchFamily="18" charset="0"/>
                                  <a:cs typeface="Times New Roman" panose="02020603050405020304" pitchFamily="18" charset="0"/>
                                </a:rPr>
                                <m:t>1</m:t>
                              </m:r>
                            </m:num>
                            <m:den>
                              <m:r>
                                <a:rPr lang="es-AR" i="1">
                                  <a:latin typeface="Cambria Math" panose="02040503050406030204" pitchFamily="18" charset="0"/>
                                  <a:cs typeface="Times New Roman" panose="02020603050405020304" pitchFamily="18" charset="0"/>
                                </a:rPr>
                                <m:t>3,</m:t>
                              </m:r>
                              <m:r>
                                <a:rPr lang="es-AR" i="1">
                                  <a:latin typeface="Cambria Math" panose="02040503050406030204" pitchFamily="18" charset="0"/>
                                  <a:cs typeface="Times New Roman" panose="02020603050405020304" pitchFamily="18" charset="0"/>
                                </a:rPr>
                                <m:t>61</m:t>
                              </m:r>
                            </m:den>
                          </m:f>
                        </m:e>
                      </m:d>
                      <m:r>
                        <a:rPr lang="es-AR" i="1">
                          <a:latin typeface="Cambria Math" panose="02040503050406030204" pitchFamily="18" charset="0"/>
                          <a:ea typeface="Calibri" panose="020F0502020204030204" pitchFamily="34" charset="0"/>
                          <a:cs typeface="Times New Roman" panose="02020603050405020304" pitchFamily="18" charset="0"/>
                        </a:rPr>
                        <m:t>−</m:t>
                      </m:r>
                      <m:r>
                        <a:rPr lang="es-AR" i="1">
                          <a:latin typeface="Cambria Math" panose="02040503050406030204" pitchFamily="18" charset="0"/>
                          <a:ea typeface="Calibri" panose="020F0502020204030204" pitchFamily="34" charset="0"/>
                          <a:cs typeface="Times New Roman" panose="02020603050405020304" pitchFamily="18" charset="0"/>
                        </a:rPr>
                        <m:t>𝐹</m:t>
                      </m:r>
                      <m:d>
                        <m:dPr>
                          <m:begChr m:val="["/>
                          <m:endChr m:val="]"/>
                          <m:ctrlPr>
                            <a:rPr lang="es-AR" i="1">
                              <a:latin typeface="Cambria Math" panose="02040503050406030204" pitchFamily="18" charset="0"/>
                              <a:ea typeface="Calibri" panose="020F0502020204030204" pitchFamily="34" charset="0"/>
                              <a:cs typeface="Times New Roman" panose="02020603050405020304" pitchFamily="18" charset="0"/>
                            </a:rPr>
                          </m:ctrlPr>
                        </m:dPr>
                        <m:e>
                          <m:r>
                            <a:rPr lang="es-AR" i="1">
                              <a:latin typeface="Cambria Math" panose="02040503050406030204" pitchFamily="18" charset="0"/>
                              <a:ea typeface="Calibri" panose="020F0502020204030204" pitchFamily="34" charset="0"/>
                              <a:cs typeface="Times New Roman" panose="02020603050405020304" pitchFamily="18" charset="0"/>
                            </a:rPr>
                            <m:t>𝑍</m:t>
                          </m:r>
                          <m:r>
                            <a:rPr lang="es-AR" i="1">
                              <a:latin typeface="Cambria Math" panose="02040503050406030204" pitchFamily="18" charset="0"/>
                              <a:ea typeface="Calibri" panose="020F0502020204030204" pitchFamily="34" charset="0"/>
                              <a:cs typeface="Times New Roman" panose="02020603050405020304" pitchFamily="18" charset="0"/>
                            </a:rPr>
                            <m:t>=</m:t>
                          </m:r>
                          <m:f>
                            <m:fPr>
                              <m:ctrlPr>
                                <a:rPr lang="es-AR" i="1">
                                  <a:latin typeface="Cambria Math" panose="02040503050406030204" pitchFamily="18" charset="0"/>
                                  <a:cs typeface="Times New Roman" panose="02020603050405020304" pitchFamily="18" charset="0"/>
                                </a:rPr>
                              </m:ctrlPr>
                            </m:fPr>
                            <m:num>
                              <m:r>
                                <a:rPr lang="es-AR" i="1">
                                  <a:latin typeface="Cambria Math" panose="02040503050406030204" pitchFamily="18" charset="0"/>
                                  <a:cs typeface="Times New Roman" panose="02020603050405020304" pitchFamily="18" charset="0"/>
                                </a:rPr>
                                <m:t>0,50</m:t>
                              </m:r>
                              <m:r>
                                <a:rPr lang="es-AR" i="1">
                                  <a:latin typeface="Cambria Math" panose="02040503050406030204" pitchFamily="18" charset="0"/>
                                  <a:cs typeface="Times New Roman" panose="02020603050405020304" pitchFamily="18" charset="0"/>
                                </a:rPr>
                                <m:t>−1</m:t>
                              </m:r>
                            </m:num>
                            <m:den>
                              <m:r>
                                <a:rPr lang="es-AR" i="1">
                                  <a:latin typeface="Cambria Math" panose="02040503050406030204" pitchFamily="18" charset="0"/>
                                  <a:cs typeface="Times New Roman" panose="02020603050405020304" pitchFamily="18" charset="0"/>
                                </a:rPr>
                                <m:t>3,</m:t>
                              </m:r>
                              <m:r>
                                <a:rPr lang="es-AR" i="1">
                                  <a:latin typeface="Cambria Math" panose="02040503050406030204" pitchFamily="18" charset="0"/>
                                  <a:cs typeface="Times New Roman" panose="02020603050405020304" pitchFamily="18" charset="0"/>
                                </a:rPr>
                                <m:t>61</m:t>
                              </m:r>
                            </m:den>
                          </m:f>
                        </m:e>
                      </m:d>
                    </m:oMath>
                  </m:oMathPara>
                </a14:m>
                <a:endParaRPr lang="es-AR" b="1" i="1" dirty="0">
                  <a:solidFill>
                    <a:srgbClr val="FF0000"/>
                  </a:solidFill>
                  <a:latin typeface="Century Gothic" panose="020B0502020202020204" pitchFamily="34" charset="0"/>
                  <a:ea typeface="Calibri" panose="020F0502020204030204" pitchFamily="34" charset="0"/>
                  <a:cs typeface="Times New Roman" panose="02020603050405020304" pitchFamily="18" charset="0"/>
                </a:endParaRPr>
              </a:p>
              <a:p>
                <a:endParaRPr lang="es-AR" b="1" i="1" dirty="0">
                  <a:solidFill>
                    <a:srgbClr val="FF0000"/>
                  </a:solidFill>
                  <a:latin typeface="Century Gothic" panose="020B0502020202020204" pitchFamily="34" charset="0"/>
                  <a:ea typeface="Calibri" panose="020F0502020204030204" pitchFamily="34"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a:rPr lang="es-AR" i="1">
                          <a:latin typeface="Cambria Math" panose="02040503050406030204" pitchFamily="18" charset="0"/>
                          <a:ea typeface="Calibri" panose="020F0502020204030204" pitchFamily="34" charset="0"/>
                          <a:cs typeface="Times New Roman" panose="02020603050405020304" pitchFamily="18" charset="0"/>
                        </a:rPr>
                        <m:t>𝑃</m:t>
                      </m:r>
                      <m:d>
                        <m:dPr>
                          <m:begChr m:val="["/>
                          <m:endChr m:val="]"/>
                          <m:ctrlPr>
                            <a:rPr lang="es-AR" i="1">
                              <a:latin typeface="Cambria Math" panose="02040503050406030204" pitchFamily="18" charset="0"/>
                              <a:ea typeface="Calibri" panose="020F0502020204030204" pitchFamily="34" charset="0"/>
                              <a:cs typeface="Times New Roman" panose="02020603050405020304" pitchFamily="18" charset="0"/>
                            </a:rPr>
                          </m:ctrlPr>
                        </m:dPr>
                        <m:e>
                          <m:r>
                            <a:rPr lang="es-AR" i="1">
                              <a:latin typeface="Cambria Math" panose="02040503050406030204" pitchFamily="18" charset="0"/>
                              <a:ea typeface="Calibri" panose="020F0502020204030204" pitchFamily="34" charset="0"/>
                              <a:cs typeface="Times New Roman" panose="02020603050405020304" pitchFamily="18" charset="0"/>
                            </a:rPr>
                            <m:t>0,50≤</m:t>
                          </m:r>
                          <m:r>
                            <a:rPr lang="es-AR" i="1">
                              <a:latin typeface="Cambria Math" panose="02040503050406030204" pitchFamily="18" charset="0"/>
                              <a:ea typeface="Calibri" panose="020F0502020204030204" pitchFamily="34" charset="0"/>
                              <a:cs typeface="Times New Roman" panose="02020603050405020304" pitchFamily="18" charset="0"/>
                            </a:rPr>
                            <m:t>𝑆</m:t>
                          </m:r>
                          <m:r>
                            <a:rPr lang="es-AR" i="1">
                              <a:latin typeface="Cambria Math" panose="02040503050406030204" pitchFamily="18" charset="0"/>
                              <a:ea typeface="Calibri" panose="020F0502020204030204" pitchFamily="34" charset="0"/>
                              <a:cs typeface="Times New Roman" panose="02020603050405020304" pitchFamily="18" charset="0"/>
                            </a:rPr>
                            <m:t>≤2</m:t>
                          </m:r>
                        </m:e>
                      </m:d>
                      <m:r>
                        <a:rPr lang="es-AR" i="1">
                          <a:latin typeface="Cambria Math" panose="02040503050406030204" pitchFamily="18" charset="0"/>
                          <a:ea typeface="Calibri" panose="020F0502020204030204" pitchFamily="34" charset="0"/>
                          <a:cs typeface="Times New Roman" panose="02020603050405020304" pitchFamily="18" charset="0"/>
                        </a:rPr>
                        <m:t>=</m:t>
                      </m:r>
                      <m:r>
                        <a:rPr lang="es-AR" i="1">
                          <a:latin typeface="Cambria Math" panose="02040503050406030204" pitchFamily="18" charset="0"/>
                          <a:ea typeface="Calibri" panose="020F0502020204030204" pitchFamily="34" charset="0"/>
                          <a:cs typeface="Times New Roman" panose="02020603050405020304" pitchFamily="18" charset="0"/>
                        </a:rPr>
                        <m:t>𝐹</m:t>
                      </m:r>
                      <m:d>
                        <m:dPr>
                          <m:begChr m:val="["/>
                          <m:endChr m:val="]"/>
                          <m:ctrlPr>
                            <a:rPr lang="es-AR" i="1">
                              <a:latin typeface="Cambria Math" panose="02040503050406030204" pitchFamily="18" charset="0"/>
                              <a:ea typeface="Calibri" panose="020F0502020204030204" pitchFamily="34" charset="0"/>
                              <a:cs typeface="Times New Roman" panose="02020603050405020304" pitchFamily="18" charset="0"/>
                            </a:rPr>
                          </m:ctrlPr>
                        </m:dPr>
                        <m:e>
                          <m:r>
                            <a:rPr lang="es-AR" i="1">
                              <a:latin typeface="Cambria Math" panose="02040503050406030204" pitchFamily="18" charset="0"/>
                              <a:ea typeface="Calibri" panose="020F0502020204030204" pitchFamily="34" charset="0"/>
                              <a:cs typeface="Times New Roman" panose="02020603050405020304" pitchFamily="18" charset="0"/>
                            </a:rPr>
                            <m:t>𝑍</m:t>
                          </m:r>
                          <m:r>
                            <a:rPr lang="es-AR" i="1">
                              <a:latin typeface="Cambria Math" panose="02040503050406030204" pitchFamily="18" charset="0"/>
                              <a:ea typeface="Cambria Math" panose="02040503050406030204" pitchFamily="18" charset="0"/>
                              <a:cs typeface="Times New Roman" panose="02020603050405020304" pitchFamily="18" charset="0"/>
                            </a:rPr>
                            <m:t>≅</m:t>
                          </m:r>
                          <m:r>
                            <a:rPr lang="es-AR" i="1">
                              <a:latin typeface="Cambria Math" panose="02040503050406030204" pitchFamily="18" charset="0"/>
                              <a:cs typeface="Times New Roman" panose="02020603050405020304" pitchFamily="18" charset="0"/>
                            </a:rPr>
                            <m:t>0</m:t>
                          </m:r>
                          <m:r>
                            <a:rPr lang="es-AR" i="1">
                              <a:latin typeface="Cambria Math" panose="02040503050406030204" pitchFamily="18" charset="0"/>
                              <a:cs typeface="Times New Roman" panose="02020603050405020304" pitchFamily="18" charset="0"/>
                            </a:rPr>
                            <m:t>,</m:t>
                          </m:r>
                          <m:r>
                            <a:rPr lang="es-AR" i="1">
                              <a:latin typeface="Cambria Math" panose="02040503050406030204" pitchFamily="18" charset="0"/>
                              <a:cs typeface="Times New Roman" panose="02020603050405020304" pitchFamily="18" charset="0"/>
                            </a:rPr>
                            <m:t>28</m:t>
                          </m:r>
                        </m:e>
                      </m:d>
                      <m:r>
                        <a:rPr lang="es-AR" i="1">
                          <a:latin typeface="Cambria Math" panose="02040503050406030204" pitchFamily="18" charset="0"/>
                          <a:ea typeface="Calibri" panose="020F0502020204030204" pitchFamily="34" charset="0"/>
                          <a:cs typeface="Times New Roman" panose="02020603050405020304" pitchFamily="18" charset="0"/>
                        </a:rPr>
                        <m:t>−</m:t>
                      </m:r>
                      <m:r>
                        <a:rPr lang="es-AR" i="1">
                          <a:latin typeface="Cambria Math" panose="02040503050406030204" pitchFamily="18" charset="0"/>
                          <a:ea typeface="Calibri" panose="020F0502020204030204" pitchFamily="34" charset="0"/>
                          <a:cs typeface="Times New Roman" panose="02020603050405020304" pitchFamily="18" charset="0"/>
                        </a:rPr>
                        <m:t>𝐹</m:t>
                      </m:r>
                      <m:d>
                        <m:dPr>
                          <m:begChr m:val="["/>
                          <m:endChr m:val="]"/>
                          <m:ctrlPr>
                            <a:rPr lang="es-AR" i="1">
                              <a:latin typeface="Cambria Math" panose="02040503050406030204" pitchFamily="18" charset="0"/>
                              <a:ea typeface="Calibri" panose="020F0502020204030204" pitchFamily="34" charset="0"/>
                              <a:cs typeface="Times New Roman" panose="02020603050405020304" pitchFamily="18" charset="0"/>
                            </a:rPr>
                          </m:ctrlPr>
                        </m:dPr>
                        <m:e>
                          <m:r>
                            <a:rPr lang="es-AR" i="1">
                              <a:latin typeface="Cambria Math" panose="02040503050406030204" pitchFamily="18" charset="0"/>
                              <a:ea typeface="Calibri" panose="020F0502020204030204" pitchFamily="34" charset="0"/>
                              <a:cs typeface="Times New Roman" panose="02020603050405020304" pitchFamily="18" charset="0"/>
                            </a:rPr>
                            <m:t>𝑍</m:t>
                          </m:r>
                          <m:r>
                            <a:rPr lang="es-AR" i="1">
                              <a:latin typeface="Cambria Math" panose="02040503050406030204" pitchFamily="18" charset="0"/>
                              <a:ea typeface="Cambria Math" panose="02040503050406030204" pitchFamily="18" charset="0"/>
                              <a:cs typeface="Times New Roman" panose="02020603050405020304" pitchFamily="18" charset="0"/>
                            </a:rPr>
                            <m:t>≅</m:t>
                          </m:r>
                          <m:r>
                            <a:rPr lang="es-AR" i="1">
                              <a:latin typeface="Cambria Math" panose="02040503050406030204" pitchFamily="18" charset="0"/>
                              <a:ea typeface="Cambria Math" panose="02040503050406030204" pitchFamily="18" charset="0"/>
                              <a:cs typeface="Times New Roman" panose="02020603050405020304" pitchFamily="18" charset="0"/>
                            </a:rPr>
                            <m:t>−</m:t>
                          </m:r>
                          <m:r>
                            <a:rPr lang="es-AR" i="1">
                              <a:latin typeface="Cambria Math" panose="02040503050406030204" pitchFamily="18" charset="0"/>
                              <a:ea typeface="Calibri" panose="020F0502020204030204" pitchFamily="34" charset="0"/>
                              <a:cs typeface="Times New Roman" panose="02020603050405020304" pitchFamily="18" charset="0"/>
                            </a:rPr>
                            <m:t>0</m:t>
                          </m:r>
                          <m:r>
                            <a:rPr lang="es-AR" i="1">
                              <a:latin typeface="Cambria Math" panose="02040503050406030204" pitchFamily="18" charset="0"/>
                              <a:ea typeface="Calibri" panose="020F0502020204030204" pitchFamily="34" charset="0"/>
                              <a:cs typeface="Times New Roman" panose="02020603050405020304" pitchFamily="18" charset="0"/>
                            </a:rPr>
                            <m:t>,</m:t>
                          </m:r>
                          <m:r>
                            <a:rPr lang="es-AR" i="1">
                              <a:latin typeface="Cambria Math" panose="02040503050406030204" pitchFamily="18" charset="0"/>
                              <a:ea typeface="Calibri" panose="020F0502020204030204" pitchFamily="34" charset="0"/>
                              <a:cs typeface="Times New Roman" panose="02020603050405020304" pitchFamily="18" charset="0"/>
                            </a:rPr>
                            <m:t>14</m:t>
                          </m:r>
                        </m:e>
                      </m:d>
                    </m:oMath>
                  </m:oMathPara>
                </a14:m>
                <a:endParaRPr lang="es-AR" i="1" dirty="0">
                  <a:latin typeface="Century Gothic" panose="020B0502020202020204" pitchFamily="34" charset="0"/>
                  <a:cs typeface="Times New Roman" panose="02020603050405020304" pitchFamily="18" charset="0"/>
                </a:endParaRPr>
              </a:p>
              <a:p>
                <a:endParaRPr lang="es-AR" b="1" i="1" dirty="0">
                  <a:solidFill>
                    <a:srgbClr val="FF0000"/>
                  </a:solidFill>
                  <a:latin typeface="Century Gothic" panose="020B0502020202020204" pitchFamily="34" charset="0"/>
                  <a:ea typeface="Calibri" panose="020F0502020204030204" pitchFamily="34" charset="0"/>
                  <a:cs typeface="Times New Roman" panose="02020603050405020304" pitchFamily="18" charset="0"/>
                </a:endParaRPr>
              </a:p>
              <a:p>
                <a:endParaRPr lang="es-AR" b="1" i="1" dirty="0">
                  <a:solidFill>
                    <a:srgbClr val="FF0000"/>
                  </a:solidFill>
                  <a:latin typeface="Century Gothic" panose="020B0502020202020204" pitchFamily="34" charset="0"/>
                  <a:ea typeface="Calibri" panose="020F0502020204030204" pitchFamily="34"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a:rPr lang="es-AR" i="1">
                          <a:latin typeface="Cambria Math" panose="02040503050406030204" pitchFamily="18" charset="0"/>
                          <a:ea typeface="Calibri" panose="020F0502020204030204" pitchFamily="34" charset="0"/>
                          <a:cs typeface="Times New Roman" panose="02020603050405020304" pitchFamily="18" charset="0"/>
                        </a:rPr>
                        <m:t>𝑃</m:t>
                      </m:r>
                      <m:d>
                        <m:dPr>
                          <m:begChr m:val="["/>
                          <m:endChr m:val="]"/>
                          <m:ctrlPr>
                            <a:rPr lang="es-AR" i="1">
                              <a:latin typeface="Cambria Math" panose="02040503050406030204" pitchFamily="18" charset="0"/>
                              <a:ea typeface="Calibri" panose="020F0502020204030204" pitchFamily="34" charset="0"/>
                              <a:cs typeface="Times New Roman" panose="02020603050405020304" pitchFamily="18" charset="0"/>
                            </a:rPr>
                          </m:ctrlPr>
                        </m:dPr>
                        <m:e>
                          <m:r>
                            <a:rPr lang="es-AR" i="1">
                              <a:latin typeface="Cambria Math" panose="02040503050406030204" pitchFamily="18" charset="0"/>
                              <a:ea typeface="Calibri" panose="020F0502020204030204" pitchFamily="34" charset="0"/>
                              <a:cs typeface="Times New Roman" panose="02020603050405020304" pitchFamily="18" charset="0"/>
                            </a:rPr>
                            <m:t>0,50≤</m:t>
                          </m:r>
                          <m:r>
                            <a:rPr lang="es-AR" i="1">
                              <a:latin typeface="Cambria Math" panose="02040503050406030204" pitchFamily="18" charset="0"/>
                              <a:ea typeface="Calibri" panose="020F0502020204030204" pitchFamily="34" charset="0"/>
                              <a:cs typeface="Times New Roman" panose="02020603050405020304" pitchFamily="18" charset="0"/>
                            </a:rPr>
                            <m:t>𝑆</m:t>
                          </m:r>
                          <m:r>
                            <a:rPr lang="es-AR" i="1">
                              <a:latin typeface="Cambria Math" panose="02040503050406030204" pitchFamily="18" charset="0"/>
                              <a:ea typeface="Calibri" panose="020F0502020204030204" pitchFamily="34" charset="0"/>
                              <a:cs typeface="Times New Roman" panose="02020603050405020304" pitchFamily="18" charset="0"/>
                            </a:rPr>
                            <m:t>≤2</m:t>
                          </m:r>
                        </m:e>
                      </m:d>
                      <m:r>
                        <a:rPr lang="es-AR" i="1">
                          <a:latin typeface="Cambria Math" panose="02040503050406030204" pitchFamily="18" charset="0"/>
                          <a:ea typeface="Calibri" panose="020F0502020204030204" pitchFamily="34" charset="0"/>
                          <a:cs typeface="Times New Roman" panose="02020603050405020304" pitchFamily="18" charset="0"/>
                        </a:rPr>
                        <m:t>=</m:t>
                      </m:r>
                      <m:r>
                        <a:rPr lang="es-AR" i="1">
                          <a:latin typeface="Cambria Math" panose="02040503050406030204" pitchFamily="18" charset="0"/>
                          <a:ea typeface="Calibri" panose="020F0502020204030204" pitchFamily="34" charset="0"/>
                          <a:cs typeface="Times New Roman" panose="02020603050405020304" pitchFamily="18" charset="0"/>
                        </a:rPr>
                        <m:t>0,60924435</m:t>
                      </m:r>
                      <m:r>
                        <a:rPr lang="es-AR" i="1">
                          <a:latin typeface="Cambria Math" panose="02040503050406030204" pitchFamily="18" charset="0"/>
                          <a:ea typeface="Calibri" panose="020F0502020204030204" pitchFamily="34" charset="0"/>
                          <a:cs typeface="Times New Roman" panose="02020603050405020304" pitchFamily="18" charset="0"/>
                        </a:rPr>
                        <m:t>−0,</m:t>
                      </m:r>
                      <m:r>
                        <a:rPr lang="es-AR" i="1">
                          <a:latin typeface="Cambria Math" panose="02040503050406030204" pitchFamily="18" charset="0"/>
                          <a:ea typeface="Calibri" panose="020F0502020204030204" pitchFamily="34" charset="0"/>
                          <a:cs typeface="Times New Roman" panose="02020603050405020304" pitchFamily="18" charset="0"/>
                        </a:rPr>
                        <m:t>44485347 </m:t>
                      </m:r>
                      <m:r>
                        <a:rPr lang="es-AR" i="1">
                          <a:latin typeface="Cambria Math" panose="02040503050406030204" pitchFamily="18" charset="0"/>
                          <a:ea typeface="Calibri" panose="020F0502020204030204" pitchFamily="34" charset="0"/>
                          <a:cs typeface="Times New Roman" panose="02020603050405020304" pitchFamily="18" charset="0"/>
                        </a:rPr>
                        <m:t>=0,</m:t>
                      </m:r>
                      <m:r>
                        <a:rPr lang="es-AR" i="1">
                          <a:latin typeface="Cambria Math" panose="02040503050406030204" pitchFamily="18" charset="0"/>
                          <a:ea typeface="Calibri" panose="020F0502020204030204" pitchFamily="34" charset="0"/>
                          <a:cs typeface="Times New Roman" panose="02020603050405020304" pitchFamily="18" charset="0"/>
                        </a:rPr>
                        <m:t>16439088</m:t>
                      </m:r>
                    </m:oMath>
                  </m:oMathPara>
                </a14:m>
                <a:endParaRPr lang="es-AR" i="1" dirty="0">
                  <a:latin typeface="Century Gothic" panose="020B0502020202020204" pitchFamily="34" charset="0"/>
                  <a:cs typeface="Times New Roman" panose="02020603050405020304" pitchFamily="18" charset="0"/>
                </a:endParaRPr>
              </a:p>
              <a:p>
                <a:endParaRPr lang="es-AR" b="1" i="1" dirty="0">
                  <a:solidFill>
                    <a:srgbClr val="FF0000"/>
                  </a:solidFill>
                  <a:latin typeface="Century Gothic" panose="020B0502020202020204" pitchFamily="34" charset="0"/>
                  <a:ea typeface="Calibri" panose="020F0502020204030204" pitchFamily="34" charset="0"/>
                  <a:cs typeface="Times New Roman" panose="02020603050405020304" pitchFamily="18" charset="0"/>
                </a:endParaRPr>
              </a:p>
              <a:p>
                <a:endParaRPr lang="es-AR" b="1" i="1" dirty="0">
                  <a:solidFill>
                    <a:srgbClr val="FF0000"/>
                  </a:solidFill>
                  <a:latin typeface="Century Gothic" panose="020B0502020202020204" pitchFamily="34" charset="0"/>
                  <a:ea typeface="Calibri" panose="020F0502020204030204" pitchFamily="34" charset="0"/>
                  <a:cs typeface="Times New Roman" panose="02020603050405020304" pitchFamily="18" charset="0"/>
                </a:endParaRPr>
              </a:p>
              <a:p>
                <a:pPr algn="just"/>
                <a:r>
                  <a:rPr lang="es-AR" b="1" i="1" dirty="0">
                    <a:solidFill>
                      <a:srgbClr val="2E3192"/>
                    </a:solidFill>
                    <a:latin typeface="Century Gothic" panose="020B0502020202020204" pitchFamily="34" charset="0"/>
                    <a:ea typeface="Calibri" panose="020F0502020204030204" pitchFamily="34" charset="0"/>
                    <a:cs typeface="Times New Roman" panose="02020603050405020304" pitchFamily="18" charset="0"/>
                  </a:rPr>
                  <a:t>Es decir la probabilidad de que S se encuentre entre 0,50 y 2 inclusive es de 0,16439088.</a:t>
                </a:r>
              </a:p>
            </p:txBody>
          </p:sp>
        </mc:Choice>
        <mc:Fallback>
          <p:sp>
            <p:nvSpPr>
              <p:cNvPr id="2" name="Rectángulo 1">
                <a:extLst>
                  <a:ext uri="{FF2B5EF4-FFF2-40B4-BE49-F238E27FC236}">
                    <a16:creationId xmlns:a16="http://schemas.microsoft.com/office/drawing/2014/main" id="{2801B765-BAC2-40CC-92C5-B43CD07DEF05}"/>
                  </a:ext>
                </a:extLst>
              </p:cNvPr>
              <p:cNvSpPr>
                <a:spLocks noRot="1" noChangeAspect="1" noMove="1" noResize="1" noEditPoints="1" noAdjustHandles="1" noChangeArrowheads="1" noChangeShapeType="1" noTextEdit="1"/>
              </p:cNvSpPr>
              <p:nvPr/>
            </p:nvSpPr>
            <p:spPr>
              <a:xfrm>
                <a:off x="1499185" y="908720"/>
                <a:ext cx="9168815" cy="5694700"/>
              </a:xfrm>
              <a:prstGeom prst="rect">
                <a:avLst/>
              </a:prstGeom>
              <a:blipFill>
                <a:blip r:embed="rId2"/>
                <a:stretch>
                  <a:fillRect l="-598" t="-535" r="-532" b="-749"/>
                </a:stretch>
              </a:blipFill>
            </p:spPr>
            <p:txBody>
              <a:bodyPr/>
              <a:lstStyle/>
              <a:p>
                <a:r>
                  <a:rPr lang="es-AR">
                    <a:noFill/>
                  </a:rPr>
                  <a:t> </a:t>
                </a:r>
              </a:p>
            </p:txBody>
          </p:sp>
        </mc:Fallback>
      </mc:AlternateContent>
    </p:spTree>
    <p:extLst>
      <p:ext uri="{BB962C8B-B14F-4D97-AF65-F5344CB8AC3E}">
        <p14:creationId xmlns:p14="http://schemas.microsoft.com/office/powerpoint/2010/main" val="363572594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Rectángulo 1">
                <a:extLst>
                  <a:ext uri="{FF2B5EF4-FFF2-40B4-BE49-F238E27FC236}">
                    <a16:creationId xmlns:a16="http://schemas.microsoft.com/office/drawing/2014/main" id="{60D79AB3-36A5-4E63-B437-FEBA71BBE1FF}"/>
                  </a:ext>
                </a:extLst>
              </p:cNvPr>
              <p:cNvSpPr/>
              <p:nvPr/>
            </p:nvSpPr>
            <p:spPr>
              <a:xfrm>
                <a:off x="1524001" y="908720"/>
                <a:ext cx="9143999" cy="6463308"/>
              </a:xfrm>
              <a:prstGeom prst="rect">
                <a:avLst/>
              </a:prstGeom>
            </p:spPr>
            <p:txBody>
              <a:bodyPr wrap="square">
                <a:spAutoFit/>
              </a:bodyPr>
              <a:lstStyle/>
              <a:p>
                <a:pPr algn="just"/>
                <a:r>
                  <a:rPr lang="es-AR" dirty="0">
                    <a:latin typeface="Century Gothic" panose="020B0502020202020204" pitchFamily="34" charset="0"/>
                  </a:rPr>
                  <a:t>Los valores del tercer conjunto pueden agruparse en una </a:t>
                </a:r>
                <a:r>
                  <a:rPr lang="es-AR" b="1" dirty="0">
                    <a:solidFill>
                      <a:srgbClr val="2E3192"/>
                    </a:solidFill>
                    <a:latin typeface="Century Gothic" panose="020B0502020202020204" pitchFamily="34" charset="0"/>
                  </a:rPr>
                  <a:t>tabla de probabilidades</a:t>
                </a:r>
                <a:r>
                  <a:rPr lang="es-AR" dirty="0">
                    <a:latin typeface="Century Gothic" panose="020B0502020202020204" pitchFamily="34" charset="0"/>
                  </a:rPr>
                  <a:t>, también conocida como </a:t>
                </a:r>
                <a:r>
                  <a:rPr lang="es-AR" b="1" dirty="0">
                    <a:solidFill>
                      <a:srgbClr val="2E3192"/>
                    </a:solidFill>
                    <a:latin typeface="Century Gothic" panose="020B0502020202020204" pitchFamily="34" charset="0"/>
                  </a:rPr>
                  <a:t>distribución de probabilidades</a:t>
                </a:r>
                <a:r>
                  <a:rPr lang="es-AR" dirty="0">
                    <a:latin typeface="Century Gothic" panose="020B0502020202020204" pitchFamily="34" charset="0"/>
                  </a:rPr>
                  <a:t>. Este concepto es similar al de tabla de frecuencias. Es decir,</a:t>
                </a:r>
              </a:p>
              <a:p>
                <a:endParaRPr lang="es-AR" dirty="0">
                  <a:latin typeface="Century Gothic" panose="020B0502020202020204" pitchFamily="34" charset="0"/>
                </a:endParaRPr>
              </a:p>
              <a:p>
                <a:endParaRPr lang="es-AR" dirty="0">
                  <a:latin typeface="Century Gothic" panose="020B0502020202020204" pitchFamily="34" charset="0"/>
                </a:endParaRPr>
              </a:p>
              <a:p>
                <a:endParaRPr lang="es-AR" dirty="0">
                  <a:latin typeface="Century Gothic" panose="020B0502020202020204" pitchFamily="34" charset="0"/>
                </a:endParaRPr>
              </a:p>
              <a:p>
                <a:endParaRPr lang="es-AR" dirty="0">
                  <a:latin typeface="Century Gothic" panose="020B0502020202020204" pitchFamily="34" charset="0"/>
                </a:endParaRPr>
              </a:p>
              <a:p>
                <a:endParaRPr lang="es-AR" dirty="0">
                  <a:latin typeface="Century Gothic" panose="020B0502020202020204" pitchFamily="34" charset="0"/>
                </a:endParaRPr>
              </a:p>
              <a:p>
                <a:endParaRPr lang="es-AR" dirty="0">
                  <a:latin typeface="Century Gothic" panose="020B0502020202020204" pitchFamily="34" charset="0"/>
                </a:endParaRPr>
              </a:p>
              <a:p>
                <a:endParaRPr lang="es-AR" dirty="0">
                  <a:latin typeface="Century Gothic" panose="020B0502020202020204" pitchFamily="34" charset="0"/>
                </a:endParaRPr>
              </a:p>
              <a:p>
                <a:endParaRPr lang="es-AR" dirty="0">
                  <a:latin typeface="Century Gothic" panose="020B0502020202020204" pitchFamily="34" charset="0"/>
                </a:endParaRPr>
              </a:p>
              <a:p>
                <a:endParaRPr lang="es-AR" dirty="0">
                  <a:latin typeface="Century Gothic" panose="020B0502020202020204" pitchFamily="34" charset="0"/>
                </a:endParaRPr>
              </a:p>
              <a:p>
                <a:endParaRPr lang="es-AR" dirty="0">
                  <a:latin typeface="Century Gothic" panose="020B0502020202020204" pitchFamily="34" charset="0"/>
                </a:endParaRPr>
              </a:p>
              <a:p>
                <a:endParaRPr lang="es-AR" dirty="0">
                  <a:latin typeface="Century Gothic" panose="020B0502020202020204" pitchFamily="34" charset="0"/>
                </a:endParaRPr>
              </a:p>
              <a:p>
                <a:endParaRPr lang="es-AR" dirty="0">
                  <a:latin typeface="Century Gothic" panose="020B0502020202020204" pitchFamily="34" charset="0"/>
                </a:endParaRPr>
              </a:p>
              <a:p>
                <a:endParaRPr lang="es-AR" dirty="0">
                  <a:latin typeface="Century Gothic" panose="020B0502020202020204" pitchFamily="34" charset="0"/>
                </a:endParaRPr>
              </a:p>
              <a:p>
                <a:endParaRPr lang="es-AR" dirty="0">
                  <a:latin typeface="Century Gothic" panose="020B0502020202020204" pitchFamily="34" charset="0"/>
                </a:endParaRPr>
              </a:p>
              <a:p>
                <a:r>
                  <a:rPr lang="es-AR" dirty="0">
                    <a:latin typeface="Century Gothic" panose="020B0502020202020204" pitchFamily="34" charset="0"/>
                  </a:rPr>
                  <a:t>Es decir, que a cada valor posible que asuma la variable se le asocia un valor de probabilidad. Se cumple la siguiente dupla </a:t>
                </a:r>
                <a14:m>
                  <m:oMath xmlns:m="http://schemas.openxmlformats.org/officeDocument/2006/math">
                    <m:d>
                      <m:dPr>
                        <m:ctrlPr>
                          <a:rPr lang="es-AR" i="1">
                            <a:latin typeface="Cambria Math" panose="02040503050406030204" pitchFamily="18" charset="0"/>
                          </a:rPr>
                        </m:ctrlPr>
                      </m:dPr>
                      <m:e>
                        <m:r>
                          <a:rPr lang="es-AR" b="1" i="1">
                            <a:latin typeface="Cambria Math" panose="02040503050406030204" pitchFamily="18" charset="0"/>
                          </a:rPr>
                          <m:t>𝑿</m:t>
                        </m:r>
                        <m:r>
                          <a:rPr lang="es-AR" b="1" i="1">
                            <a:latin typeface="Cambria Math" panose="02040503050406030204" pitchFamily="18" charset="0"/>
                          </a:rPr>
                          <m:t>,</m:t>
                        </m:r>
                        <m:r>
                          <a:rPr lang="es-AR" b="1" i="1">
                            <a:latin typeface="Cambria Math" panose="02040503050406030204" pitchFamily="18" charset="0"/>
                          </a:rPr>
                          <m:t>𝑷</m:t>
                        </m:r>
                        <m:d>
                          <m:dPr>
                            <m:begChr m:val="["/>
                            <m:endChr m:val="]"/>
                            <m:ctrlPr>
                              <a:rPr lang="es-AR" b="1" i="1">
                                <a:latin typeface="Cambria Math" panose="02040503050406030204" pitchFamily="18" charset="0"/>
                              </a:rPr>
                            </m:ctrlPr>
                          </m:dPr>
                          <m:e>
                            <m:r>
                              <a:rPr lang="es-AR" b="1" i="1">
                                <a:latin typeface="Cambria Math" panose="02040503050406030204" pitchFamily="18" charset="0"/>
                              </a:rPr>
                              <m:t>𝑿</m:t>
                            </m:r>
                            <m:r>
                              <a:rPr lang="es-AR" b="1" i="1">
                                <a:latin typeface="Cambria Math" panose="02040503050406030204" pitchFamily="18" charset="0"/>
                              </a:rPr>
                              <m:t>=</m:t>
                            </m:r>
                            <m:r>
                              <a:rPr lang="es-AR" b="1" i="1">
                                <a:latin typeface="Cambria Math" panose="02040503050406030204" pitchFamily="18" charset="0"/>
                              </a:rPr>
                              <m:t>𝒙</m:t>
                            </m:r>
                          </m:e>
                        </m:d>
                      </m:e>
                    </m:d>
                  </m:oMath>
                </a14:m>
                <a:endParaRPr lang="es-AR" b="1" dirty="0">
                  <a:latin typeface="Century Gothic" panose="020B0502020202020204" pitchFamily="34" charset="0"/>
                </a:endParaRPr>
              </a:p>
              <a:p>
                <a:endParaRPr lang="es-AR" dirty="0">
                  <a:latin typeface="Century Gothic" panose="020B0502020202020204" pitchFamily="34" charset="0"/>
                </a:endParaRPr>
              </a:p>
              <a:p>
                <a:endParaRPr lang="es-AR" dirty="0">
                  <a:latin typeface="Century Gothic" panose="020B0502020202020204" pitchFamily="34" charset="0"/>
                </a:endParaRPr>
              </a:p>
              <a:p>
                <a:endParaRPr lang="es-AR" dirty="0">
                  <a:latin typeface="Century Gothic" panose="020B0502020202020204" pitchFamily="34" charset="0"/>
                </a:endParaRPr>
              </a:p>
              <a:p>
                <a:endParaRPr lang="es-AR" dirty="0">
                  <a:latin typeface="Century Gothic" panose="020B0502020202020204" pitchFamily="34" charset="0"/>
                </a:endParaRPr>
              </a:p>
            </p:txBody>
          </p:sp>
        </mc:Choice>
        <mc:Fallback>
          <p:sp>
            <p:nvSpPr>
              <p:cNvPr id="2" name="Rectángulo 1">
                <a:extLst>
                  <a:ext uri="{FF2B5EF4-FFF2-40B4-BE49-F238E27FC236}">
                    <a16:creationId xmlns:a16="http://schemas.microsoft.com/office/drawing/2014/main" id="{60D79AB3-36A5-4E63-B437-FEBA71BBE1FF}"/>
                  </a:ext>
                </a:extLst>
              </p:cNvPr>
              <p:cNvSpPr>
                <a:spLocks noRot="1" noChangeAspect="1" noMove="1" noResize="1" noEditPoints="1" noAdjustHandles="1" noChangeArrowheads="1" noChangeShapeType="1" noTextEdit="1"/>
              </p:cNvSpPr>
              <p:nvPr/>
            </p:nvSpPr>
            <p:spPr>
              <a:xfrm>
                <a:off x="1524001" y="908720"/>
                <a:ext cx="9143999" cy="6463308"/>
              </a:xfrm>
              <a:prstGeom prst="rect">
                <a:avLst/>
              </a:prstGeom>
              <a:blipFill>
                <a:blip r:embed="rId2"/>
                <a:stretch>
                  <a:fillRect l="-533" t="-472" r="-533"/>
                </a:stretch>
              </a:blipFill>
            </p:spPr>
            <p:txBody>
              <a:bodyPr/>
              <a:lstStyle/>
              <a:p>
                <a:r>
                  <a:rPr lang="es-AR">
                    <a:noFill/>
                  </a:rPr>
                  <a:t> </a:t>
                </a:r>
              </a:p>
            </p:txBody>
          </p:sp>
        </mc:Fallback>
      </mc:AlternateContent>
      <mc:AlternateContent xmlns:mc="http://schemas.openxmlformats.org/markup-compatibility/2006">
        <mc:Choice xmlns:a14="http://schemas.microsoft.com/office/drawing/2010/main" Requires="a14">
          <p:graphicFrame>
            <p:nvGraphicFramePr>
              <p:cNvPr id="3" name="Tabla 3">
                <a:extLst>
                  <a:ext uri="{FF2B5EF4-FFF2-40B4-BE49-F238E27FC236}">
                    <a16:creationId xmlns:a16="http://schemas.microsoft.com/office/drawing/2014/main" id="{5AA1C6FD-F222-4AF3-BB9F-418E00AA75C4}"/>
                  </a:ext>
                </a:extLst>
              </p:cNvPr>
              <p:cNvGraphicFramePr>
                <a:graphicFrameLocks noGrp="1"/>
              </p:cNvGraphicFramePr>
              <p:nvPr>
                <p:extLst>
                  <p:ext uri="{D42A27DB-BD31-4B8C-83A1-F6EECF244321}">
                    <p14:modId xmlns:p14="http://schemas.microsoft.com/office/powerpoint/2010/main" val="542230568"/>
                  </p:ext>
                </p:extLst>
              </p:nvPr>
            </p:nvGraphicFramePr>
            <p:xfrm>
              <a:off x="4638778" y="1844420"/>
              <a:ext cx="2231577" cy="3169160"/>
            </p:xfrm>
            <a:graphic>
              <a:graphicData uri="http://schemas.openxmlformats.org/drawingml/2006/table">
                <a:tbl>
                  <a:tblPr firstRow="1" bandRow="1">
                    <a:tableStyleId>{00A15C55-8517-42AA-B614-E9B94910E393}</a:tableStyleId>
                  </a:tblPr>
                  <a:tblGrid>
                    <a:gridCol w="865243">
                      <a:extLst>
                        <a:ext uri="{9D8B030D-6E8A-4147-A177-3AD203B41FA5}">
                          <a16:colId xmlns:a16="http://schemas.microsoft.com/office/drawing/2014/main" val="935010157"/>
                        </a:ext>
                      </a:extLst>
                    </a:gridCol>
                    <a:gridCol w="1366334">
                      <a:extLst>
                        <a:ext uri="{9D8B030D-6E8A-4147-A177-3AD203B41FA5}">
                          <a16:colId xmlns:a16="http://schemas.microsoft.com/office/drawing/2014/main" val="800805233"/>
                        </a:ext>
                      </a:extLst>
                    </a:gridCol>
                  </a:tblGrid>
                  <a:tr h="370840">
                    <a:tc>
                      <a:txBody>
                        <a:bodyPr/>
                        <a:lstStyle/>
                        <a:p>
                          <a:pPr/>
                          <a14:m>
                            <m:oMathPara xmlns:m="http://schemas.openxmlformats.org/officeDocument/2006/math">
                              <m:oMathParaPr>
                                <m:jc m:val="centerGroup"/>
                              </m:oMathParaPr>
                              <m:oMath xmlns:m="http://schemas.openxmlformats.org/officeDocument/2006/math">
                                <m:r>
                                  <a:rPr lang="es-AR" b="1" i="1" smtClean="0">
                                    <a:latin typeface="Cambria Math" panose="02040503050406030204" pitchFamily="18" charset="0"/>
                                  </a:rPr>
                                  <m:t>𝑿</m:t>
                                </m:r>
                              </m:oMath>
                            </m:oMathPara>
                          </a14:m>
                          <a:endParaRPr lang="es-AR" dirty="0"/>
                        </a:p>
                      </a:txBody>
                      <a:tcPr/>
                    </a:tc>
                    <a:tc>
                      <a:txBody>
                        <a:bodyPr/>
                        <a:lstStyle/>
                        <a:p>
                          <a:pPr/>
                          <a14:m>
                            <m:oMathPara xmlns:m="http://schemas.openxmlformats.org/officeDocument/2006/math">
                              <m:oMathParaPr>
                                <m:jc m:val="centerGroup"/>
                              </m:oMathParaPr>
                              <m:oMath xmlns:m="http://schemas.openxmlformats.org/officeDocument/2006/math">
                                <m:r>
                                  <a:rPr lang="es-AR" b="1" i="1" smtClean="0">
                                    <a:latin typeface="Cambria Math" panose="02040503050406030204" pitchFamily="18" charset="0"/>
                                  </a:rPr>
                                  <m:t>𝑷</m:t>
                                </m:r>
                                <m:r>
                                  <a:rPr lang="es-AR" b="1" i="1" smtClean="0">
                                    <a:latin typeface="Cambria Math" panose="02040503050406030204" pitchFamily="18" charset="0"/>
                                  </a:rPr>
                                  <m:t>[</m:t>
                                </m:r>
                                <m:r>
                                  <a:rPr lang="es-AR" b="1" i="1" smtClean="0">
                                    <a:latin typeface="Cambria Math" panose="02040503050406030204" pitchFamily="18" charset="0"/>
                                  </a:rPr>
                                  <m:t>𝑿</m:t>
                                </m:r>
                                <m:r>
                                  <a:rPr lang="es-AR" b="1" i="1" smtClean="0">
                                    <a:latin typeface="Cambria Math" panose="02040503050406030204" pitchFamily="18" charset="0"/>
                                  </a:rPr>
                                  <m:t>=</m:t>
                                </m:r>
                                <m:r>
                                  <a:rPr lang="es-AR" b="1" i="1" smtClean="0">
                                    <a:latin typeface="Cambria Math" panose="02040503050406030204" pitchFamily="18" charset="0"/>
                                  </a:rPr>
                                  <m:t>𝒙</m:t>
                                </m:r>
                                <m:r>
                                  <a:rPr lang="es-AR" b="1" i="1" smtClean="0">
                                    <a:latin typeface="Cambria Math" panose="02040503050406030204" pitchFamily="18" charset="0"/>
                                  </a:rPr>
                                  <m:t>]</m:t>
                                </m:r>
                              </m:oMath>
                            </m:oMathPara>
                          </a14:m>
                          <a:endParaRPr lang="es-AR" dirty="0"/>
                        </a:p>
                      </a:txBody>
                      <a:tcPr/>
                    </a:tc>
                    <a:extLst>
                      <a:ext uri="{0D108BD9-81ED-4DB2-BD59-A6C34878D82A}">
                        <a16:rowId xmlns:a16="http://schemas.microsoft.com/office/drawing/2014/main" val="320584824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s-AR" b="1" i="1" smtClean="0">
                                    <a:latin typeface="Cambria Math" panose="02040503050406030204" pitchFamily="18" charset="0"/>
                                  </a:rPr>
                                  <m:t>𝟎</m:t>
                                </m:r>
                              </m:oMath>
                            </m:oMathPara>
                          </a14:m>
                          <a:endParaRPr lang="es-AR" dirty="0"/>
                        </a:p>
                      </a:txBody>
                      <a:tcPr/>
                    </a:tc>
                    <a:tc>
                      <a:txBody>
                        <a:bodyPr/>
                        <a:lstStyle/>
                        <a:p>
                          <a:pPr/>
                          <a14:m>
                            <m:oMathPara xmlns:m="http://schemas.openxmlformats.org/officeDocument/2006/math">
                              <m:oMathParaPr>
                                <m:jc m:val="centerGroup"/>
                              </m:oMathParaPr>
                              <m:oMath xmlns:m="http://schemas.openxmlformats.org/officeDocument/2006/math">
                                <m:f>
                                  <m:fPr>
                                    <m:ctrlPr>
                                      <a:rPr lang="es-AR" b="1" i="1" smtClean="0">
                                        <a:latin typeface="Cambria Math" panose="02040503050406030204" pitchFamily="18" charset="0"/>
                                      </a:rPr>
                                    </m:ctrlPr>
                                  </m:fPr>
                                  <m:num>
                                    <m:r>
                                      <a:rPr lang="es-AR" b="1" i="1" smtClean="0">
                                        <a:latin typeface="Cambria Math" panose="02040503050406030204" pitchFamily="18" charset="0"/>
                                      </a:rPr>
                                      <m:t>𝟏</m:t>
                                    </m:r>
                                  </m:num>
                                  <m:den>
                                    <m:r>
                                      <a:rPr lang="es-AR" b="1" i="1" smtClean="0">
                                        <a:latin typeface="Cambria Math" panose="02040503050406030204" pitchFamily="18" charset="0"/>
                                      </a:rPr>
                                      <m:t>𝟖</m:t>
                                    </m:r>
                                  </m:den>
                                </m:f>
                              </m:oMath>
                            </m:oMathPara>
                          </a14:m>
                          <a:endParaRPr lang="es-AR" dirty="0"/>
                        </a:p>
                      </a:txBody>
                      <a:tcPr/>
                    </a:tc>
                    <a:extLst>
                      <a:ext uri="{0D108BD9-81ED-4DB2-BD59-A6C34878D82A}">
                        <a16:rowId xmlns:a16="http://schemas.microsoft.com/office/drawing/2014/main" val="3922284481"/>
                      </a:ext>
                    </a:extLst>
                  </a:tr>
                  <a:tr h="370840">
                    <a:tc>
                      <a:txBody>
                        <a:bodyPr/>
                        <a:lstStyle/>
                        <a:p>
                          <a:pPr/>
                          <a14:m>
                            <m:oMathPara xmlns:m="http://schemas.openxmlformats.org/officeDocument/2006/math">
                              <m:oMathParaPr>
                                <m:jc m:val="centerGroup"/>
                              </m:oMathParaPr>
                              <m:oMath xmlns:m="http://schemas.openxmlformats.org/officeDocument/2006/math">
                                <m:r>
                                  <a:rPr lang="es-AR" b="1" i="1" smtClean="0">
                                    <a:latin typeface="Cambria Math" panose="02040503050406030204" pitchFamily="18" charset="0"/>
                                  </a:rPr>
                                  <m:t>𝟏</m:t>
                                </m:r>
                              </m:oMath>
                            </m:oMathPara>
                          </a14:m>
                          <a:endParaRPr lang="es-AR" dirty="0"/>
                        </a:p>
                      </a:txBody>
                      <a:tcPr/>
                    </a:tc>
                    <a:tc>
                      <a:txBody>
                        <a:bodyPr/>
                        <a:lstStyle/>
                        <a:p>
                          <a:pPr/>
                          <a14:m>
                            <m:oMathPara xmlns:m="http://schemas.openxmlformats.org/officeDocument/2006/math">
                              <m:oMathParaPr>
                                <m:jc m:val="centerGroup"/>
                              </m:oMathParaPr>
                              <m:oMath xmlns:m="http://schemas.openxmlformats.org/officeDocument/2006/math">
                                <m:f>
                                  <m:fPr>
                                    <m:ctrlPr>
                                      <a:rPr lang="es-AR" b="1" i="1" smtClean="0">
                                        <a:latin typeface="Cambria Math" panose="02040503050406030204" pitchFamily="18" charset="0"/>
                                      </a:rPr>
                                    </m:ctrlPr>
                                  </m:fPr>
                                  <m:num>
                                    <m:r>
                                      <a:rPr lang="es-AR" b="1" i="1" smtClean="0">
                                        <a:latin typeface="Cambria Math" panose="02040503050406030204" pitchFamily="18" charset="0"/>
                                      </a:rPr>
                                      <m:t>𝟑</m:t>
                                    </m:r>
                                  </m:num>
                                  <m:den>
                                    <m:r>
                                      <a:rPr lang="es-AR" b="1" i="1" smtClean="0">
                                        <a:latin typeface="Cambria Math" panose="02040503050406030204" pitchFamily="18" charset="0"/>
                                      </a:rPr>
                                      <m:t>𝟖</m:t>
                                    </m:r>
                                  </m:den>
                                </m:f>
                              </m:oMath>
                            </m:oMathPara>
                          </a14:m>
                          <a:endParaRPr lang="es-AR" dirty="0"/>
                        </a:p>
                      </a:txBody>
                      <a:tcPr/>
                    </a:tc>
                    <a:extLst>
                      <a:ext uri="{0D108BD9-81ED-4DB2-BD59-A6C34878D82A}">
                        <a16:rowId xmlns:a16="http://schemas.microsoft.com/office/drawing/2014/main" val="2084170082"/>
                      </a:ext>
                    </a:extLst>
                  </a:tr>
                  <a:tr h="370840">
                    <a:tc>
                      <a:txBody>
                        <a:bodyPr/>
                        <a:lstStyle/>
                        <a:p>
                          <a:pPr/>
                          <a14:m>
                            <m:oMathPara xmlns:m="http://schemas.openxmlformats.org/officeDocument/2006/math">
                              <m:oMathParaPr>
                                <m:jc m:val="centerGroup"/>
                              </m:oMathParaPr>
                              <m:oMath xmlns:m="http://schemas.openxmlformats.org/officeDocument/2006/math">
                                <m:r>
                                  <a:rPr lang="es-AR" b="1" i="1" smtClean="0">
                                    <a:latin typeface="Cambria Math" panose="02040503050406030204" pitchFamily="18" charset="0"/>
                                  </a:rPr>
                                  <m:t>𝟐</m:t>
                                </m:r>
                              </m:oMath>
                            </m:oMathPara>
                          </a14:m>
                          <a:endParaRPr lang="es-AR" dirty="0"/>
                        </a:p>
                      </a:txBody>
                      <a:tcPr/>
                    </a:tc>
                    <a:tc>
                      <a:txBody>
                        <a:bodyPr/>
                        <a:lstStyle/>
                        <a:p>
                          <a:pPr/>
                          <a14:m>
                            <m:oMathPara xmlns:m="http://schemas.openxmlformats.org/officeDocument/2006/math">
                              <m:oMathParaPr>
                                <m:jc m:val="centerGroup"/>
                              </m:oMathParaPr>
                              <m:oMath xmlns:m="http://schemas.openxmlformats.org/officeDocument/2006/math">
                                <m:f>
                                  <m:fPr>
                                    <m:ctrlPr>
                                      <a:rPr lang="es-AR" b="1" i="1" smtClean="0">
                                        <a:latin typeface="Cambria Math" panose="02040503050406030204" pitchFamily="18" charset="0"/>
                                      </a:rPr>
                                    </m:ctrlPr>
                                  </m:fPr>
                                  <m:num>
                                    <m:r>
                                      <a:rPr lang="es-AR" b="1" i="1" smtClean="0">
                                        <a:latin typeface="Cambria Math" panose="02040503050406030204" pitchFamily="18" charset="0"/>
                                      </a:rPr>
                                      <m:t>𝟑</m:t>
                                    </m:r>
                                  </m:num>
                                  <m:den>
                                    <m:r>
                                      <a:rPr lang="es-AR" b="1" i="1" smtClean="0">
                                        <a:latin typeface="Cambria Math" panose="02040503050406030204" pitchFamily="18" charset="0"/>
                                      </a:rPr>
                                      <m:t>𝟖</m:t>
                                    </m:r>
                                  </m:den>
                                </m:f>
                              </m:oMath>
                            </m:oMathPara>
                          </a14:m>
                          <a:endParaRPr lang="es-AR" dirty="0"/>
                        </a:p>
                      </a:txBody>
                      <a:tcPr/>
                    </a:tc>
                    <a:extLst>
                      <a:ext uri="{0D108BD9-81ED-4DB2-BD59-A6C34878D82A}">
                        <a16:rowId xmlns:a16="http://schemas.microsoft.com/office/drawing/2014/main" val="2630637371"/>
                      </a:ext>
                    </a:extLst>
                  </a:tr>
                  <a:tr h="370840">
                    <a:tc>
                      <a:txBody>
                        <a:bodyPr/>
                        <a:lstStyle/>
                        <a:p>
                          <a:pPr/>
                          <a14:m>
                            <m:oMathPara xmlns:m="http://schemas.openxmlformats.org/officeDocument/2006/math">
                              <m:oMathParaPr>
                                <m:jc m:val="centerGroup"/>
                              </m:oMathParaPr>
                              <m:oMath xmlns:m="http://schemas.openxmlformats.org/officeDocument/2006/math">
                                <m:r>
                                  <a:rPr lang="es-AR" b="1" i="1" smtClean="0">
                                    <a:latin typeface="Cambria Math" panose="02040503050406030204" pitchFamily="18" charset="0"/>
                                  </a:rPr>
                                  <m:t>𝟑</m:t>
                                </m:r>
                              </m:oMath>
                            </m:oMathPara>
                          </a14:m>
                          <a:endParaRPr lang="es-AR" dirty="0"/>
                        </a:p>
                      </a:txBody>
                      <a:tcPr/>
                    </a:tc>
                    <a:tc>
                      <a:txBody>
                        <a:bodyPr/>
                        <a:lstStyle/>
                        <a:p>
                          <a:pPr/>
                          <a14:m>
                            <m:oMathPara xmlns:m="http://schemas.openxmlformats.org/officeDocument/2006/math">
                              <m:oMathParaPr>
                                <m:jc m:val="centerGroup"/>
                              </m:oMathParaPr>
                              <m:oMath xmlns:m="http://schemas.openxmlformats.org/officeDocument/2006/math">
                                <m:f>
                                  <m:fPr>
                                    <m:ctrlPr>
                                      <a:rPr lang="es-AR" b="1" i="1" smtClean="0">
                                        <a:latin typeface="Cambria Math" panose="02040503050406030204" pitchFamily="18" charset="0"/>
                                      </a:rPr>
                                    </m:ctrlPr>
                                  </m:fPr>
                                  <m:num>
                                    <m:r>
                                      <a:rPr lang="es-AR" b="1" i="1" smtClean="0">
                                        <a:latin typeface="Cambria Math" panose="02040503050406030204" pitchFamily="18" charset="0"/>
                                      </a:rPr>
                                      <m:t>𝟏</m:t>
                                    </m:r>
                                  </m:num>
                                  <m:den>
                                    <m:r>
                                      <a:rPr lang="es-AR" b="1" i="1" smtClean="0">
                                        <a:latin typeface="Cambria Math" panose="02040503050406030204" pitchFamily="18" charset="0"/>
                                      </a:rPr>
                                      <m:t>𝟖</m:t>
                                    </m:r>
                                  </m:den>
                                </m:f>
                              </m:oMath>
                            </m:oMathPara>
                          </a14:m>
                          <a:endParaRPr lang="es-AR" dirty="0"/>
                        </a:p>
                      </a:txBody>
                      <a:tcPr/>
                    </a:tc>
                    <a:extLst>
                      <a:ext uri="{0D108BD9-81ED-4DB2-BD59-A6C34878D82A}">
                        <a16:rowId xmlns:a16="http://schemas.microsoft.com/office/drawing/2014/main" val="62970988"/>
                      </a:ext>
                    </a:extLst>
                  </a:tr>
                  <a:tr h="370840">
                    <a:tc>
                      <a:txBody>
                        <a:bodyPr/>
                        <a:lstStyle/>
                        <a:p>
                          <a:pPr algn="ctr"/>
                          <a:r>
                            <a:rPr lang="es-AR" dirty="0"/>
                            <a:t>Total</a:t>
                          </a:r>
                        </a:p>
                      </a:txBody>
                      <a:tcPr/>
                    </a:tc>
                    <a:tc>
                      <a:txBody>
                        <a:bodyPr/>
                        <a:lstStyle/>
                        <a:p>
                          <a:pPr/>
                          <a14:m>
                            <m:oMathPara xmlns:m="http://schemas.openxmlformats.org/officeDocument/2006/math">
                              <m:oMathParaPr>
                                <m:jc m:val="centerGroup"/>
                              </m:oMathParaPr>
                              <m:oMath xmlns:m="http://schemas.openxmlformats.org/officeDocument/2006/math">
                                <m:r>
                                  <a:rPr lang="es-AR" b="1" i="1" smtClean="0">
                                    <a:latin typeface="Cambria Math" panose="02040503050406030204" pitchFamily="18" charset="0"/>
                                  </a:rPr>
                                  <m:t>𝟏</m:t>
                                </m:r>
                              </m:oMath>
                            </m:oMathPara>
                          </a14:m>
                          <a:endParaRPr lang="es-AR" dirty="0"/>
                        </a:p>
                      </a:txBody>
                      <a:tcPr/>
                    </a:tc>
                    <a:extLst>
                      <a:ext uri="{0D108BD9-81ED-4DB2-BD59-A6C34878D82A}">
                        <a16:rowId xmlns:a16="http://schemas.microsoft.com/office/drawing/2014/main" val="4095793495"/>
                      </a:ext>
                    </a:extLst>
                  </a:tr>
                </a:tbl>
              </a:graphicData>
            </a:graphic>
          </p:graphicFrame>
        </mc:Choice>
        <mc:Fallback>
          <p:graphicFrame>
            <p:nvGraphicFramePr>
              <p:cNvPr id="3" name="Tabla 3">
                <a:extLst>
                  <a:ext uri="{FF2B5EF4-FFF2-40B4-BE49-F238E27FC236}">
                    <a16:creationId xmlns:a16="http://schemas.microsoft.com/office/drawing/2014/main" id="{5AA1C6FD-F222-4AF3-BB9F-418E00AA75C4}"/>
                  </a:ext>
                </a:extLst>
              </p:cNvPr>
              <p:cNvGraphicFramePr>
                <a:graphicFrameLocks noGrp="1"/>
              </p:cNvGraphicFramePr>
              <p:nvPr>
                <p:extLst>
                  <p:ext uri="{D42A27DB-BD31-4B8C-83A1-F6EECF244321}">
                    <p14:modId xmlns:p14="http://schemas.microsoft.com/office/powerpoint/2010/main" val="542230568"/>
                  </p:ext>
                </p:extLst>
              </p:nvPr>
            </p:nvGraphicFramePr>
            <p:xfrm>
              <a:off x="4638778" y="1844420"/>
              <a:ext cx="2231577" cy="3169160"/>
            </p:xfrm>
            <a:graphic>
              <a:graphicData uri="http://schemas.openxmlformats.org/drawingml/2006/table">
                <a:tbl>
                  <a:tblPr firstRow="1" bandRow="1">
                    <a:tableStyleId>{00A15C55-8517-42AA-B614-E9B94910E393}</a:tableStyleId>
                  </a:tblPr>
                  <a:tblGrid>
                    <a:gridCol w="865243">
                      <a:extLst>
                        <a:ext uri="{9D8B030D-6E8A-4147-A177-3AD203B41FA5}">
                          <a16:colId xmlns:a16="http://schemas.microsoft.com/office/drawing/2014/main" val="935010157"/>
                        </a:ext>
                      </a:extLst>
                    </a:gridCol>
                    <a:gridCol w="1366334">
                      <a:extLst>
                        <a:ext uri="{9D8B030D-6E8A-4147-A177-3AD203B41FA5}">
                          <a16:colId xmlns:a16="http://schemas.microsoft.com/office/drawing/2014/main" val="800805233"/>
                        </a:ext>
                      </a:extLst>
                    </a:gridCol>
                  </a:tblGrid>
                  <a:tr h="370840">
                    <a:tc>
                      <a:txBody>
                        <a:bodyPr/>
                        <a:lstStyle/>
                        <a:p>
                          <a:endParaRPr lang="es-AR"/>
                        </a:p>
                      </a:txBody>
                      <a:tcPr>
                        <a:blipFill>
                          <a:blip r:embed="rId3"/>
                          <a:stretch>
                            <a:fillRect l="-699" t="-1639" r="-160140" b="-778689"/>
                          </a:stretch>
                        </a:blipFill>
                      </a:tcPr>
                    </a:tc>
                    <a:tc>
                      <a:txBody>
                        <a:bodyPr/>
                        <a:lstStyle/>
                        <a:p>
                          <a:endParaRPr lang="es-AR"/>
                        </a:p>
                      </a:txBody>
                      <a:tcPr>
                        <a:blipFill>
                          <a:blip r:embed="rId3"/>
                          <a:stretch>
                            <a:fillRect l="-64000" t="-1639" r="-1778" b="-778689"/>
                          </a:stretch>
                        </a:blipFill>
                      </a:tcPr>
                    </a:tc>
                    <a:extLst>
                      <a:ext uri="{0D108BD9-81ED-4DB2-BD59-A6C34878D82A}">
                        <a16:rowId xmlns:a16="http://schemas.microsoft.com/office/drawing/2014/main" val="3205848245"/>
                      </a:ext>
                    </a:extLst>
                  </a:tr>
                  <a:tr h="606870">
                    <a:tc>
                      <a:txBody>
                        <a:bodyPr/>
                        <a:lstStyle/>
                        <a:p>
                          <a:endParaRPr lang="es-AR"/>
                        </a:p>
                      </a:txBody>
                      <a:tcPr>
                        <a:blipFill>
                          <a:blip r:embed="rId3"/>
                          <a:stretch>
                            <a:fillRect l="-699" t="-62000" r="-160140" b="-375000"/>
                          </a:stretch>
                        </a:blipFill>
                      </a:tcPr>
                    </a:tc>
                    <a:tc>
                      <a:txBody>
                        <a:bodyPr/>
                        <a:lstStyle/>
                        <a:p>
                          <a:endParaRPr lang="es-AR"/>
                        </a:p>
                      </a:txBody>
                      <a:tcPr>
                        <a:blipFill>
                          <a:blip r:embed="rId3"/>
                          <a:stretch>
                            <a:fillRect l="-64000" t="-62000" r="-1778" b="-375000"/>
                          </a:stretch>
                        </a:blipFill>
                      </a:tcPr>
                    </a:tc>
                    <a:extLst>
                      <a:ext uri="{0D108BD9-81ED-4DB2-BD59-A6C34878D82A}">
                        <a16:rowId xmlns:a16="http://schemas.microsoft.com/office/drawing/2014/main" val="3922284481"/>
                      </a:ext>
                    </a:extLst>
                  </a:tr>
                  <a:tr h="606870">
                    <a:tc>
                      <a:txBody>
                        <a:bodyPr/>
                        <a:lstStyle/>
                        <a:p>
                          <a:endParaRPr lang="es-AR"/>
                        </a:p>
                      </a:txBody>
                      <a:tcPr>
                        <a:blipFill>
                          <a:blip r:embed="rId3"/>
                          <a:stretch>
                            <a:fillRect l="-699" t="-162000" r="-160140" b="-275000"/>
                          </a:stretch>
                        </a:blipFill>
                      </a:tcPr>
                    </a:tc>
                    <a:tc>
                      <a:txBody>
                        <a:bodyPr/>
                        <a:lstStyle/>
                        <a:p>
                          <a:endParaRPr lang="es-AR"/>
                        </a:p>
                      </a:txBody>
                      <a:tcPr>
                        <a:blipFill>
                          <a:blip r:embed="rId3"/>
                          <a:stretch>
                            <a:fillRect l="-64000" t="-162000" r="-1778" b="-275000"/>
                          </a:stretch>
                        </a:blipFill>
                      </a:tcPr>
                    </a:tc>
                    <a:extLst>
                      <a:ext uri="{0D108BD9-81ED-4DB2-BD59-A6C34878D82A}">
                        <a16:rowId xmlns:a16="http://schemas.microsoft.com/office/drawing/2014/main" val="2084170082"/>
                      </a:ext>
                    </a:extLst>
                  </a:tr>
                  <a:tr h="606870">
                    <a:tc>
                      <a:txBody>
                        <a:bodyPr/>
                        <a:lstStyle/>
                        <a:p>
                          <a:endParaRPr lang="es-AR"/>
                        </a:p>
                      </a:txBody>
                      <a:tcPr>
                        <a:blipFill>
                          <a:blip r:embed="rId3"/>
                          <a:stretch>
                            <a:fillRect l="-699" t="-264646" r="-160140" b="-177778"/>
                          </a:stretch>
                        </a:blipFill>
                      </a:tcPr>
                    </a:tc>
                    <a:tc>
                      <a:txBody>
                        <a:bodyPr/>
                        <a:lstStyle/>
                        <a:p>
                          <a:endParaRPr lang="es-AR"/>
                        </a:p>
                      </a:txBody>
                      <a:tcPr>
                        <a:blipFill>
                          <a:blip r:embed="rId3"/>
                          <a:stretch>
                            <a:fillRect l="-64000" t="-264646" r="-1778" b="-177778"/>
                          </a:stretch>
                        </a:blipFill>
                      </a:tcPr>
                    </a:tc>
                    <a:extLst>
                      <a:ext uri="{0D108BD9-81ED-4DB2-BD59-A6C34878D82A}">
                        <a16:rowId xmlns:a16="http://schemas.microsoft.com/office/drawing/2014/main" val="2630637371"/>
                      </a:ext>
                    </a:extLst>
                  </a:tr>
                  <a:tr h="606870">
                    <a:tc>
                      <a:txBody>
                        <a:bodyPr/>
                        <a:lstStyle/>
                        <a:p>
                          <a:endParaRPr lang="es-AR"/>
                        </a:p>
                      </a:txBody>
                      <a:tcPr>
                        <a:blipFill>
                          <a:blip r:embed="rId3"/>
                          <a:stretch>
                            <a:fillRect l="-699" t="-361000" r="-160140" b="-76000"/>
                          </a:stretch>
                        </a:blipFill>
                      </a:tcPr>
                    </a:tc>
                    <a:tc>
                      <a:txBody>
                        <a:bodyPr/>
                        <a:lstStyle/>
                        <a:p>
                          <a:endParaRPr lang="es-AR"/>
                        </a:p>
                      </a:txBody>
                      <a:tcPr>
                        <a:blipFill>
                          <a:blip r:embed="rId3"/>
                          <a:stretch>
                            <a:fillRect l="-64000" t="-361000" r="-1778" b="-76000"/>
                          </a:stretch>
                        </a:blipFill>
                      </a:tcPr>
                    </a:tc>
                    <a:extLst>
                      <a:ext uri="{0D108BD9-81ED-4DB2-BD59-A6C34878D82A}">
                        <a16:rowId xmlns:a16="http://schemas.microsoft.com/office/drawing/2014/main" val="62970988"/>
                      </a:ext>
                    </a:extLst>
                  </a:tr>
                  <a:tr h="370840">
                    <a:tc>
                      <a:txBody>
                        <a:bodyPr/>
                        <a:lstStyle/>
                        <a:p>
                          <a:pPr algn="ctr"/>
                          <a:r>
                            <a:rPr lang="es-AR" dirty="0"/>
                            <a:t>Total</a:t>
                          </a:r>
                        </a:p>
                      </a:txBody>
                      <a:tcPr/>
                    </a:tc>
                    <a:tc>
                      <a:txBody>
                        <a:bodyPr/>
                        <a:lstStyle/>
                        <a:p>
                          <a:endParaRPr lang="es-AR"/>
                        </a:p>
                      </a:txBody>
                      <a:tcPr>
                        <a:blipFill>
                          <a:blip r:embed="rId3"/>
                          <a:stretch>
                            <a:fillRect l="-64000" t="-755738" r="-1778" b="-24590"/>
                          </a:stretch>
                        </a:blipFill>
                      </a:tcPr>
                    </a:tc>
                    <a:extLst>
                      <a:ext uri="{0D108BD9-81ED-4DB2-BD59-A6C34878D82A}">
                        <a16:rowId xmlns:a16="http://schemas.microsoft.com/office/drawing/2014/main" val="4095793495"/>
                      </a:ext>
                    </a:extLst>
                  </a:tr>
                </a:tbl>
              </a:graphicData>
            </a:graphic>
          </p:graphicFrame>
        </mc:Fallback>
      </mc:AlternateContent>
    </p:spTree>
    <p:extLst>
      <p:ext uri="{BB962C8B-B14F-4D97-AF65-F5344CB8AC3E}">
        <p14:creationId xmlns:p14="http://schemas.microsoft.com/office/powerpoint/2010/main" val="19484245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8"/>
          <p:cNvSpPr txBox="1"/>
          <p:nvPr/>
        </p:nvSpPr>
        <p:spPr>
          <a:xfrm>
            <a:off x="1170428" y="2330766"/>
            <a:ext cx="8195994" cy="193899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AR" sz="6000" b="1" dirty="0">
                <a:solidFill>
                  <a:srgbClr val="172186"/>
                </a:solidFill>
                <a:latin typeface="Century Gothic" panose="020B0502020202020204" pitchFamily="34" charset="0"/>
              </a:rPr>
              <a:t>Teorema Central del Límite</a:t>
            </a:r>
            <a:endParaRPr kumimoji="0" lang="es-AR" sz="6000" b="1" i="0" u="none" strike="noStrike" kern="1200" cap="none" spc="0" normalizeH="0" baseline="0" noProof="0" dirty="0">
              <a:ln>
                <a:noFill/>
              </a:ln>
              <a:solidFill>
                <a:srgbClr val="172186"/>
              </a:solidFill>
              <a:effectLst/>
              <a:uLnTx/>
              <a:uFillTx/>
              <a:latin typeface="Century Gothic" panose="020B0502020202020204" pitchFamily="34" charset="0"/>
            </a:endParaRPr>
          </a:p>
        </p:txBody>
      </p:sp>
    </p:spTree>
    <p:extLst>
      <p:ext uri="{BB962C8B-B14F-4D97-AF65-F5344CB8AC3E}">
        <p14:creationId xmlns:p14="http://schemas.microsoft.com/office/powerpoint/2010/main" val="3952062672"/>
      </p:ext>
    </p:extLst>
  </p:cSld>
  <p:clrMapOvr>
    <a:masterClrMapping/>
  </p:clrMapOvr>
  <p:transition spd="slow" advTm="3702">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8431E929-0959-4CDA-94CD-9DBEA17C2DCB}"/>
              </a:ext>
            </a:extLst>
          </p:cNvPr>
          <p:cNvSpPr/>
          <p:nvPr/>
        </p:nvSpPr>
        <p:spPr>
          <a:xfrm>
            <a:off x="1018674" y="438523"/>
            <a:ext cx="9144000" cy="6186309"/>
          </a:xfrm>
          <a:prstGeom prst="rect">
            <a:avLst/>
          </a:prstGeom>
        </p:spPr>
        <p:txBody>
          <a:bodyPr wrap="square">
            <a:spAutoFit/>
          </a:bodyPr>
          <a:lstStyle/>
          <a:p>
            <a:pPr algn="just"/>
            <a:r>
              <a:rPr lang="es-AR" dirty="0">
                <a:latin typeface="Century Gothic" panose="020B0502020202020204" pitchFamily="34" charset="0"/>
              </a:rPr>
              <a:t>En el resultado anterior, veíamos que la suma de variables aleatorias normales es otra variable aleatoria normal. Sin embargo, la normalidad de una suma de variables no se limita solo a las variables normales. </a:t>
            </a:r>
          </a:p>
          <a:p>
            <a:pPr algn="just"/>
            <a:endParaRPr lang="es-AR" dirty="0">
              <a:latin typeface="Century Gothic" panose="020B0502020202020204" pitchFamily="34" charset="0"/>
            </a:endParaRPr>
          </a:p>
          <a:p>
            <a:pPr algn="just"/>
            <a:r>
              <a:rPr lang="es-AR" dirty="0">
                <a:latin typeface="Century Gothic" panose="020B0502020202020204" pitchFamily="34" charset="0"/>
              </a:rPr>
              <a:t>El teorema central del límite es un resultado matemático que garantiza que, si sumamos variables cualesquiera (no necesariamente normales), la variable suma también seguirá una distribución normal (esto siempre que se cumplan algunas condiciones básicas).</a:t>
            </a:r>
          </a:p>
          <a:p>
            <a:pPr algn="just"/>
            <a:endParaRPr lang="es-AR" dirty="0">
              <a:latin typeface="Century Gothic" panose="020B0502020202020204" pitchFamily="34" charset="0"/>
            </a:endParaRPr>
          </a:p>
          <a:p>
            <a:pPr algn="just"/>
            <a:r>
              <a:rPr lang="es-AR" dirty="0">
                <a:latin typeface="Century Gothic" panose="020B0502020202020204" pitchFamily="34" charset="0"/>
              </a:rPr>
              <a:t>Así, cuando un dato o resultado es la suma de contribuciones independientes, de igual magnitud y “con un tamaño típico”, este resultado corresponderá a una Distribución Normal siempre que el número de contribuciones (el número de sumandos) sea un número considerable (no pequeño).</a:t>
            </a:r>
          </a:p>
          <a:p>
            <a:pPr algn="just"/>
            <a:endParaRPr lang="es-AR" dirty="0">
              <a:latin typeface="Century Gothic" panose="020B0502020202020204" pitchFamily="34" charset="0"/>
            </a:endParaRPr>
          </a:p>
          <a:p>
            <a:pPr algn="just"/>
            <a:r>
              <a:rPr lang="es-AR" dirty="0">
                <a:latin typeface="Century Gothic" panose="020B0502020202020204" pitchFamily="34" charset="0"/>
              </a:rPr>
              <a:t>Con un tamaño típico se quiere garantizar que las contribuciones tienen que “estar controladas”, esto es, las contribuciones extremas tienen que estar controladas por una probabilidad muy pequeña (En jerga matemática las contribuciones tiene que tener varianza finita).</a:t>
            </a:r>
          </a:p>
          <a:p>
            <a:pPr algn="just"/>
            <a:endParaRPr lang="es-AR" dirty="0">
              <a:latin typeface="Century Gothic" panose="020B0502020202020204" pitchFamily="34" charset="0"/>
            </a:endParaRPr>
          </a:p>
          <a:p>
            <a:pPr algn="just"/>
            <a:r>
              <a:rPr lang="es-AR" dirty="0">
                <a:latin typeface="Century Gothic" panose="020B0502020202020204" pitchFamily="34" charset="0"/>
              </a:rPr>
              <a:t>Este teorema asegura, de manera esquemática, que, cuando sumamos un número grande de variables, la variable resultante sigue una distribución normal.</a:t>
            </a:r>
          </a:p>
        </p:txBody>
      </p:sp>
    </p:spTree>
    <p:extLst>
      <p:ext uri="{BB962C8B-B14F-4D97-AF65-F5344CB8AC3E}">
        <p14:creationId xmlns:p14="http://schemas.microsoft.com/office/powerpoint/2010/main" val="342502322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Rectángulo 1">
                <a:extLst>
                  <a:ext uri="{FF2B5EF4-FFF2-40B4-BE49-F238E27FC236}">
                    <a16:creationId xmlns:a16="http://schemas.microsoft.com/office/drawing/2014/main" id="{5D707ADB-F977-4687-96B2-9ADCEA8D823D}"/>
                  </a:ext>
                </a:extLst>
              </p:cNvPr>
              <p:cNvSpPr/>
              <p:nvPr/>
            </p:nvSpPr>
            <p:spPr>
              <a:xfrm>
                <a:off x="1247274" y="404823"/>
                <a:ext cx="9144000" cy="6453177"/>
              </a:xfrm>
              <a:prstGeom prst="rect">
                <a:avLst/>
              </a:prstGeom>
            </p:spPr>
            <p:txBody>
              <a:bodyPr wrap="square">
                <a:spAutoFit/>
              </a:bodyPr>
              <a:lstStyle/>
              <a:p>
                <a:r>
                  <a:rPr lang="es-AR" dirty="0">
                    <a:latin typeface="Century Gothic" panose="020B0502020202020204" pitchFamily="34" charset="0"/>
                  </a:rPr>
                  <a:t>De manera general si contamos con la siguiente sucesión de variables aleatorias,</a:t>
                </a:r>
              </a:p>
              <a:p>
                <a:endParaRPr lang="es-AR" dirty="0">
                  <a:latin typeface="Century Gothic" panose="020B0502020202020204" pitchFamily="34" charset="0"/>
                </a:endParaRPr>
              </a:p>
              <a:p>
                <a:pPr/>
                <a14:m>
                  <m:oMathPara xmlns:m="http://schemas.openxmlformats.org/officeDocument/2006/math">
                    <m:oMathParaPr>
                      <m:jc m:val="centerGroup"/>
                    </m:oMathParaPr>
                    <m:oMath xmlns:m="http://schemas.openxmlformats.org/officeDocument/2006/math">
                      <m:sSub>
                        <m:sSubPr>
                          <m:ctrlPr>
                            <a:rPr lang="es-AR" i="1">
                              <a:latin typeface="Cambria Math" panose="02040503050406030204" pitchFamily="18" charset="0"/>
                              <a:ea typeface="Calibri" panose="020F0502020204030204" pitchFamily="34" charset="0"/>
                              <a:cs typeface="Times New Roman" panose="02020603050405020304" pitchFamily="18" charset="0"/>
                            </a:rPr>
                          </m:ctrlPr>
                        </m:sSubPr>
                        <m:e>
                          <m:r>
                            <a:rPr lang="es-AR" i="1">
                              <a:latin typeface="Cambria Math" panose="02040503050406030204" pitchFamily="18" charset="0"/>
                              <a:ea typeface="Calibri" panose="020F0502020204030204" pitchFamily="34" charset="0"/>
                              <a:cs typeface="Times New Roman" panose="02020603050405020304" pitchFamily="18" charset="0"/>
                            </a:rPr>
                            <m:t>𝑋</m:t>
                          </m:r>
                        </m:e>
                        <m:sub>
                          <m:r>
                            <a:rPr lang="es-AR" i="1">
                              <a:latin typeface="Cambria Math" panose="02040503050406030204" pitchFamily="18" charset="0"/>
                              <a:ea typeface="Calibri" panose="020F0502020204030204" pitchFamily="34" charset="0"/>
                              <a:cs typeface="Times New Roman" panose="02020603050405020304" pitchFamily="18" charset="0"/>
                            </a:rPr>
                            <m:t>1</m:t>
                          </m:r>
                        </m:sub>
                      </m:sSub>
                      <m:r>
                        <a:rPr lang="es-AR" i="1">
                          <a:latin typeface="Cambria Math" panose="02040503050406030204" pitchFamily="18" charset="0"/>
                          <a:ea typeface="Calibri" panose="020F0502020204030204" pitchFamily="34" charset="0"/>
                          <a:cs typeface="Times New Roman" panose="02020603050405020304" pitchFamily="18" charset="0"/>
                        </a:rPr>
                        <m:t>,</m:t>
                      </m:r>
                      <m:sSub>
                        <m:sSubPr>
                          <m:ctrlPr>
                            <a:rPr lang="es-AR" i="1">
                              <a:latin typeface="Cambria Math" panose="02040503050406030204" pitchFamily="18" charset="0"/>
                              <a:ea typeface="Calibri" panose="020F0502020204030204" pitchFamily="34" charset="0"/>
                              <a:cs typeface="Times New Roman" panose="02020603050405020304" pitchFamily="18" charset="0"/>
                            </a:rPr>
                          </m:ctrlPr>
                        </m:sSubPr>
                        <m:e>
                          <m:r>
                            <a:rPr lang="es-AR" i="1">
                              <a:latin typeface="Cambria Math" panose="02040503050406030204" pitchFamily="18" charset="0"/>
                              <a:ea typeface="Calibri" panose="020F0502020204030204" pitchFamily="34" charset="0"/>
                              <a:cs typeface="Times New Roman" panose="02020603050405020304" pitchFamily="18" charset="0"/>
                            </a:rPr>
                            <m:t>𝑋</m:t>
                          </m:r>
                        </m:e>
                        <m:sub>
                          <m:r>
                            <a:rPr lang="es-AR" i="1">
                              <a:latin typeface="Cambria Math" panose="02040503050406030204" pitchFamily="18" charset="0"/>
                              <a:ea typeface="Calibri" panose="020F0502020204030204" pitchFamily="34" charset="0"/>
                              <a:cs typeface="Times New Roman" panose="02020603050405020304" pitchFamily="18" charset="0"/>
                            </a:rPr>
                            <m:t>2</m:t>
                          </m:r>
                        </m:sub>
                      </m:sSub>
                      <m:r>
                        <a:rPr lang="es-AR" i="1">
                          <a:latin typeface="Cambria Math" panose="02040503050406030204" pitchFamily="18" charset="0"/>
                          <a:ea typeface="Calibri" panose="020F0502020204030204" pitchFamily="34" charset="0"/>
                          <a:cs typeface="Times New Roman" panose="02020603050405020304" pitchFamily="18" charset="0"/>
                        </a:rPr>
                        <m:t>,…,</m:t>
                      </m:r>
                      <m:sSub>
                        <m:sSubPr>
                          <m:ctrlPr>
                            <a:rPr lang="es-AR" i="1">
                              <a:latin typeface="Cambria Math" panose="02040503050406030204" pitchFamily="18" charset="0"/>
                              <a:ea typeface="Calibri" panose="020F0502020204030204" pitchFamily="34" charset="0"/>
                              <a:cs typeface="Times New Roman" panose="02020603050405020304" pitchFamily="18" charset="0"/>
                            </a:rPr>
                          </m:ctrlPr>
                        </m:sSubPr>
                        <m:e>
                          <m:r>
                            <a:rPr lang="es-AR" i="1">
                              <a:latin typeface="Cambria Math" panose="02040503050406030204" pitchFamily="18" charset="0"/>
                              <a:ea typeface="Calibri" panose="020F0502020204030204" pitchFamily="34" charset="0"/>
                              <a:cs typeface="Times New Roman" panose="02020603050405020304" pitchFamily="18" charset="0"/>
                            </a:rPr>
                            <m:t>𝑋</m:t>
                          </m:r>
                        </m:e>
                        <m:sub>
                          <m:r>
                            <a:rPr lang="es-AR" i="1">
                              <a:latin typeface="Cambria Math" panose="02040503050406030204" pitchFamily="18" charset="0"/>
                              <a:ea typeface="Calibri" panose="020F0502020204030204" pitchFamily="34" charset="0"/>
                              <a:cs typeface="Times New Roman" panose="02020603050405020304" pitchFamily="18" charset="0"/>
                            </a:rPr>
                            <m:t>𝑛</m:t>
                          </m:r>
                        </m:sub>
                      </m:sSub>
                    </m:oMath>
                  </m:oMathPara>
                </a14:m>
                <a:endParaRPr lang="es-AR" dirty="0">
                  <a:latin typeface="Century Gothic" panose="020B0502020202020204" pitchFamily="34" charset="0"/>
                  <a:ea typeface="Calibri" panose="020F0502020204030204" pitchFamily="34" charset="0"/>
                  <a:cs typeface="Times New Roman" panose="02020603050405020304" pitchFamily="18" charset="0"/>
                </a:endParaRPr>
              </a:p>
              <a:p>
                <a:endParaRPr lang="es-AR" dirty="0">
                  <a:latin typeface="Century Gothic" panose="020B0502020202020204" pitchFamily="34" charset="0"/>
                </a:endParaRPr>
              </a:p>
              <a:p>
                <a:r>
                  <a:rPr lang="es-AR" dirty="0">
                    <a:latin typeface="Century Gothic" panose="020B0502020202020204" pitchFamily="34" charset="0"/>
                  </a:rPr>
                  <a:t>Y de cada variable se conoce el valor esperado y su varianza, en términos formales,</a:t>
                </a:r>
              </a:p>
              <a:p>
                <a:endParaRPr lang="es-AR" dirty="0">
                  <a:latin typeface="Century Gothic" panose="020B0502020202020204" pitchFamily="34" charset="0"/>
                </a:endParaRPr>
              </a:p>
              <a:p>
                <a:pPr/>
                <a14:m>
                  <m:oMathPara xmlns:m="http://schemas.openxmlformats.org/officeDocument/2006/math">
                    <m:oMathParaPr>
                      <m:jc m:val="centerGroup"/>
                    </m:oMathParaPr>
                    <m:oMath xmlns:m="http://schemas.openxmlformats.org/officeDocument/2006/math">
                      <m:sSub>
                        <m:sSubPr>
                          <m:ctrlPr>
                            <a:rPr lang="es-AR" i="1">
                              <a:latin typeface="Cambria Math" panose="02040503050406030204" pitchFamily="18" charset="0"/>
                              <a:ea typeface="Calibri" panose="020F0502020204030204" pitchFamily="34" charset="0"/>
                              <a:cs typeface="Times New Roman" panose="02020603050405020304" pitchFamily="18" charset="0"/>
                            </a:rPr>
                          </m:ctrlPr>
                        </m:sSubPr>
                        <m:e>
                          <m:r>
                            <a:rPr lang="es-AR" i="1">
                              <a:latin typeface="Cambria Math" panose="02040503050406030204" pitchFamily="18" charset="0"/>
                              <a:ea typeface="Calibri" panose="020F0502020204030204" pitchFamily="34" charset="0"/>
                              <a:cs typeface="Times New Roman" panose="02020603050405020304" pitchFamily="18" charset="0"/>
                            </a:rPr>
                            <m:t>𝜇</m:t>
                          </m:r>
                        </m:e>
                        <m:sub>
                          <m:r>
                            <a:rPr lang="es-AR" i="1">
                              <a:latin typeface="Cambria Math" panose="02040503050406030204" pitchFamily="18" charset="0"/>
                              <a:ea typeface="Calibri" panose="020F0502020204030204" pitchFamily="34" charset="0"/>
                              <a:cs typeface="Times New Roman" panose="02020603050405020304" pitchFamily="18" charset="0"/>
                            </a:rPr>
                            <m:t>𝑖</m:t>
                          </m:r>
                        </m:sub>
                      </m:sSub>
                      <m:r>
                        <a:rPr lang="es-AR" i="1">
                          <a:latin typeface="Cambria Math" panose="02040503050406030204" pitchFamily="18" charset="0"/>
                          <a:ea typeface="Calibri" panose="020F0502020204030204" pitchFamily="34" charset="0"/>
                          <a:cs typeface="Times New Roman" panose="02020603050405020304" pitchFamily="18" charset="0"/>
                        </a:rPr>
                        <m:t>=</m:t>
                      </m:r>
                      <m:r>
                        <a:rPr lang="es-AR" i="1">
                          <a:latin typeface="Cambria Math" panose="02040503050406030204" pitchFamily="18" charset="0"/>
                          <a:ea typeface="Calibri" panose="020F0502020204030204" pitchFamily="34" charset="0"/>
                          <a:cs typeface="Times New Roman" panose="02020603050405020304" pitchFamily="18" charset="0"/>
                        </a:rPr>
                        <m:t>𝐸</m:t>
                      </m:r>
                      <m:d>
                        <m:dPr>
                          <m:begChr m:val="["/>
                          <m:endChr m:val="]"/>
                          <m:ctrlPr>
                            <a:rPr lang="es-AR" i="1">
                              <a:latin typeface="Cambria Math" panose="02040503050406030204" pitchFamily="18" charset="0"/>
                              <a:ea typeface="Calibri" panose="020F0502020204030204" pitchFamily="34" charset="0"/>
                              <a:cs typeface="Times New Roman" panose="02020603050405020304" pitchFamily="18" charset="0"/>
                            </a:rPr>
                          </m:ctrlPr>
                        </m:dPr>
                        <m:e>
                          <m:sSub>
                            <m:sSubPr>
                              <m:ctrlPr>
                                <a:rPr lang="es-AR" i="1">
                                  <a:latin typeface="Cambria Math" panose="02040503050406030204" pitchFamily="18" charset="0"/>
                                  <a:ea typeface="Calibri" panose="020F0502020204030204" pitchFamily="34" charset="0"/>
                                  <a:cs typeface="Times New Roman" panose="02020603050405020304" pitchFamily="18" charset="0"/>
                                </a:rPr>
                              </m:ctrlPr>
                            </m:sSubPr>
                            <m:e>
                              <m:r>
                                <a:rPr lang="es-AR" i="1">
                                  <a:latin typeface="Cambria Math" panose="02040503050406030204" pitchFamily="18" charset="0"/>
                                  <a:ea typeface="Calibri" panose="020F0502020204030204" pitchFamily="34" charset="0"/>
                                  <a:cs typeface="Times New Roman" panose="02020603050405020304" pitchFamily="18" charset="0"/>
                                </a:rPr>
                                <m:t>𝑋</m:t>
                              </m:r>
                            </m:e>
                            <m:sub>
                              <m:r>
                                <a:rPr lang="es-AR" i="1">
                                  <a:latin typeface="Cambria Math" panose="02040503050406030204" pitchFamily="18" charset="0"/>
                                  <a:ea typeface="Calibri" panose="020F0502020204030204" pitchFamily="34" charset="0"/>
                                  <a:cs typeface="Times New Roman" panose="02020603050405020304" pitchFamily="18" charset="0"/>
                                </a:rPr>
                                <m:t>𝑖</m:t>
                              </m:r>
                            </m:sub>
                          </m:sSub>
                        </m:e>
                      </m:d>
                      <m:r>
                        <a:rPr lang="es-AR" i="1">
                          <a:latin typeface="Cambria Math" panose="02040503050406030204" pitchFamily="18" charset="0"/>
                          <a:ea typeface="Calibri" panose="020F0502020204030204" pitchFamily="34" charset="0"/>
                          <a:cs typeface="Times New Roman" panose="02020603050405020304" pitchFamily="18" charset="0"/>
                        </a:rPr>
                        <m:t>         </m:t>
                      </m:r>
                      <m:sSubSup>
                        <m:sSubSupPr>
                          <m:ctrlPr>
                            <a:rPr lang="es-AR" i="1">
                              <a:latin typeface="Cambria Math" panose="02040503050406030204" pitchFamily="18" charset="0"/>
                              <a:ea typeface="Times New Roman" panose="02020603050405020304" pitchFamily="18" charset="0"/>
                              <a:cs typeface="Times New Roman" panose="02020603050405020304" pitchFamily="18" charset="0"/>
                            </a:rPr>
                          </m:ctrlPr>
                        </m:sSubSupPr>
                        <m:e>
                          <m:r>
                            <a:rPr lang="es-AR" i="1">
                              <a:latin typeface="Cambria Math" panose="02040503050406030204" pitchFamily="18" charset="0"/>
                              <a:ea typeface="Times New Roman" panose="02020603050405020304" pitchFamily="18" charset="0"/>
                              <a:cs typeface="Times New Roman" panose="02020603050405020304" pitchFamily="18" charset="0"/>
                            </a:rPr>
                            <m:t>𝜎</m:t>
                          </m:r>
                        </m:e>
                        <m:sub>
                          <m:r>
                            <a:rPr lang="es-AR" i="1">
                              <a:latin typeface="Cambria Math" panose="02040503050406030204" pitchFamily="18" charset="0"/>
                              <a:ea typeface="Times New Roman" panose="02020603050405020304" pitchFamily="18" charset="0"/>
                              <a:cs typeface="Times New Roman" panose="02020603050405020304" pitchFamily="18" charset="0"/>
                            </a:rPr>
                            <m:t>𝑖</m:t>
                          </m:r>
                        </m:sub>
                        <m:sup>
                          <m:r>
                            <a:rPr lang="es-AR" i="1">
                              <a:latin typeface="Cambria Math" panose="02040503050406030204" pitchFamily="18" charset="0"/>
                              <a:ea typeface="Times New Roman" panose="02020603050405020304" pitchFamily="18" charset="0"/>
                              <a:cs typeface="Times New Roman" panose="02020603050405020304" pitchFamily="18" charset="0"/>
                            </a:rPr>
                            <m:t>2</m:t>
                          </m:r>
                        </m:sup>
                      </m:sSubSup>
                      <m:r>
                        <a:rPr lang="es-AR" i="1">
                          <a:latin typeface="Cambria Math" panose="02040503050406030204" pitchFamily="18" charset="0"/>
                          <a:ea typeface="Times New Roman" panose="02020603050405020304" pitchFamily="18" charset="0"/>
                          <a:cs typeface="Times New Roman" panose="02020603050405020304" pitchFamily="18" charset="0"/>
                        </a:rPr>
                        <m:t>=</m:t>
                      </m:r>
                      <m:r>
                        <a:rPr lang="es-AR" i="1">
                          <a:latin typeface="Cambria Math" panose="02040503050406030204" pitchFamily="18" charset="0"/>
                          <a:ea typeface="Times New Roman" panose="02020603050405020304" pitchFamily="18" charset="0"/>
                          <a:cs typeface="Times New Roman" panose="02020603050405020304" pitchFamily="18" charset="0"/>
                        </a:rPr>
                        <m:t>𝑉𝑎𝑟</m:t>
                      </m:r>
                      <m:d>
                        <m:dPr>
                          <m:begChr m:val="["/>
                          <m:endChr m:val="]"/>
                          <m:ctrlPr>
                            <a:rPr lang="es-AR" i="1">
                              <a:latin typeface="Cambria Math" panose="02040503050406030204" pitchFamily="18" charset="0"/>
                              <a:ea typeface="Calibri" panose="020F0502020204030204" pitchFamily="34" charset="0"/>
                              <a:cs typeface="Times New Roman" panose="02020603050405020304" pitchFamily="18" charset="0"/>
                            </a:rPr>
                          </m:ctrlPr>
                        </m:dPr>
                        <m:e>
                          <m:sSub>
                            <m:sSubPr>
                              <m:ctrlPr>
                                <a:rPr lang="es-AR" i="1">
                                  <a:latin typeface="Cambria Math" panose="02040503050406030204" pitchFamily="18" charset="0"/>
                                  <a:ea typeface="Calibri" panose="020F0502020204030204" pitchFamily="34" charset="0"/>
                                  <a:cs typeface="Times New Roman" panose="02020603050405020304" pitchFamily="18" charset="0"/>
                                </a:rPr>
                              </m:ctrlPr>
                            </m:sSubPr>
                            <m:e>
                              <m:r>
                                <a:rPr lang="es-AR" i="1">
                                  <a:latin typeface="Cambria Math" panose="02040503050406030204" pitchFamily="18" charset="0"/>
                                  <a:ea typeface="Calibri" panose="020F0502020204030204" pitchFamily="34" charset="0"/>
                                  <a:cs typeface="Times New Roman" panose="02020603050405020304" pitchFamily="18" charset="0"/>
                                </a:rPr>
                                <m:t>𝑋</m:t>
                              </m:r>
                            </m:e>
                            <m:sub>
                              <m:r>
                                <a:rPr lang="es-AR" i="1">
                                  <a:latin typeface="Cambria Math" panose="02040503050406030204" pitchFamily="18" charset="0"/>
                                  <a:ea typeface="Calibri" panose="020F0502020204030204" pitchFamily="34" charset="0"/>
                                  <a:cs typeface="Times New Roman" panose="02020603050405020304" pitchFamily="18" charset="0"/>
                                </a:rPr>
                                <m:t>𝑖</m:t>
                              </m:r>
                            </m:sub>
                          </m:sSub>
                        </m:e>
                      </m:d>
                    </m:oMath>
                  </m:oMathPara>
                </a14:m>
                <a:endParaRPr lang="es-AR" dirty="0">
                  <a:latin typeface="Century Gothic" panose="020B0502020202020204" pitchFamily="34" charset="0"/>
                  <a:ea typeface="Times New Roman" panose="02020603050405020304" pitchFamily="18" charset="0"/>
                  <a:cs typeface="Times New Roman" panose="02020603050405020304" pitchFamily="18" charset="0"/>
                </a:endParaRPr>
              </a:p>
              <a:p>
                <a:endParaRPr lang="es-AR" dirty="0">
                  <a:latin typeface="Century Gothic" panose="020B0502020202020204" pitchFamily="34" charset="0"/>
                </a:endParaRPr>
              </a:p>
              <a:p>
                <a:pPr algn="just"/>
                <a:r>
                  <a:rPr lang="es-AR" dirty="0">
                    <a:latin typeface="Century Gothic" panose="020B0502020202020204" pitchFamily="34" charset="0"/>
                  </a:rPr>
                  <a:t>Se verifica que la variable suma </a:t>
                </a:r>
                <a14:m>
                  <m:oMath xmlns:m="http://schemas.openxmlformats.org/officeDocument/2006/math">
                    <m:sSub>
                      <m:sSubPr>
                        <m:ctrlPr>
                          <a:rPr lang="es-AR" i="1">
                            <a:latin typeface="Cambria Math" panose="02040503050406030204" pitchFamily="18" charset="0"/>
                            <a:ea typeface="Calibri" panose="020F0502020204030204" pitchFamily="34" charset="0"/>
                            <a:cs typeface="Times New Roman" panose="02020603050405020304" pitchFamily="18" charset="0"/>
                          </a:rPr>
                        </m:ctrlPr>
                      </m:sSubPr>
                      <m:e>
                        <m:r>
                          <a:rPr lang="es-AR" i="1">
                            <a:latin typeface="Cambria Math" panose="02040503050406030204" pitchFamily="18" charset="0"/>
                            <a:ea typeface="Calibri" panose="020F0502020204030204" pitchFamily="34" charset="0"/>
                            <a:cs typeface="Times New Roman" panose="02020603050405020304" pitchFamily="18" charset="0"/>
                          </a:rPr>
                          <m:t>𝑆</m:t>
                        </m:r>
                        <m:r>
                          <a:rPr lang="es-AR" i="1">
                            <a:latin typeface="Cambria Math" panose="02040503050406030204" pitchFamily="18" charset="0"/>
                            <a:ea typeface="Calibri" panose="020F0502020204030204" pitchFamily="34" charset="0"/>
                            <a:cs typeface="Times New Roman" panose="02020603050405020304" pitchFamily="18" charset="0"/>
                          </a:rPr>
                          <m:t>=</m:t>
                        </m:r>
                        <m:r>
                          <a:rPr lang="es-AR" i="1">
                            <a:latin typeface="Cambria Math" panose="02040503050406030204" pitchFamily="18" charset="0"/>
                            <a:ea typeface="Calibri" panose="020F0502020204030204" pitchFamily="34" charset="0"/>
                            <a:cs typeface="Times New Roman" panose="02020603050405020304" pitchFamily="18" charset="0"/>
                          </a:rPr>
                          <m:t>𝑋</m:t>
                        </m:r>
                      </m:e>
                      <m:sub>
                        <m:r>
                          <a:rPr lang="es-AR" i="1">
                            <a:latin typeface="Cambria Math" panose="02040503050406030204" pitchFamily="18" charset="0"/>
                            <a:ea typeface="Calibri" panose="020F0502020204030204" pitchFamily="34" charset="0"/>
                            <a:cs typeface="Times New Roman" panose="02020603050405020304" pitchFamily="18" charset="0"/>
                          </a:rPr>
                          <m:t>1</m:t>
                        </m:r>
                      </m:sub>
                    </m:sSub>
                    <m:r>
                      <a:rPr lang="es-AR" i="1">
                        <a:latin typeface="Cambria Math" panose="02040503050406030204" pitchFamily="18" charset="0"/>
                        <a:ea typeface="Calibri" panose="020F0502020204030204" pitchFamily="34" charset="0"/>
                        <a:cs typeface="Times New Roman" panose="02020603050405020304" pitchFamily="18" charset="0"/>
                      </a:rPr>
                      <m:t>+</m:t>
                    </m:r>
                    <m:sSub>
                      <m:sSubPr>
                        <m:ctrlPr>
                          <a:rPr lang="es-AR" i="1">
                            <a:latin typeface="Cambria Math" panose="02040503050406030204" pitchFamily="18" charset="0"/>
                            <a:ea typeface="Calibri" panose="020F0502020204030204" pitchFamily="34" charset="0"/>
                            <a:cs typeface="Times New Roman" panose="02020603050405020304" pitchFamily="18" charset="0"/>
                          </a:rPr>
                        </m:ctrlPr>
                      </m:sSubPr>
                      <m:e>
                        <m:r>
                          <a:rPr lang="es-AR" i="1">
                            <a:latin typeface="Cambria Math" panose="02040503050406030204" pitchFamily="18" charset="0"/>
                            <a:ea typeface="Calibri" panose="020F0502020204030204" pitchFamily="34" charset="0"/>
                            <a:cs typeface="Times New Roman" panose="02020603050405020304" pitchFamily="18" charset="0"/>
                          </a:rPr>
                          <m:t>𝑋</m:t>
                        </m:r>
                      </m:e>
                      <m:sub>
                        <m:r>
                          <a:rPr lang="es-AR" i="1">
                            <a:latin typeface="Cambria Math" panose="02040503050406030204" pitchFamily="18" charset="0"/>
                            <a:ea typeface="Calibri" panose="020F0502020204030204" pitchFamily="34" charset="0"/>
                            <a:cs typeface="Times New Roman" panose="02020603050405020304" pitchFamily="18" charset="0"/>
                          </a:rPr>
                          <m:t>2</m:t>
                        </m:r>
                      </m:sub>
                    </m:sSub>
                    <m:r>
                      <a:rPr lang="es-AR" i="1">
                        <a:latin typeface="Cambria Math" panose="02040503050406030204" pitchFamily="18" charset="0"/>
                        <a:ea typeface="Calibri" panose="020F0502020204030204" pitchFamily="34" charset="0"/>
                        <a:cs typeface="Times New Roman" panose="02020603050405020304" pitchFamily="18" charset="0"/>
                      </a:rPr>
                      <m:t>+…+</m:t>
                    </m:r>
                    <m:sSub>
                      <m:sSubPr>
                        <m:ctrlPr>
                          <a:rPr lang="es-AR" i="1">
                            <a:latin typeface="Cambria Math" panose="02040503050406030204" pitchFamily="18" charset="0"/>
                            <a:ea typeface="Calibri" panose="020F0502020204030204" pitchFamily="34" charset="0"/>
                            <a:cs typeface="Times New Roman" panose="02020603050405020304" pitchFamily="18" charset="0"/>
                          </a:rPr>
                        </m:ctrlPr>
                      </m:sSubPr>
                      <m:e>
                        <m:r>
                          <a:rPr lang="es-AR" i="1">
                            <a:latin typeface="Cambria Math" panose="02040503050406030204" pitchFamily="18" charset="0"/>
                            <a:ea typeface="Calibri" panose="020F0502020204030204" pitchFamily="34" charset="0"/>
                            <a:cs typeface="Times New Roman" panose="02020603050405020304" pitchFamily="18" charset="0"/>
                          </a:rPr>
                          <m:t>𝑋</m:t>
                        </m:r>
                      </m:e>
                      <m:sub>
                        <m:r>
                          <a:rPr lang="es-AR" i="1">
                            <a:latin typeface="Cambria Math" panose="02040503050406030204" pitchFamily="18" charset="0"/>
                            <a:ea typeface="Calibri" panose="020F0502020204030204" pitchFamily="34" charset="0"/>
                            <a:cs typeface="Times New Roman" panose="02020603050405020304" pitchFamily="18" charset="0"/>
                          </a:rPr>
                          <m:t>𝑛</m:t>
                        </m:r>
                      </m:sub>
                    </m:sSub>
                  </m:oMath>
                </a14:m>
                <a:r>
                  <a:rPr lang="es-AR" sz="1400" dirty="0">
                    <a:latin typeface="Century Gothic" panose="020B0502020202020204" pitchFamily="34" charset="0"/>
                    <a:ea typeface="Calibri" panose="020F0502020204030204" pitchFamily="34" charset="0"/>
                    <a:cs typeface="Times New Roman" panose="02020603050405020304" pitchFamily="18" charset="0"/>
                  </a:rPr>
                  <a:t> </a:t>
                </a:r>
                <a:r>
                  <a:rPr lang="es-AR" dirty="0">
                    <a:latin typeface="Century Gothic" panose="020B0502020202020204" pitchFamily="34" charset="0"/>
                  </a:rPr>
                  <a:t>si </a:t>
                </a:r>
                <a14:m>
                  <m:oMath xmlns:m="http://schemas.openxmlformats.org/officeDocument/2006/math">
                    <m:r>
                      <a:rPr lang="es-AR" i="1" dirty="0">
                        <a:latin typeface="Cambria Math" panose="02040503050406030204" pitchFamily="18" charset="0"/>
                      </a:rPr>
                      <m:t>𝑛</m:t>
                    </m:r>
                  </m:oMath>
                </a14:m>
                <a:r>
                  <a:rPr lang="es-AR" dirty="0">
                    <a:latin typeface="Century Gothic" panose="020B0502020202020204" pitchFamily="34" charset="0"/>
                  </a:rPr>
                  <a:t> es un número tendiendo a infinito) se puede aproximar por una variable normal, de media la suma de las medias y varianza la suma de varianzas, es decir</a:t>
                </a:r>
              </a:p>
              <a:p>
                <a:pPr algn="just"/>
                <a:endParaRPr lang="es-AR" dirty="0">
                  <a:latin typeface="Century Gothic" panose="020B0502020202020204" pitchFamily="34" charset="0"/>
                </a:endParaRPr>
              </a:p>
              <a:p>
                <a:pPr algn="just"/>
                <a14:m>
                  <m:oMathPara xmlns:m="http://schemas.openxmlformats.org/officeDocument/2006/math">
                    <m:oMathParaPr>
                      <m:jc m:val="centerGroup"/>
                    </m:oMathParaPr>
                    <m:oMath xmlns:m="http://schemas.openxmlformats.org/officeDocument/2006/math">
                      <m:r>
                        <a:rPr lang="es-AR" i="1">
                          <a:latin typeface="Cambria Math" panose="02040503050406030204" pitchFamily="18" charset="0"/>
                          <a:ea typeface="Calibri" panose="020F0502020204030204" pitchFamily="34" charset="0"/>
                          <a:cs typeface="Times New Roman" panose="02020603050405020304" pitchFamily="18" charset="0"/>
                        </a:rPr>
                        <m:t>𝑆</m:t>
                      </m:r>
                      <m:r>
                        <a:rPr lang="es-AR" i="1">
                          <a:latin typeface="Cambria Math" panose="02040503050406030204" pitchFamily="18" charset="0"/>
                          <a:ea typeface="Cambria Math" panose="02040503050406030204" pitchFamily="18" charset="0"/>
                          <a:cs typeface="Times New Roman" panose="02020603050405020304" pitchFamily="18" charset="0"/>
                        </a:rPr>
                        <m:t>≈</m:t>
                      </m:r>
                      <m:r>
                        <a:rPr lang="es-AR" i="1">
                          <a:latin typeface="Cambria Math" panose="02040503050406030204" pitchFamily="18" charset="0"/>
                          <a:ea typeface="Cambria Math" panose="02040503050406030204" pitchFamily="18" charset="0"/>
                          <a:cs typeface="Times New Roman" panose="02020603050405020304" pitchFamily="18" charset="0"/>
                        </a:rPr>
                        <m:t>𝑁</m:t>
                      </m:r>
                      <m:d>
                        <m:dPr>
                          <m:ctrlPr>
                            <a:rPr lang="es-AR" i="1">
                              <a:latin typeface="Cambria Math" panose="02040503050406030204" pitchFamily="18" charset="0"/>
                              <a:ea typeface="Cambria Math" panose="02040503050406030204" pitchFamily="18" charset="0"/>
                              <a:cs typeface="Times New Roman" panose="02020603050405020304" pitchFamily="18" charset="0"/>
                            </a:rPr>
                          </m:ctrlPr>
                        </m:dPr>
                        <m:e>
                          <m:nary>
                            <m:naryPr>
                              <m:chr m:val="∑"/>
                              <m:limLoc m:val="undOvr"/>
                              <m:ctrlPr>
                                <a:rPr lang="es-AR" i="1">
                                  <a:latin typeface="Cambria Math" panose="02040503050406030204" pitchFamily="18" charset="0"/>
                                  <a:ea typeface="Calibri" panose="020F0502020204030204" pitchFamily="34" charset="0"/>
                                  <a:cs typeface="Times New Roman" panose="02020603050405020304" pitchFamily="18" charset="0"/>
                                </a:rPr>
                              </m:ctrlPr>
                            </m:naryPr>
                            <m:sub>
                              <m:r>
                                <a:rPr lang="es-AR" i="1">
                                  <a:latin typeface="Cambria Math" panose="02040503050406030204" pitchFamily="18" charset="0"/>
                                  <a:ea typeface="Calibri" panose="020F0502020204030204" pitchFamily="34" charset="0"/>
                                  <a:cs typeface="Times New Roman" panose="02020603050405020304" pitchFamily="18" charset="0"/>
                                </a:rPr>
                                <m:t>𝑖</m:t>
                              </m:r>
                              <m:r>
                                <a:rPr lang="es-AR" i="1">
                                  <a:latin typeface="Cambria Math" panose="02040503050406030204" pitchFamily="18" charset="0"/>
                                  <a:ea typeface="Calibri" panose="020F0502020204030204" pitchFamily="34" charset="0"/>
                                  <a:cs typeface="Times New Roman" panose="02020603050405020304" pitchFamily="18" charset="0"/>
                                </a:rPr>
                                <m:t>=1</m:t>
                              </m:r>
                            </m:sub>
                            <m:sup>
                              <m:r>
                                <a:rPr lang="es-AR" i="1">
                                  <a:latin typeface="Cambria Math" panose="02040503050406030204" pitchFamily="18" charset="0"/>
                                  <a:ea typeface="Calibri" panose="020F0502020204030204" pitchFamily="34" charset="0"/>
                                  <a:cs typeface="Times New Roman" panose="02020603050405020304" pitchFamily="18" charset="0"/>
                                </a:rPr>
                                <m:t>𝑛</m:t>
                              </m:r>
                            </m:sup>
                            <m:e>
                              <m:sSub>
                                <m:sSubPr>
                                  <m:ctrlPr>
                                    <a:rPr lang="es-AR" i="1">
                                      <a:latin typeface="Cambria Math" panose="02040503050406030204" pitchFamily="18" charset="0"/>
                                      <a:ea typeface="Calibri" panose="020F0502020204030204" pitchFamily="34" charset="0"/>
                                      <a:cs typeface="Times New Roman" panose="02020603050405020304" pitchFamily="18" charset="0"/>
                                    </a:rPr>
                                  </m:ctrlPr>
                                </m:sSubPr>
                                <m:e>
                                  <m:r>
                                    <a:rPr lang="es-AR" i="1">
                                      <a:latin typeface="Cambria Math" panose="02040503050406030204" pitchFamily="18" charset="0"/>
                                      <a:ea typeface="Calibri" panose="020F0502020204030204" pitchFamily="34" charset="0"/>
                                      <a:cs typeface="Times New Roman" panose="02020603050405020304" pitchFamily="18" charset="0"/>
                                    </a:rPr>
                                    <m:t>𝜇</m:t>
                                  </m:r>
                                </m:e>
                                <m:sub>
                                  <m:r>
                                    <a:rPr lang="es-AR" i="1">
                                      <a:latin typeface="Cambria Math" panose="02040503050406030204" pitchFamily="18" charset="0"/>
                                      <a:ea typeface="Calibri" panose="020F0502020204030204" pitchFamily="34" charset="0"/>
                                      <a:cs typeface="Times New Roman" panose="02020603050405020304" pitchFamily="18" charset="0"/>
                                    </a:rPr>
                                    <m:t>𝑖</m:t>
                                  </m:r>
                                </m:sub>
                              </m:sSub>
                            </m:e>
                          </m:nary>
                          <m:r>
                            <a:rPr lang="es-AR" i="1">
                              <a:latin typeface="Cambria Math" panose="02040503050406030204" pitchFamily="18" charset="0"/>
                              <a:ea typeface="Calibri" panose="020F0502020204030204" pitchFamily="34" charset="0"/>
                              <a:cs typeface="Times New Roman" panose="02020603050405020304" pitchFamily="18" charset="0"/>
                            </a:rPr>
                            <m:t>,</m:t>
                          </m:r>
                          <m:rad>
                            <m:radPr>
                              <m:degHide m:val="on"/>
                              <m:ctrlPr>
                                <a:rPr lang="es-AR" i="1">
                                  <a:latin typeface="Cambria Math" panose="02040503050406030204" pitchFamily="18" charset="0"/>
                                  <a:ea typeface="Calibri" panose="020F0502020204030204" pitchFamily="34" charset="0"/>
                                  <a:cs typeface="Times New Roman" panose="02020603050405020304" pitchFamily="18" charset="0"/>
                                </a:rPr>
                              </m:ctrlPr>
                            </m:radPr>
                            <m:deg/>
                            <m:e>
                              <m:nary>
                                <m:naryPr>
                                  <m:chr m:val="∑"/>
                                  <m:limLoc m:val="undOvr"/>
                                  <m:ctrlPr>
                                    <a:rPr lang="es-AR" i="1">
                                      <a:latin typeface="Cambria Math" panose="02040503050406030204" pitchFamily="18" charset="0"/>
                                      <a:ea typeface="Calibri" panose="020F0502020204030204" pitchFamily="34" charset="0"/>
                                      <a:cs typeface="Times New Roman" panose="02020603050405020304" pitchFamily="18" charset="0"/>
                                    </a:rPr>
                                  </m:ctrlPr>
                                </m:naryPr>
                                <m:sub>
                                  <m:r>
                                    <a:rPr lang="es-AR" i="1">
                                      <a:latin typeface="Cambria Math" panose="02040503050406030204" pitchFamily="18" charset="0"/>
                                      <a:ea typeface="Calibri" panose="020F0502020204030204" pitchFamily="34" charset="0"/>
                                      <a:cs typeface="Times New Roman" panose="02020603050405020304" pitchFamily="18" charset="0"/>
                                    </a:rPr>
                                    <m:t>𝑖</m:t>
                                  </m:r>
                                  <m:r>
                                    <a:rPr lang="es-AR" i="1">
                                      <a:latin typeface="Cambria Math" panose="02040503050406030204" pitchFamily="18" charset="0"/>
                                      <a:ea typeface="Calibri" panose="020F0502020204030204" pitchFamily="34" charset="0"/>
                                      <a:cs typeface="Times New Roman" panose="02020603050405020304" pitchFamily="18" charset="0"/>
                                    </a:rPr>
                                    <m:t>=1</m:t>
                                  </m:r>
                                </m:sub>
                                <m:sup>
                                  <m:r>
                                    <a:rPr lang="es-AR" i="1">
                                      <a:latin typeface="Cambria Math" panose="02040503050406030204" pitchFamily="18" charset="0"/>
                                      <a:ea typeface="Calibri" panose="020F0502020204030204" pitchFamily="34" charset="0"/>
                                      <a:cs typeface="Times New Roman" panose="02020603050405020304" pitchFamily="18" charset="0"/>
                                    </a:rPr>
                                    <m:t>𝑛</m:t>
                                  </m:r>
                                </m:sup>
                                <m:e>
                                  <m:sSubSup>
                                    <m:sSubSupPr>
                                      <m:ctrlPr>
                                        <a:rPr lang="es-AR" i="1">
                                          <a:latin typeface="Cambria Math" panose="02040503050406030204" pitchFamily="18" charset="0"/>
                                          <a:ea typeface="Times New Roman" panose="02020603050405020304" pitchFamily="18" charset="0"/>
                                          <a:cs typeface="Times New Roman" panose="02020603050405020304" pitchFamily="18" charset="0"/>
                                        </a:rPr>
                                      </m:ctrlPr>
                                    </m:sSubSupPr>
                                    <m:e>
                                      <m:r>
                                        <a:rPr lang="es-AR" i="1">
                                          <a:latin typeface="Cambria Math" panose="02040503050406030204" pitchFamily="18" charset="0"/>
                                          <a:ea typeface="Times New Roman" panose="02020603050405020304" pitchFamily="18" charset="0"/>
                                          <a:cs typeface="Times New Roman" panose="02020603050405020304" pitchFamily="18" charset="0"/>
                                        </a:rPr>
                                        <m:t>𝜎</m:t>
                                      </m:r>
                                    </m:e>
                                    <m:sub>
                                      <m:r>
                                        <a:rPr lang="es-AR" i="1">
                                          <a:latin typeface="Cambria Math" panose="02040503050406030204" pitchFamily="18" charset="0"/>
                                          <a:ea typeface="Times New Roman" panose="02020603050405020304" pitchFamily="18" charset="0"/>
                                          <a:cs typeface="Times New Roman" panose="02020603050405020304" pitchFamily="18" charset="0"/>
                                        </a:rPr>
                                        <m:t>𝑖</m:t>
                                      </m:r>
                                    </m:sub>
                                    <m:sup>
                                      <m:r>
                                        <a:rPr lang="es-AR" i="1">
                                          <a:latin typeface="Cambria Math" panose="02040503050406030204" pitchFamily="18" charset="0"/>
                                          <a:ea typeface="Times New Roman" panose="02020603050405020304" pitchFamily="18" charset="0"/>
                                          <a:cs typeface="Times New Roman" panose="02020603050405020304" pitchFamily="18" charset="0"/>
                                        </a:rPr>
                                        <m:t>2</m:t>
                                      </m:r>
                                    </m:sup>
                                  </m:sSubSup>
                                </m:e>
                              </m:nary>
                            </m:e>
                          </m:rad>
                        </m:e>
                      </m:d>
                      <m:r>
                        <a:rPr lang="es-AR" i="1">
                          <a:latin typeface="Cambria Math" panose="02040503050406030204" pitchFamily="18" charset="0"/>
                          <a:ea typeface="Cambria Math" panose="02040503050406030204" pitchFamily="18" charset="0"/>
                          <a:cs typeface="Times New Roman" panose="02020603050405020304" pitchFamily="18" charset="0"/>
                        </a:rPr>
                        <m:t>⇒</m:t>
                      </m:r>
                      <m:r>
                        <a:rPr lang="es-AR" i="1">
                          <a:latin typeface="Cambria Math" panose="02040503050406030204" pitchFamily="18" charset="0"/>
                          <a:ea typeface="Times New Roman" panose="02020603050405020304" pitchFamily="18" charset="0"/>
                          <a:cs typeface="Times New Roman" panose="02020603050405020304" pitchFamily="18" charset="0"/>
                        </a:rPr>
                        <m:t>𝑍</m:t>
                      </m:r>
                      <m:r>
                        <a:rPr lang="es-AR" i="1">
                          <a:latin typeface="Cambria Math" panose="02040503050406030204" pitchFamily="18" charset="0"/>
                          <a:ea typeface="Times New Roman" panose="02020603050405020304" pitchFamily="18" charset="0"/>
                          <a:cs typeface="Times New Roman" panose="02020603050405020304" pitchFamily="18" charset="0"/>
                        </a:rPr>
                        <m:t>=</m:t>
                      </m:r>
                      <m:f>
                        <m:fPr>
                          <m:ctrlPr>
                            <a:rPr lang="es-AR" i="1">
                              <a:latin typeface="Cambria Math" panose="02040503050406030204" pitchFamily="18" charset="0"/>
                              <a:ea typeface="Times New Roman" panose="02020603050405020304" pitchFamily="18" charset="0"/>
                              <a:cs typeface="Times New Roman" panose="02020603050405020304" pitchFamily="18" charset="0"/>
                            </a:rPr>
                          </m:ctrlPr>
                        </m:fPr>
                        <m:num>
                          <m:r>
                            <a:rPr lang="es-AR" i="1">
                              <a:latin typeface="Cambria Math" panose="02040503050406030204" pitchFamily="18" charset="0"/>
                              <a:ea typeface="Times New Roman" panose="02020603050405020304" pitchFamily="18" charset="0"/>
                              <a:cs typeface="Times New Roman" panose="02020603050405020304" pitchFamily="18" charset="0"/>
                            </a:rPr>
                            <m:t>𝑆</m:t>
                          </m:r>
                          <m:r>
                            <a:rPr lang="es-AR" i="1">
                              <a:latin typeface="Cambria Math" panose="02040503050406030204" pitchFamily="18" charset="0"/>
                              <a:ea typeface="Times New Roman" panose="02020603050405020304" pitchFamily="18" charset="0"/>
                              <a:cs typeface="Times New Roman" panose="02020603050405020304" pitchFamily="18" charset="0"/>
                            </a:rPr>
                            <m:t>−</m:t>
                          </m:r>
                          <m:nary>
                            <m:naryPr>
                              <m:chr m:val="∑"/>
                              <m:limLoc m:val="undOvr"/>
                              <m:ctrlPr>
                                <a:rPr lang="es-AR" i="1">
                                  <a:latin typeface="Cambria Math" panose="02040503050406030204" pitchFamily="18" charset="0"/>
                                  <a:ea typeface="Calibri" panose="020F0502020204030204" pitchFamily="34" charset="0"/>
                                  <a:cs typeface="Times New Roman" panose="02020603050405020304" pitchFamily="18" charset="0"/>
                                </a:rPr>
                              </m:ctrlPr>
                            </m:naryPr>
                            <m:sub>
                              <m:r>
                                <a:rPr lang="es-AR" i="1">
                                  <a:latin typeface="Cambria Math" panose="02040503050406030204" pitchFamily="18" charset="0"/>
                                  <a:ea typeface="Calibri" panose="020F0502020204030204" pitchFamily="34" charset="0"/>
                                  <a:cs typeface="Times New Roman" panose="02020603050405020304" pitchFamily="18" charset="0"/>
                                </a:rPr>
                                <m:t>𝑖</m:t>
                              </m:r>
                              <m:r>
                                <a:rPr lang="es-AR" i="1">
                                  <a:latin typeface="Cambria Math" panose="02040503050406030204" pitchFamily="18" charset="0"/>
                                  <a:ea typeface="Calibri" panose="020F0502020204030204" pitchFamily="34" charset="0"/>
                                  <a:cs typeface="Times New Roman" panose="02020603050405020304" pitchFamily="18" charset="0"/>
                                </a:rPr>
                                <m:t>=1</m:t>
                              </m:r>
                            </m:sub>
                            <m:sup>
                              <m:r>
                                <a:rPr lang="es-AR" i="1">
                                  <a:latin typeface="Cambria Math" panose="02040503050406030204" pitchFamily="18" charset="0"/>
                                  <a:ea typeface="Calibri" panose="020F0502020204030204" pitchFamily="34" charset="0"/>
                                  <a:cs typeface="Times New Roman" panose="02020603050405020304" pitchFamily="18" charset="0"/>
                                </a:rPr>
                                <m:t>𝑛</m:t>
                              </m:r>
                            </m:sup>
                            <m:e>
                              <m:sSub>
                                <m:sSubPr>
                                  <m:ctrlPr>
                                    <a:rPr lang="es-AR" i="1">
                                      <a:latin typeface="Cambria Math" panose="02040503050406030204" pitchFamily="18" charset="0"/>
                                      <a:ea typeface="Calibri" panose="020F0502020204030204" pitchFamily="34" charset="0"/>
                                      <a:cs typeface="Times New Roman" panose="02020603050405020304" pitchFamily="18" charset="0"/>
                                    </a:rPr>
                                  </m:ctrlPr>
                                </m:sSubPr>
                                <m:e>
                                  <m:r>
                                    <a:rPr lang="es-AR" i="1">
                                      <a:latin typeface="Cambria Math" panose="02040503050406030204" pitchFamily="18" charset="0"/>
                                      <a:ea typeface="Calibri" panose="020F0502020204030204" pitchFamily="34" charset="0"/>
                                      <a:cs typeface="Times New Roman" panose="02020603050405020304" pitchFamily="18" charset="0"/>
                                    </a:rPr>
                                    <m:t>𝜇</m:t>
                                  </m:r>
                                </m:e>
                                <m:sub>
                                  <m:r>
                                    <a:rPr lang="es-AR" i="1">
                                      <a:latin typeface="Cambria Math" panose="02040503050406030204" pitchFamily="18" charset="0"/>
                                      <a:ea typeface="Calibri" panose="020F0502020204030204" pitchFamily="34" charset="0"/>
                                      <a:cs typeface="Times New Roman" panose="02020603050405020304" pitchFamily="18" charset="0"/>
                                    </a:rPr>
                                    <m:t>𝑖</m:t>
                                  </m:r>
                                </m:sub>
                              </m:sSub>
                            </m:e>
                          </m:nary>
                        </m:num>
                        <m:den>
                          <m:rad>
                            <m:radPr>
                              <m:degHide m:val="on"/>
                              <m:ctrlPr>
                                <a:rPr lang="es-AR" i="1">
                                  <a:latin typeface="Cambria Math" panose="02040503050406030204" pitchFamily="18" charset="0"/>
                                  <a:ea typeface="Calibri" panose="020F0502020204030204" pitchFamily="34" charset="0"/>
                                  <a:cs typeface="Times New Roman" panose="02020603050405020304" pitchFamily="18" charset="0"/>
                                </a:rPr>
                              </m:ctrlPr>
                            </m:radPr>
                            <m:deg/>
                            <m:e>
                              <m:nary>
                                <m:naryPr>
                                  <m:chr m:val="∑"/>
                                  <m:limLoc m:val="undOvr"/>
                                  <m:ctrlPr>
                                    <a:rPr lang="es-AR" i="1">
                                      <a:latin typeface="Cambria Math" panose="02040503050406030204" pitchFamily="18" charset="0"/>
                                      <a:ea typeface="Calibri" panose="020F0502020204030204" pitchFamily="34" charset="0"/>
                                      <a:cs typeface="Times New Roman" panose="02020603050405020304" pitchFamily="18" charset="0"/>
                                    </a:rPr>
                                  </m:ctrlPr>
                                </m:naryPr>
                                <m:sub>
                                  <m:r>
                                    <a:rPr lang="es-AR" i="1">
                                      <a:latin typeface="Cambria Math" panose="02040503050406030204" pitchFamily="18" charset="0"/>
                                      <a:ea typeface="Calibri" panose="020F0502020204030204" pitchFamily="34" charset="0"/>
                                      <a:cs typeface="Times New Roman" panose="02020603050405020304" pitchFamily="18" charset="0"/>
                                    </a:rPr>
                                    <m:t>𝑖</m:t>
                                  </m:r>
                                  <m:r>
                                    <a:rPr lang="es-AR" i="1">
                                      <a:latin typeface="Cambria Math" panose="02040503050406030204" pitchFamily="18" charset="0"/>
                                      <a:ea typeface="Calibri" panose="020F0502020204030204" pitchFamily="34" charset="0"/>
                                      <a:cs typeface="Times New Roman" panose="02020603050405020304" pitchFamily="18" charset="0"/>
                                    </a:rPr>
                                    <m:t>=1</m:t>
                                  </m:r>
                                </m:sub>
                                <m:sup>
                                  <m:r>
                                    <a:rPr lang="es-AR" i="1">
                                      <a:latin typeface="Cambria Math" panose="02040503050406030204" pitchFamily="18" charset="0"/>
                                      <a:ea typeface="Calibri" panose="020F0502020204030204" pitchFamily="34" charset="0"/>
                                      <a:cs typeface="Times New Roman" panose="02020603050405020304" pitchFamily="18" charset="0"/>
                                    </a:rPr>
                                    <m:t>𝑛</m:t>
                                  </m:r>
                                </m:sup>
                                <m:e>
                                  <m:sSubSup>
                                    <m:sSubSupPr>
                                      <m:ctrlPr>
                                        <a:rPr lang="es-AR" i="1">
                                          <a:latin typeface="Cambria Math" panose="02040503050406030204" pitchFamily="18" charset="0"/>
                                          <a:ea typeface="Times New Roman" panose="02020603050405020304" pitchFamily="18" charset="0"/>
                                          <a:cs typeface="Times New Roman" panose="02020603050405020304" pitchFamily="18" charset="0"/>
                                        </a:rPr>
                                      </m:ctrlPr>
                                    </m:sSubSupPr>
                                    <m:e>
                                      <m:r>
                                        <a:rPr lang="es-AR" i="1">
                                          <a:latin typeface="Cambria Math" panose="02040503050406030204" pitchFamily="18" charset="0"/>
                                          <a:ea typeface="Times New Roman" panose="02020603050405020304" pitchFamily="18" charset="0"/>
                                          <a:cs typeface="Times New Roman" panose="02020603050405020304" pitchFamily="18" charset="0"/>
                                        </a:rPr>
                                        <m:t>𝜎</m:t>
                                      </m:r>
                                    </m:e>
                                    <m:sub>
                                      <m:r>
                                        <a:rPr lang="es-AR" i="1">
                                          <a:latin typeface="Cambria Math" panose="02040503050406030204" pitchFamily="18" charset="0"/>
                                          <a:ea typeface="Times New Roman" panose="02020603050405020304" pitchFamily="18" charset="0"/>
                                          <a:cs typeface="Times New Roman" panose="02020603050405020304" pitchFamily="18" charset="0"/>
                                        </a:rPr>
                                        <m:t>𝑖</m:t>
                                      </m:r>
                                    </m:sub>
                                    <m:sup>
                                      <m:r>
                                        <a:rPr lang="es-AR" i="1">
                                          <a:latin typeface="Cambria Math" panose="02040503050406030204" pitchFamily="18" charset="0"/>
                                          <a:ea typeface="Times New Roman" panose="02020603050405020304" pitchFamily="18" charset="0"/>
                                          <a:cs typeface="Times New Roman" panose="02020603050405020304" pitchFamily="18" charset="0"/>
                                        </a:rPr>
                                        <m:t>2</m:t>
                                      </m:r>
                                    </m:sup>
                                  </m:sSubSup>
                                </m:e>
                              </m:nary>
                            </m:e>
                          </m:rad>
                        </m:den>
                      </m:f>
                      <m:r>
                        <a:rPr lang="es-AR" i="1">
                          <a:latin typeface="Cambria Math" panose="02040503050406030204" pitchFamily="18" charset="0"/>
                          <a:ea typeface="Calibri" panose="020F0502020204030204" pitchFamily="34" charset="0"/>
                          <a:cs typeface="Times New Roman" panose="02020603050405020304" pitchFamily="18" charset="0"/>
                        </a:rPr>
                        <m:t>→</m:t>
                      </m:r>
                      <m:r>
                        <a:rPr lang="es-AR" i="1">
                          <a:latin typeface="Cambria Math" panose="02040503050406030204" pitchFamily="18" charset="0"/>
                          <a:ea typeface="Calibri" panose="020F0502020204030204" pitchFamily="34" charset="0"/>
                          <a:cs typeface="Times New Roman" panose="02020603050405020304" pitchFamily="18" charset="0"/>
                        </a:rPr>
                        <m:t> </m:t>
                      </m:r>
                      <m:r>
                        <a:rPr lang="es-AR" i="1">
                          <a:latin typeface="Cambria Math" panose="02040503050406030204" pitchFamily="18" charset="0"/>
                          <a:ea typeface="Calibri" panose="020F0502020204030204" pitchFamily="34" charset="0"/>
                          <a:cs typeface="Times New Roman" panose="02020603050405020304" pitchFamily="18" charset="0"/>
                        </a:rPr>
                        <m:t>𝑁</m:t>
                      </m:r>
                      <m:r>
                        <a:rPr lang="es-AR" i="1">
                          <a:latin typeface="Cambria Math" panose="02040503050406030204" pitchFamily="18" charset="0"/>
                          <a:ea typeface="Calibri" panose="020F0502020204030204" pitchFamily="34" charset="0"/>
                          <a:cs typeface="Times New Roman" panose="02020603050405020304" pitchFamily="18" charset="0"/>
                        </a:rPr>
                        <m:t>(0;1)</m:t>
                      </m:r>
                    </m:oMath>
                  </m:oMathPara>
                </a14:m>
                <a:endParaRPr lang="es-AR" sz="1400" dirty="0">
                  <a:latin typeface="Century Gothic" panose="020B0502020202020204" pitchFamily="34" charset="0"/>
                  <a:ea typeface="Calibri" panose="020F0502020204030204" pitchFamily="34" charset="0"/>
                  <a:cs typeface="Times New Roman" panose="02020603050405020304" pitchFamily="18" charset="0"/>
                </a:endParaRPr>
              </a:p>
              <a:p>
                <a:pPr algn="just"/>
                <a:endParaRPr lang="es-AR" sz="1400" dirty="0">
                  <a:latin typeface="Century Gothic" panose="020B0502020202020204" pitchFamily="34" charset="0"/>
                  <a:ea typeface="Calibri" panose="020F0502020204030204" pitchFamily="34" charset="0"/>
                  <a:cs typeface="Times New Roman" panose="02020603050405020304" pitchFamily="18" charset="0"/>
                </a:endParaRPr>
              </a:p>
              <a:p>
                <a:pPr algn="just"/>
                <a:r>
                  <a:rPr lang="es-AR" b="1" i="1" dirty="0">
                    <a:solidFill>
                      <a:srgbClr val="2E3192"/>
                    </a:solidFill>
                    <a:latin typeface="Century Gothic" panose="020B0502020202020204" pitchFamily="34" charset="0"/>
                  </a:rPr>
                  <a:t>En el curso utilizaremos este TCL cuando </a:t>
                </a:r>
                <a14:m>
                  <m:oMath xmlns:m="http://schemas.openxmlformats.org/officeDocument/2006/math">
                    <m:r>
                      <a:rPr lang="es-AR" b="1" i="1" dirty="0">
                        <a:solidFill>
                          <a:srgbClr val="2E3192"/>
                        </a:solidFill>
                        <a:latin typeface="Cambria Math" panose="02040503050406030204" pitchFamily="18" charset="0"/>
                      </a:rPr>
                      <m:t>𝒏</m:t>
                    </m:r>
                    <m:r>
                      <a:rPr lang="es-AR" b="1" i="1" dirty="0">
                        <a:solidFill>
                          <a:srgbClr val="2E3192"/>
                        </a:solidFill>
                        <a:latin typeface="Cambria Math" panose="02040503050406030204" pitchFamily="18" charset="0"/>
                      </a:rPr>
                      <m:t>&gt;</m:t>
                    </m:r>
                    <m:r>
                      <a:rPr lang="es-AR" b="1" i="1" dirty="0">
                        <a:solidFill>
                          <a:srgbClr val="2E3192"/>
                        </a:solidFill>
                        <a:latin typeface="Cambria Math" panose="02040503050406030204" pitchFamily="18" charset="0"/>
                      </a:rPr>
                      <m:t>𝟑𝟎</m:t>
                    </m:r>
                  </m:oMath>
                </a14:m>
                <a:r>
                  <a:rPr lang="es-AR" b="1" i="1" dirty="0">
                    <a:solidFill>
                      <a:srgbClr val="2E3192"/>
                    </a:solidFill>
                    <a:latin typeface="Century Gothic" panose="020B0502020202020204" pitchFamily="34" charset="0"/>
                  </a:rPr>
                  <a:t>. (es una suposición demasiado fuerte que no se cumple pero que en los libros básicos se afirma como cantidad de observaciones necesarias para aplicarlo)</a:t>
                </a:r>
              </a:p>
              <a:p>
                <a:pPr algn="just"/>
                <a:endParaRPr lang="es-AR" dirty="0">
                  <a:latin typeface="Century Gothic" panose="020B0502020202020204" pitchFamily="34" charset="0"/>
                </a:endParaRPr>
              </a:p>
            </p:txBody>
          </p:sp>
        </mc:Choice>
        <mc:Fallback>
          <p:sp>
            <p:nvSpPr>
              <p:cNvPr id="2" name="Rectángulo 1">
                <a:extLst>
                  <a:ext uri="{FF2B5EF4-FFF2-40B4-BE49-F238E27FC236}">
                    <a16:creationId xmlns:a16="http://schemas.microsoft.com/office/drawing/2014/main" id="{5D707ADB-F977-4687-96B2-9ADCEA8D823D}"/>
                  </a:ext>
                </a:extLst>
              </p:cNvPr>
              <p:cNvSpPr>
                <a:spLocks noRot="1" noChangeAspect="1" noMove="1" noResize="1" noEditPoints="1" noAdjustHandles="1" noChangeArrowheads="1" noChangeShapeType="1" noTextEdit="1"/>
              </p:cNvSpPr>
              <p:nvPr/>
            </p:nvSpPr>
            <p:spPr>
              <a:xfrm>
                <a:off x="1247274" y="404823"/>
                <a:ext cx="9144000" cy="6453177"/>
              </a:xfrm>
              <a:prstGeom prst="rect">
                <a:avLst/>
              </a:prstGeom>
              <a:blipFill>
                <a:blip r:embed="rId2"/>
                <a:stretch>
                  <a:fillRect l="-600" t="-472" r="-533"/>
                </a:stretch>
              </a:blipFill>
            </p:spPr>
            <p:txBody>
              <a:bodyPr/>
              <a:lstStyle/>
              <a:p>
                <a:r>
                  <a:rPr lang="es-AR">
                    <a:noFill/>
                  </a:rPr>
                  <a:t> </a:t>
                </a:r>
              </a:p>
            </p:txBody>
          </p:sp>
        </mc:Fallback>
      </mc:AlternateContent>
    </p:spTree>
    <p:extLst>
      <p:ext uri="{BB962C8B-B14F-4D97-AF65-F5344CB8AC3E}">
        <p14:creationId xmlns:p14="http://schemas.microsoft.com/office/powerpoint/2010/main" val="224567603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a:extLst>
              <a:ext uri="{FF2B5EF4-FFF2-40B4-BE49-F238E27FC236}">
                <a16:creationId xmlns:a16="http://schemas.microsoft.com/office/drawing/2014/main" id="{A18BC099-CFC7-44BB-B60F-38A5635AB6F5}"/>
              </a:ext>
            </a:extLst>
          </p:cNvPr>
          <p:cNvSpPr/>
          <p:nvPr/>
        </p:nvSpPr>
        <p:spPr>
          <a:xfrm>
            <a:off x="1157807" y="889843"/>
            <a:ext cx="9144000" cy="5078313"/>
          </a:xfrm>
          <a:prstGeom prst="rect">
            <a:avLst/>
          </a:prstGeom>
        </p:spPr>
        <p:txBody>
          <a:bodyPr wrap="square">
            <a:spAutoFit/>
          </a:bodyPr>
          <a:lstStyle/>
          <a:p>
            <a:pPr algn="just"/>
            <a:r>
              <a:rPr lang="es-AR" b="1" i="1" dirty="0">
                <a:solidFill>
                  <a:srgbClr val="2E3192"/>
                </a:solidFill>
                <a:latin typeface="Century Gothic" panose="020B0502020202020204" pitchFamily="34" charset="0"/>
              </a:rPr>
              <a:t>En el caso de sumar variables aleatorias normales, la aproximación anterior no es tal, sino que es una distribución exacta, como hemos visto anteriormente.</a:t>
            </a:r>
          </a:p>
          <a:p>
            <a:pPr algn="just"/>
            <a:endParaRPr lang="es-AR" b="1" i="1" dirty="0">
              <a:solidFill>
                <a:srgbClr val="FF0000"/>
              </a:solidFill>
              <a:latin typeface="Century Gothic" panose="020B0502020202020204" pitchFamily="34" charset="0"/>
            </a:endParaRPr>
          </a:p>
          <a:p>
            <a:pPr algn="just"/>
            <a:r>
              <a:rPr lang="es-AR" dirty="0">
                <a:latin typeface="Century Gothic" panose="020B0502020202020204" pitchFamily="34" charset="0"/>
              </a:rPr>
              <a:t>Si, en vez de sumar variables, realizamos la media aritmética de las mismas, también podemos utilizar el teorema central del límite (puesto que la media aritmética es sumar y luego dividir por una constante).</a:t>
            </a:r>
          </a:p>
          <a:p>
            <a:pPr algn="just"/>
            <a:endParaRPr lang="es-AR" dirty="0">
              <a:latin typeface="Century Gothic" panose="020B0502020202020204" pitchFamily="34" charset="0"/>
            </a:endParaRPr>
          </a:p>
          <a:p>
            <a:pPr algn="just"/>
            <a:r>
              <a:rPr lang="es-AR" dirty="0">
                <a:latin typeface="Century Gothic" panose="020B0502020202020204" pitchFamily="34" charset="0"/>
              </a:rPr>
              <a:t>Este teorema (del que damos únicamente una idea general, sin establecer las hipótesis matemáticas reales) establece la importancia de la distribución normal. </a:t>
            </a:r>
          </a:p>
          <a:p>
            <a:pPr algn="just"/>
            <a:endParaRPr lang="es-AR" dirty="0">
              <a:latin typeface="Century Gothic" panose="020B0502020202020204" pitchFamily="34" charset="0"/>
            </a:endParaRPr>
          </a:p>
          <a:p>
            <a:pPr algn="just"/>
            <a:r>
              <a:rPr lang="es-AR" dirty="0">
                <a:latin typeface="Century Gothic" panose="020B0502020202020204" pitchFamily="34" charset="0"/>
              </a:rPr>
              <a:t>Su resultado es que, cuando se suma un número grande de variables aleatorias, la variable resultante es una variable con distribución aproximadamente igual a la distribución normal. Incluso, el término número grande(porque matemáticamente el teorema se establece cuando  n tiende a infinito) no lo es tanto, porque, en la práctica, con tener que  n  sea un número mayor o igual a  30 , la aproximación ya proporciona buenas resultados.</a:t>
            </a:r>
          </a:p>
          <a:p>
            <a:pPr algn="just"/>
            <a:endParaRPr lang="es-AR" b="1" i="1" dirty="0">
              <a:solidFill>
                <a:srgbClr val="FF0000"/>
              </a:solidFill>
              <a:latin typeface="Century Gothic" panose="020B0502020202020204" pitchFamily="34" charset="0"/>
            </a:endParaRPr>
          </a:p>
        </p:txBody>
      </p:sp>
    </p:spTree>
    <p:extLst>
      <p:ext uri="{BB962C8B-B14F-4D97-AF65-F5344CB8AC3E}">
        <p14:creationId xmlns:p14="http://schemas.microsoft.com/office/powerpoint/2010/main" val="397171561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Rectángulo 1">
                <a:extLst>
                  <a:ext uri="{FF2B5EF4-FFF2-40B4-BE49-F238E27FC236}">
                    <a16:creationId xmlns:a16="http://schemas.microsoft.com/office/drawing/2014/main" id="{1340DDF3-00ED-4504-A2D5-2BEACA0574FC}"/>
                  </a:ext>
                </a:extLst>
              </p:cNvPr>
              <p:cNvSpPr/>
              <p:nvPr/>
            </p:nvSpPr>
            <p:spPr>
              <a:xfrm>
                <a:off x="1522334" y="819568"/>
                <a:ext cx="9145666" cy="5690853"/>
              </a:xfrm>
              <a:prstGeom prst="rect">
                <a:avLst/>
              </a:prstGeom>
            </p:spPr>
            <p:txBody>
              <a:bodyPr wrap="square">
                <a:spAutoFit/>
              </a:bodyPr>
              <a:lstStyle/>
              <a:p>
                <a:pPr algn="just">
                  <a:lnSpc>
                    <a:spcPct val="107000"/>
                  </a:lnSpc>
                  <a:spcAft>
                    <a:spcPts val="800"/>
                  </a:spcAft>
                </a:pPr>
                <a:r>
                  <a:rPr lang="es-AR" b="1" u="sng" dirty="0">
                    <a:solidFill>
                      <a:srgbClr val="2E3192"/>
                    </a:solidFill>
                    <a:latin typeface="Century Gothic" panose="020B0502020202020204" pitchFamily="34" charset="0"/>
                  </a:rPr>
                  <a:t>Ejemplo</a:t>
                </a:r>
              </a:p>
              <a:p>
                <a:pPr algn="just">
                  <a:lnSpc>
                    <a:spcPct val="107000"/>
                  </a:lnSpc>
                  <a:spcAft>
                    <a:spcPts val="800"/>
                  </a:spcAft>
                </a:pPr>
                <a14:m>
                  <m:oMathPara xmlns:m="http://schemas.openxmlformats.org/officeDocument/2006/math">
                    <m:oMathParaPr>
                      <m:jc m:val="left"/>
                    </m:oMathParaPr>
                    <m:oMath xmlns:m="http://schemas.openxmlformats.org/officeDocument/2006/math">
                      <m:sSub>
                        <m:sSubPr>
                          <m:ctrlPr>
                            <a:rPr lang="es-AR" i="1">
                              <a:latin typeface="Cambria Math" panose="02040503050406030204" pitchFamily="18" charset="0"/>
                              <a:ea typeface="Calibri" panose="020F0502020204030204" pitchFamily="34" charset="0"/>
                              <a:cs typeface="Times New Roman" panose="02020603050405020304" pitchFamily="18" charset="0"/>
                            </a:rPr>
                          </m:ctrlPr>
                        </m:sSubPr>
                        <m:e>
                          <m:r>
                            <a:rPr lang="es-AR" i="1">
                              <a:latin typeface="Cambria Math" panose="02040503050406030204" pitchFamily="18" charset="0"/>
                              <a:ea typeface="Calibri" panose="020F0502020204030204" pitchFamily="34" charset="0"/>
                              <a:cs typeface="Times New Roman" panose="02020603050405020304" pitchFamily="18" charset="0"/>
                            </a:rPr>
                            <m:t>𝑋</m:t>
                          </m:r>
                        </m:e>
                        <m:sub>
                          <m:r>
                            <a:rPr lang="es-AR" i="1">
                              <a:latin typeface="Cambria Math" panose="02040503050406030204" pitchFamily="18" charset="0"/>
                              <a:ea typeface="Calibri" panose="020F0502020204030204" pitchFamily="34" charset="0"/>
                              <a:cs typeface="Times New Roman" panose="02020603050405020304" pitchFamily="18" charset="0"/>
                            </a:rPr>
                            <m:t>1</m:t>
                          </m:r>
                        </m:sub>
                      </m:sSub>
                      <m:r>
                        <a:rPr lang="es-AR" i="1">
                          <a:latin typeface="Cambria Math" panose="02040503050406030204" pitchFamily="18" charset="0"/>
                          <a:ea typeface="Calibri" panose="020F0502020204030204" pitchFamily="34" charset="0"/>
                          <a:cs typeface="Times New Roman" panose="02020603050405020304" pitchFamily="18" charset="0"/>
                        </a:rPr>
                        <m:t> ~ </m:t>
                      </m:r>
                      <m:r>
                        <a:rPr lang="es-AR" i="1">
                          <a:latin typeface="Cambria Math" panose="02040503050406030204" pitchFamily="18" charset="0"/>
                          <a:ea typeface="Calibri" panose="020F0502020204030204" pitchFamily="34" charset="0"/>
                          <a:cs typeface="Times New Roman" panose="02020603050405020304" pitchFamily="18" charset="0"/>
                        </a:rPr>
                        <m:t>? </m:t>
                      </m:r>
                      <m:r>
                        <a:rPr lang="es-AR" i="1">
                          <a:latin typeface="Cambria Math" panose="02040503050406030204" pitchFamily="18" charset="0"/>
                          <a:ea typeface="Cambria Math" panose="02040503050406030204" pitchFamily="18" charset="0"/>
                          <a:cs typeface="Times New Roman" panose="02020603050405020304" pitchFamily="18" charset="0"/>
                        </a:rPr>
                        <m:t>⇒</m:t>
                      </m:r>
                      <m:d>
                        <m:dPr>
                          <m:begChr m:val="{"/>
                          <m:endChr m:val=""/>
                          <m:ctrlPr>
                            <a:rPr lang="es-AR" i="1">
                              <a:latin typeface="Cambria Math" panose="02040503050406030204" pitchFamily="18" charset="0"/>
                              <a:ea typeface="Cambria Math" panose="02040503050406030204" pitchFamily="18" charset="0"/>
                              <a:cs typeface="Times New Roman" panose="02020603050405020304" pitchFamily="18" charset="0"/>
                            </a:rPr>
                          </m:ctrlPr>
                        </m:dPr>
                        <m:e>
                          <m:eqArr>
                            <m:eqArrPr>
                              <m:ctrlPr>
                                <a:rPr lang="es-AR" i="1">
                                  <a:latin typeface="Cambria Math" panose="02040503050406030204" pitchFamily="18" charset="0"/>
                                  <a:ea typeface="Cambria Math" panose="02040503050406030204" pitchFamily="18" charset="0"/>
                                  <a:cs typeface="Times New Roman" panose="02020603050405020304" pitchFamily="18" charset="0"/>
                                </a:rPr>
                              </m:ctrlPr>
                            </m:eqArrPr>
                            <m:e>
                              <m:sSub>
                                <m:sSubPr>
                                  <m:ctrlPr>
                                    <a:rPr lang="es-AR" i="1">
                                      <a:latin typeface="Cambria Math" panose="02040503050406030204" pitchFamily="18" charset="0"/>
                                      <a:ea typeface="Calibri" panose="020F0502020204030204" pitchFamily="34" charset="0"/>
                                      <a:cs typeface="Times New Roman" panose="02020603050405020304" pitchFamily="18" charset="0"/>
                                    </a:rPr>
                                  </m:ctrlPr>
                                </m:sSubPr>
                                <m:e>
                                  <m:r>
                                    <a:rPr lang="es-AR" i="1">
                                      <a:latin typeface="Cambria Math" panose="02040503050406030204" pitchFamily="18" charset="0"/>
                                      <a:ea typeface="Calibri" panose="020F0502020204030204" pitchFamily="34" charset="0"/>
                                      <a:cs typeface="Times New Roman" panose="02020603050405020304" pitchFamily="18" charset="0"/>
                                    </a:rPr>
                                    <m:t>𝜇</m:t>
                                  </m:r>
                                </m:e>
                                <m:sub>
                                  <m:r>
                                    <a:rPr lang="es-AR" i="1">
                                      <a:latin typeface="Cambria Math" panose="02040503050406030204" pitchFamily="18" charset="0"/>
                                      <a:ea typeface="Calibri" panose="020F0502020204030204" pitchFamily="34" charset="0"/>
                                      <a:cs typeface="Times New Roman" panose="02020603050405020304" pitchFamily="18" charset="0"/>
                                    </a:rPr>
                                    <m:t>1</m:t>
                                  </m:r>
                                </m:sub>
                              </m:sSub>
                              <m:r>
                                <a:rPr lang="es-AR" i="1">
                                  <a:latin typeface="Cambria Math" panose="02040503050406030204" pitchFamily="18" charset="0"/>
                                  <a:ea typeface="Calibri" panose="020F0502020204030204" pitchFamily="34" charset="0"/>
                                  <a:cs typeface="Times New Roman" panose="02020603050405020304" pitchFamily="18" charset="0"/>
                                </a:rPr>
                                <m:t>=</m:t>
                              </m:r>
                              <m:r>
                                <a:rPr lang="es-AR" i="1">
                                  <a:latin typeface="Cambria Math" panose="02040503050406030204" pitchFamily="18" charset="0"/>
                                  <a:ea typeface="Calibri" panose="020F0502020204030204" pitchFamily="34" charset="0"/>
                                  <a:cs typeface="Times New Roman" panose="02020603050405020304" pitchFamily="18" charset="0"/>
                                </a:rPr>
                                <m:t>𝐸</m:t>
                              </m:r>
                              <m:d>
                                <m:dPr>
                                  <m:begChr m:val="["/>
                                  <m:endChr m:val="]"/>
                                  <m:ctrlPr>
                                    <a:rPr lang="es-AR" i="1">
                                      <a:latin typeface="Cambria Math" panose="02040503050406030204" pitchFamily="18" charset="0"/>
                                      <a:ea typeface="Calibri" panose="020F0502020204030204" pitchFamily="34" charset="0"/>
                                      <a:cs typeface="Times New Roman" panose="02020603050405020304" pitchFamily="18" charset="0"/>
                                    </a:rPr>
                                  </m:ctrlPr>
                                </m:dPr>
                                <m:e>
                                  <m:sSub>
                                    <m:sSubPr>
                                      <m:ctrlPr>
                                        <a:rPr lang="es-AR" i="1">
                                          <a:latin typeface="Cambria Math" panose="02040503050406030204" pitchFamily="18" charset="0"/>
                                          <a:ea typeface="Calibri" panose="020F0502020204030204" pitchFamily="34" charset="0"/>
                                          <a:cs typeface="Times New Roman" panose="02020603050405020304" pitchFamily="18" charset="0"/>
                                        </a:rPr>
                                      </m:ctrlPr>
                                    </m:sSubPr>
                                    <m:e>
                                      <m:r>
                                        <a:rPr lang="es-AR" i="1">
                                          <a:latin typeface="Cambria Math" panose="02040503050406030204" pitchFamily="18" charset="0"/>
                                          <a:ea typeface="Calibri" panose="020F0502020204030204" pitchFamily="34" charset="0"/>
                                          <a:cs typeface="Times New Roman" panose="02020603050405020304" pitchFamily="18" charset="0"/>
                                        </a:rPr>
                                        <m:t>𝑋</m:t>
                                      </m:r>
                                    </m:e>
                                    <m:sub>
                                      <m:r>
                                        <a:rPr lang="es-AR" i="1">
                                          <a:latin typeface="Cambria Math" panose="02040503050406030204" pitchFamily="18" charset="0"/>
                                          <a:ea typeface="Calibri" panose="020F0502020204030204" pitchFamily="34" charset="0"/>
                                          <a:cs typeface="Times New Roman" panose="02020603050405020304" pitchFamily="18" charset="0"/>
                                        </a:rPr>
                                        <m:t>1</m:t>
                                      </m:r>
                                    </m:sub>
                                  </m:sSub>
                                </m:e>
                              </m:d>
                              <m:r>
                                <a:rPr lang="es-AR" i="1">
                                  <a:latin typeface="Cambria Math" panose="02040503050406030204" pitchFamily="18" charset="0"/>
                                  <a:ea typeface="Calibri" panose="020F0502020204030204" pitchFamily="34" charset="0"/>
                                  <a:cs typeface="Times New Roman" panose="02020603050405020304" pitchFamily="18" charset="0"/>
                                </a:rPr>
                                <m:t>=5</m:t>
                              </m:r>
                            </m:e>
                            <m:e>
                              <m:sSubSup>
                                <m:sSubSupPr>
                                  <m:ctrlPr>
                                    <a:rPr lang="es-AR" i="1">
                                      <a:latin typeface="Cambria Math" panose="02040503050406030204" pitchFamily="18" charset="0"/>
                                      <a:ea typeface="Times New Roman" panose="02020603050405020304" pitchFamily="18" charset="0"/>
                                      <a:cs typeface="Times New Roman" panose="02020603050405020304" pitchFamily="18" charset="0"/>
                                    </a:rPr>
                                  </m:ctrlPr>
                                </m:sSubSupPr>
                                <m:e>
                                  <m:r>
                                    <a:rPr lang="es-AR" i="1">
                                      <a:latin typeface="Cambria Math" panose="02040503050406030204" pitchFamily="18" charset="0"/>
                                      <a:ea typeface="Times New Roman" panose="02020603050405020304" pitchFamily="18" charset="0"/>
                                      <a:cs typeface="Times New Roman" panose="02020603050405020304" pitchFamily="18" charset="0"/>
                                    </a:rPr>
                                    <m:t>𝜎</m:t>
                                  </m:r>
                                </m:e>
                                <m:sub>
                                  <m:r>
                                    <a:rPr lang="es-AR" i="1">
                                      <a:latin typeface="Cambria Math" panose="02040503050406030204" pitchFamily="18" charset="0"/>
                                      <a:ea typeface="Times New Roman" panose="02020603050405020304" pitchFamily="18" charset="0"/>
                                      <a:cs typeface="Times New Roman" panose="02020603050405020304" pitchFamily="18" charset="0"/>
                                    </a:rPr>
                                    <m:t>1</m:t>
                                  </m:r>
                                </m:sub>
                                <m:sup>
                                  <m:r>
                                    <a:rPr lang="es-AR" i="1">
                                      <a:latin typeface="Cambria Math" panose="02040503050406030204" pitchFamily="18" charset="0"/>
                                      <a:ea typeface="Times New Roman" panose="02020603050405020304" pitchFamily="18" charset="0"/>
                                      <a:cs typeface="Times New Roman" panose="02020603050405020304" pitchFamily="18" charset="0"/>
                                    </a:rPr>
                                    <m:t>2</m:t>
                                  </m:r>
                                </m:sup>
                              </m:sSubSup>
                              <m:r>
                                <a:rPr lang="es-AR" i="1">
                                  <a:latin typeface="Cambria Math" panose="02040503050406030204" pitchFamily="18" charset="0"/>
                                  <a:ea typeface="Times New Roman" panose="02020603050405020304" pitchFamily="18" charset="0"/>
                                  <a:cs typeface="Times New Roman" panose="02020603050405020304" pitchFamily="18" charset="0"/>
                                </a:rPr>
                                <m:t>=</m:t>
                              </m:r>
                              <m:r>
                                <a:rPr lang="es-AR" i="1">
                                  <a:latin typeface="Cambria Math" panose="02040503050406030204" pitchFamily="18" charset="0"/>
                                  <a:ea typeface="Times New Roman" panose="02020603050405020304" pitchFamily="18" charset="0"/>
                                  <a:cs typeface="Times New Roman" panose="02020603050405020304" pitchFamily="18" charset="0"/>
                                </a:rPr>
                                <m:t>𝑉𝑎𝑟</m:t>
                              </m:r>
                              <m:d>
                                <m:dPr>
                                  <m:begChr m:val="["/>
                                  <m:endChr m:val="]"/>
                                  <m:ctrlPr>
                                    <a:rPr lang="es-AR" i="1">
                                      <a:latin typeface="Cambria Math" panose="02040503050406030204" pitchFamily="18" charset="0"/>
                                      <a:ea typeface="Calibri" panose="020F0502020204030204" pitchFamily="34" charset="0"/>
                                      <a:cs typeface="Times New Roman" panose="02020603050405020304" pitchFamily="18" charset="0"/>
                                    </a:rPr>
                                  </m:ctrlPr>
                                </m:dPr>
                                <m:e>
                                  <m:sSub>
                                    <m:sSubPr>
                                      <m:ctrlPr>
                                        <a:rPr lang="es-AR" i="1">
                                          <a:latin typeface="Cambria Math" panose="02040503050406030204" pitchFamily="18" charset="0"/>
                                          <a:ea typeface="Calibri" panose="020F0502020204030204" pitchFamily="34" charset="0"/>
                                          <a:cs typeface="Times New Roman" panose="02020603050405020304" pitchFamily="18" charset="0"/>
                                        </a:rPr>
                                      </m:ctrlPr>
                                    </m:sSubPr>
                                    <m:e>
                                      <m:r>
                                        <a:rPr lang="es-AR" i="1">
                                          <a:latin typeface="Cambria Math" panose="02040503050406030204" pitchFamily="18" charset="0"/>
                                          <a:ea typeface="Calibri" panose="020F0502020204030204" pitchFamily="34" charset="0"/>
                                          <a:cs typeface="Times New Roman" panose="02020603050405020304" pitchFamily="18" charset="0"/>
                                        </a:rPr>
                                        <m:t>𝑋</m:t>
                                      </m:r>
                                    </m:e>
                                    <m:sub>
                                      <m:r>
                                        <a:rPr lang="es-AR" i="1">
                                          <a:latin typeface="Cambria Math" panose="02040503050406030204" pitchFamily="18" charset="0"/>
                                          <a:ea typeface="Calibri" panose="020F0502020204030204" pitchFamily="34" charset="0"/>
                                          <a:cs typeface="Times New Roman" panose="02020603050405020304" pitchFamily="18" charset="0"/>
                                        </a:rPr>
                                        <m:t>1</m:t>
                                      </m:r>
                                    </m:sub>
                                  </m:sSub>
                                </m:e>
                              </m:d>
                              <m:r>
                                <a:rPr lang="es-AR" i="1">
                                  <a:latin typeface="Cambria Math" panose="02040503050406030204" pitchFamily="18" charset="0"/>
                                  <a:ea typeface="Calibri" panose="020F0502020204030204" pitchFamily="34" charset="0"/>
                                  <a:cs typeface="Times New Roman" panose="02020603050405020304" pitchFamily="18" charset="0"/>
                                </a:rPr>
                                <m:t>=4</m:t>
                              </m:r>
                            </m:e>
                          </m:eqArr>
                        </m:e>
                      </m:d>
                    </m:oMath>
                  </m:oMathPara>
                </a14:m>
                <a:endParaRPr lang="es-AR" dirty="0">
                  <a:latin typeface="Century Gothic" panose="020B0502020202020204" pitchFamily="34" charset="0"/>
                  <a:ea typeface="Calibri" panose="020F0502020204030204" pitchFamily="34" charset="0"/>
                  <a:cs typeface="Times New Roman" panose="02020603050405020304" pitchFamily="18" charset="0"/>
                </a:endParaRPr>
              </a:p>
              <a:p>
                <a:pPr algn="just">
                  <a:lnSpc>
                    <a:spcPct val="107000"/>
                  </a:lnSpc>
                  <a:spcAft>
                    <a:spcPts val="800"/>
                  </a:spcAft>
                </a:pPr>
                <a14:m>
                  <m:oMathPara xmlns:m="http://schemas.openxmlformats.org/officeDocument/2006/math">
                    <m:oMathParaPr>
                      <m:jc m:val="left"/>
                    </m:oMathParaPr>
                    <m:oMath xmlns:m="http://schemas.openxmlformats.org/officeDocument/2006/math">
                      <m:sSub>
                        <m:sSubPr>
                          <m:ctrlPr>
                            <a:rPr lang="es-AR" i="1">
                              <a:latin typeface="Cambria Math" panose="02040503050406030204" pitchFamily="18" charset="0"/>
                              <a:ea typeface="Calibri" panose="020F0502020204030204" pitchFamily="34" charset="0"/>
                              <a:cs typeface="Times New Roman" panose="02020603050405020304" pitchFamily="18" charset="0"/>
                            </a:rPr>
                          </m:ctrlPr>
                        </m:sSubPr>
                        <m:e>
                          <m:r>
                            <a:rPr lang="es-AR" i="1">
                              <a:latin typeface="Cambria Math" panose="02040503050406030204" pitchFamily="18" charset="0"/>
                              <a:ea typeface="Calibri" panose="020F0502020204030204" pitchFamily="34" charset="0"/>
                              <a:cs typeface="Times New Roman" panose="02020603050405020304" pitchFamily="18" charset="0"/>
                            </a:rPr>
                            <m:t>𝑋</m:t>
                          </m:r>
                        </m:e>
                        <m:sub>
                          <m:r>
                            <a:rPr lang="es-AR" i="1">
                              <a:latin typeface="Cambria Math" panose="02040503050406030204" pitchFamily="18" charset="0"/>
                              <a:ea typeface="Calibri" panose="020F0502020204030204" pitchFamily="34" charset="0"/>
                              <a:cs typeface="Times New Roman" panose="02020603050405020304" pitchFamily="18" charset="0"/>
                            </a:rPr>
                            <m:t>2</m:t>
                          </m:r>
                        </m:sub>
                      </m:sSub>
                      <m:r>
                        <a:rPr lang="es-AR" i="1">
                          <a:latin typeface="Cambria Math" panose="02040503050406030204" pitchFamily="18" charset="0"/>
                          <a:ea typeface="Calibri" panose="020F0502020204030204" pitchFamily="34" charset="0"/>
                          <a:cs typeface="Times New Roman" panose="02020603050405020304" pitchFamily="18" charset="0"/>
                        </a:rPr>
                        <m:t> ~ ? </m:t>
                      </m:r>
                      <m:r>
                        <a:rPr lang="es-AR" i="1">
                          <a:latin typeface="Cambria Math" panose="02040503050406030204" pitchFamily="18" charset="0"/>
                          <a:ea typeface="Cambria Math" panose="02040503050406030204" pitchFamily="18" charset="0"/>
                          <a:cs typeface="Times New Roman" panose="02020603050405020304" pitchFamily="18" charset="0"/>
                        </a:rPr>
                        <m:t>⇒</m:t>
                      </m:r>
                      <m:d>
                        <m:dPr>
                          <m:begChr m:val="{"/>
                          <m:endChr m:val=""/>
                          <m:ctrlPr>
                            <a:rPr lang="es-AR" i="1">
                              <a:latin typeface="Cambria Math" panose="02040503050406030204" pitchFamily="18" charset="0"/>
                              <a:ea typeface="Cambria Math" panose="02040503050406030204" pitchFamily="18" charset="0"/>
                              <a:cs typeface="Times New Roman" panose="02020603050405020304" pitchFamily="18" charset="0"/>
                            </a:rPr>
                          </m:ctrlPr>
                        </m:dPr>
                        <m:e>
                          <m:eqArr>
                            <m:eqArrPr>
                              <m:ctrlPr>
                                <a:rPr lang="es-AR" i="1">
                                  <a:latin typeface="Cambria Math" panose="02040503050406030204" pitchFamily="18" charset="0"/>
                                  <a:ea typeface="Cambria Math" panose="02040503050406030204" pitchFamily="18" charset="0"/>
                                  <a:cs typeface="Times New Roman" panose="02020603050405020304" pitchFamily="18" charset="0"/>
                                </a:rPr>
                              </m:ctrlPr>
                            </m:eqArrPr>
                            <m:e>
                              <m:sSub>
                                <m:sSubPr>
                                  <m:ctrlPr>
                                    <a:rPr lang="es-AR" i="1">
                                      <a:latin typeface="Cambria Math" panose="02040503050406030204" pitchFamily="18" charset="0"/>
                                      <a:ea typeface="Calibri" panose="020F0502020204030204" pitchFamily="34" charset="0"/>
                                      <a:cs typeface="Times New Roman" panose="02020603050405020304" pitchFamily="18" charset="0"/>
                                    </a:rPr>
                                  </m:ctrlPr>
                                </m:sSubPr>
                                <m:e>
                                  <m:r>
                                    <a:rPr lang="es-AR" i="1">
                                      <a:latin typeface="Cambria Math" panose="02040503050406030204" pitchFamily="18" charset="0"/>
                                      <a:ea typeface="Calibri" panose="020F0502020204030204" pitchFamily="34" charset="0"/>
                                      <a:cs typeface="Times New Roman" panose="02020603050405020304" pitchFamily="18" charset="0"/>
                                    </a:rPr>
                                    <m:t>𝜇</m:t>
                                  </m:r>
                                </m:e>
                                <m:sub>
                                  <m:r>
                                    <a:rPr lang="es-AR" i="1">
                                      <a:latin typeface="Cambria Math" panose="02040503050406030204" pitchFamily="18" charset="0"/>
                                      <a:ea typeface="Calibri" panose="020F0502020204030204" pitchFamily="34" charset="0"/>
                                      <a:cs typeface="Times New Roman" panose="02020603050405020304" pitchFamily="18" charset="0"/>
                                    </a:rPr>
                                    <m:t>2</m:t>
                                  </m:r>
                                </m:sub>
                              </m:sSub>
                              <m:r>
                                <a:rPr lang="es-AR" i="1">
                                  <a:latin typeface="Cambria Math" panose="02040503050406030204" pitchFamily="18" charset="0"/>
                                  <a:ea typeface="Calibri" panose="020F0502020204030204" pitchFamily="34" charset="0"/>
                                  <a:cs typeface="Times New Roman" panose="02020603050405020304" pitchFamily="18" charset="0"/>
                                </a:rPr>
                                <m:t>=</m:t>
                              </m:r>
                              <m:r>
                                <a:rPr lang="es-AR" i="1">
                                  <a:latin typeface="Cambria Math" panose="02040503050406030204" pitchFamily="18" charset="0"/>
                                  <a:ea typeface="Calibri" panose="020F0502020204030204" pitchFamily="34" charset="0"/>
                                  <a:cs typeface="Times New Roman" panose="02020603050405020304" pitchFamily="18" charset="0"/>
                                </a:rPr>
                                <m:t>𝐸</m:t>
                              </m:r>
                              <m:d>
                                <m:dPr>
                                  <m:begChr m:val="["/>
                                  <m:endChr m:val="]"/>
                                  <m:ctrlPr>
                                    <a:rPr lang="es-AR" i="1">
                                      <a:latin typeface="Cambria Math" panose="02040503050406030204" pitchFamily="18" charset="0"/>
                                      <a:ea typeface="Calibri" panose="020F0502020204030204" pitchFamily="34" charset="0"/>
                                      <a:cs typeface="Times New Roman" panose="02020603050405020304" pitchFamily="18" charset="0"/>
                                    </a:rPr>
                                  </m:ctrlPr>
                                </m:dPr>
                                <m:e>
                                  <m:sSub>
                                    <m:sSubPr>
                                      <m:ctrlPr>
                                        <a:rPr lang="es-AR" i="1">
                                          <a:latin typeface="Cambria Math" panose="02040503050406030204" pitchFamily="18" charset="0"/>
                                          <a:ea typeface="Calibri" panose="020F0502020204030204" pitchFamily="34" charset="0"/>
                                          <a:cs typeface="Times New Roman" panose="02020603050405020304" pitchFamily="18" charset="0"/>
                                        </a:rPr>
                                      </m:ctrlPr>
                                    </m:sSubPr>
                                    <m:e>
                                      <m:r>
                                        <a:rPr lang="es-AR" i="1">
                                          <a:latin typeface="Cambria Math" panose="02040503050406030204" pitchFamily="18" charset="0"/>
                                          <a:ea typeface="Calibri" panose="020F0502020204030204" pitchFamily="34" charset="0"/>
                                          <a:cs typeface="Times New Roman" panose="02020603050405020304" pitchFamily="18" charset="0"/>
                                        </a:rPr>
                                        <m:t>𝑋</m:t>
                                      </m:r>
                                    </m:e>
                                    <m:sub>
                                      <m:r>
                                        <a:rPr lang="es-AR" i="1">
                                          <a:latin typeface="Cambria Math" panose="02040503050406030204" pitchFamily="18" charset="0"/>
                                          <a:ea typeface="Calibri" panose="020F0502020204030204" pitchFamily="34" charset="0"/>
                                          <a:cs typeface="Times New Roman" panose="02020603050405020304" pitchFamily="18" charset="0"/>
                                        </a:rPr>
                                        <m:t>2</m:t>
                                      </m:r>
                                    </m:sub>
                                  </m:sSub>
                                </m:e>
                              </m:d>
                              <m:r>
                                <a:rPr lang="es-AR" i="1">
                                  <a:latin typeface="Cambria Math" panose="02040503050406030204" pitchFamily="18" charset="0"/>
                                  <a:ea typeface="Calibri" panose="020F0502020204030204" pitchFamily="34" charset="0"/>
                                  <a:cs typeface="Times New Roman" panose="02020603050405020304" pitchFamily="18" charset="0"/>
                                </a:rPr>
                                <m:t>=</m:t>
                              </m:r>
                              <m:r>
                                <a:rPr lang="es-AR" i="1">
                                  <a:latin typeface="Cambria Math" panose="02040503050406030204" pitchFamily="18" charset="0"/>
                                  <a:ea typeface="Calibri" panose="020F0502020204030204" pitchFamily="34" charset="0"/>
                                  <a:cs typeface="Times New Roman" panose="02020603050405020304" pitchFamily="18" charset="0"/>
                                </a:rPr>
                                <m:t>6</m:t>
                              </m:r>
                            </m:e>
                            <m:e>
                              <m:sSubSup>
                                <m:sSubSupPr>
                                  <m:ctrlPr>
                                    <a:rPr lang="es-AR" i="1">
                                      <a:latin typeface="Cambria Math" panose="02040503050406030204" pitchFamily="18" charset="0"/>
                                      <a:ea typeface="Times New Roman" panose="02020603050405020304" pitchFamily="18" charset="0"/>
                                      <a:cs typeface="Times New Roman" panose="02020603050405020304" pitchFamily="18" charset="0"/>
                                    </a:rPr>
                                  </m:ctrlPr>
                                </m:sSubSupPr>
                                <m:e>
                                  <m:r>
                                    <a:rPr lang="es-AR" i="1">
                                      <a:latin typeface="Cambria Math" panose="02040503050406030204" pitchFamily="18" charset="0"/>
                                      <a:ea typeface="Times New Roman" panose="02020603050405020304" pitchFamily="18" charset="0"/>
                                      <a:cs typeface="Times New Roman" panose="02020603050405020304" pitchFamily="18" charset="0"/>
                                    </a:rPr>
                                    <m:t>𝜎</m:t>
                                  </m:r>
                                </m:e>
                                <m:sub>
                                  <m:r>
                                    <a:rPr lang="es-AR" i="1">
                                      <a:latin typeface="Cambria Math" panose="02040503050406030204" pitchFamily="18" charset="0"/>
                                      <a:ea typeface="Times New Roman" panose="02020603050405020304" pitchFamily="18" charset="0"/>
                                      <a:cs typeface="Times New Roman" panose="02020603050405020304" pitchFamily="18" charset="0"/>
                                    </a:rPr>
                                    <m:t>2</m:t>
                                  </m:r>
                                </m:sub>
                                <m:sup>
                                  <m:r>
                                    <a:rPr lang="es-AR" i="1">
                                      <a:latin typeface="Cambria Math" panose="02040503050406030204" pitchFamily="18" charset="0"/>
                                      <a:ea typeface="Times New Roman" panose="02020603050405020304" pitchFamily="18" charset="0"/>
                                      <a:cs typeface="Times New Roman" panose="02020603050405020304" pitchFamily="18" charset="0"/>
                                    </a:rPr>
                                    <m:t>2</m:t>
                                  </m:r>
                                </m:sup>
                              </m:sSubSup>
                              <m:r>
                                <a:rPr lang="es-AR" i="1">
                                  <a:latin typeface="Cambria Math" panose="02040503050406030204" pitchFamily="18" charset="0"/>
                                  <a:ea typeface="Times New Roman" panose="02020603050405020304" pitchFamily="18" charset="0"/>
                                  <a:cs typeface="Times New Roman" panose="02020603050405020304" pitchFamily="18" charset="0"/>
                                </a:rPr>
                                <m:t>=</m:t>
                              </m:r>
                              <m:r>
                                <a:rPr lang="es-AR" i="1">
                                  <a:latin typeface="Cambria Math" panose="02040503050406030204" pitchFamily="18" charset="0"/>
                                  <a:ea typeface="Times New Roman" panose="02020603050405020304" pitchFamily="18" charset="0"/>
                                  <a:cs typeface="Times New Roman" panose="02020603050405020304" pitchFamily="18" charset="0"/>
                                </a:rPr>
                                <m:t>𝑉𝑎𝑟</m:t>
                              </m:r>
                              <m:d>
                                <m:dPr>
                                  <m:begChr m:val="["/>
                                  <m:endChr m:val="]"/>
                                  <m:ctrlPr>
                                    <a:rPr lang="es-AR" i="1">
                                      <a:latin typeface="Cambria Math" panose="02040503050406030204" pitchFamily="18" charset="0"/>
                                      <a:ea typeface="Calibri" panose="020F0502020204030204" pitchFamily="34" charset="0"/>
                                      <a:cs typeface="Times New Roman" panose="02020603050405020304" pitchFamily="18" charset="0"/>
                                    </a:rPr>
                                  </m:ctrlPr>
                                </m:dPr>
                                <m:e>
                                  <m:sSub>
                                    <m:sSubPr>
                                      <m:ctrlPr>
                                        <a:rPr lang="es-AR" i="1">
                                          <a:latin typeface="Cambria Math" panose="02040503050406030204" pitchFamily="18" charset="0"/>
                                          <a:ea typeface="Calibri" panose="020F0502020204030204" pitchFamily="34" charset="0"/>
                                          <a:cs typeface="Times New Roman" panose="02020603050405020304" pitchFamily="18" charset="0"/>
                                        </a:rPr>
                                      </m:ctrlPr>
                                    </m:sSubPr>
                                    <m:e>
                                      <m:r>
                                        <a:rPr lang="es-AR" i="1">
                                          <a:latin typeface="Cambria Math" panose="02040503050406030204" pitchFamily="18" charset="0"/>
                                          <a:ea typeface="Calibri" panose="020F0502020204030204" pitchFamily="34" charset="0"/>
                                          <a:cs typeface="Times New Roman" panose="02020603050405020304" pitchFamily="18" charset="0"/>
                                        </a:rPr>
                                        <m:t>𝑋</m:t>
                                      </m:r>
                                    </m:e>
                                    <m:sub>
                                      <m:r>
                                        <a:rPr lang="es-AR" i="1">
                                          <a:latin typeface="Cambria Math" panose="02040503050406030204" pitchFamily="18" charset="0"/>
                                          <a:ea typeface="Calibri" panose="020F0502020204030204" pitchFamily="34" charset="0"/>
                                          <a:cs typeface="Times New Roman" panose="02020603050405020304" pitchFamily="18" charset="0"/>
                                        </a:rPr>
                                        <m:t>2</m:t>
                                      </m:r>
                                    </m:sub>
                                  </m:sSub>
                                </m:e>
                              </m:d>
                              <m:r>
                                <a:rPr lang="es-AR" i="1">
                                  <a:latin typeface="Cambria Math" panose="02040503050406030204" pitchFamily="18" charset="0"/>
                                  <a:ea typeface="Calibri" panose="020F0502020204030204" pitchFamily="34" charset="0"/>
                                  <a:cs typeface="Times New Roman" panose="02020603050405020304" pitchFamily="18" charset="0"/>
                                </a:rPr>
                                <m:t>=</m:t>
                              </m:r>
                              <m:r>
                                <a:rPr lang="es-AR" i="1">
                                  <a:latin typeface="Cambria Math" panose="02040503050406030204" pitchFamily="18" charset="0"/>
                                  <a:ea typeface="Calibri" panose="020F0502020204030204" pitchFamily="34" charset="0"/>
                                  <a:cs typeface="Times New Roman" panose="02020603050405020304" pitchFamily="18" charset="0"/>
                                </a:rPr>
                                <m:t>3</m:t>
                              </m:r>
                            </m:e>
                          </m:eqArr>
                        </m:e>
                      </m:d>
                    </m:oMath>
                  </m:oMathPara>
                </a14:m>
                <a:endParaRPr lang="es-AR" i="1" dirty="0">
                  <a:latin typeface="Century Gothic" panose="020B0502020202020204" pitchFamily="34" charset="0"/>
                  <a:ea typeface="Calibri" panose="020F0502020204030204" pitchFamily="34" charset="0"/>
                  <a:cs typeface="Times New Roman" panose="02020603050405020304" pitchFamily="18" charset="0"/>
                </a:endParaRPr>
              </a:p>
              <a:p>
                <a:pPr algn="just">
                  <a:lnSpc>
                    <a:spcPct val="107000"/>
                  </a:lnSpc>
                  <a:spcAft>
                    <a:spcPts val="800"/>
                  </a:spcAft>
                </a:pPr>
                <a14:m>
                  <m:oMathPara xmlns:m="http://schemas.openxmlformats.org/officeDocument/2006/math">
                    <m:oMathParaPr>
                      <m:jc m:val="left"/>
                    </m:oMathParaPr>
                    <m:oMath xmlns:m="http://schemas.openxmlformats.org/officeDocument/2006/math">
                      <m:sSub>
                        <m:sSubPr>
                          <m:ctrlPr>
                            <a:rPr lang="es-AR" i="1">
                              <a:latin typeface="Cambria Math" panose="02040503050406030204" pitchFamily="18" charset="0"/>
                              <a:ea typeface="Calibri" panose="020F0502020204030204" pitchFamily="34" charset="0"/>
                              <a:cs typeface="Times New Roman" panose="02020603050405020304" pitchFamily="18" charset="0"/>
                            </a:rPr>
                          </m:ctrlPr>
                        </m:sSubPr>
                        <m:e>
                          <m:r>
                            <a:rPr lang="es-AR" i="1">
                              <a:latin typeface="Cambria Math" panose="02040503050406030204" pitchFamily="18" charset="0"/>
                              <a:ea typeface="Calibri" panose="020F0502020204030204" pitchFamily="34" charset="0"/>
                              <a:cs typeface="Times New Roman" panose="02020603050405020304" pitchFamily="18" charset="0"/>
                            </a:rPr>
                            <m:t>𝑋</m:t>
                          </m:r>
                        </m:e>
                        <m:sub>
                          <m:r>
                            <a:rPr lang="es-AR" i="1">
                              <a:latin typeface="Cambria Math" panose="02040503050406030204" pitchFamily="18" charset="0"/>
                              <a:ea typeface="Calibri" panose="020F0502020204030204" pitchFamily="34" charset="0"/>
                              <a:cs typeface="Times New Roman" panose="02020603050405020304" pitchFamily="18" charset="0"/>
                            </a:rPr>
                            <m:t>3</m:t>
                          </m:r>
                        </m:sub>
                      </m:sSub>
                      <m:r>
                        <a:rPr lang="es-AR" i="1">
                          <a:latin typeface="Cambria Math" panose="02040503050406030204" pitchFamily="18" charset="0"/>
                          <a:ea typeface="Calibri" panose="020F0502020204030204" pitchFamily="34" charset="0"/>
                          <a:cs typeface="Times New Roman" panose="02020603050405020304" pitchFamily="18" charset="0"/>
                        </a:rPr>
                        <m:t> ~ ?</m:t>
                      </m:r>
                      <m:r>
                        <a:rPr lang="es-AR" i="1">
                          <a:latin typeface="Cambria Math" panose="02040503050406030204" pitchFamily="18" charset="0"/>
                          <a:ea typeface="Cambria Math" panose="02040503050406030204" pitchFamily="18" charset="0"/>
                          <a:cs typeface="Times New Roman" panose="02020603050405020304" pitchFamily="18" charset="0"/>
                        </a:rPr>
                        <m:t>⇒</m:t>
                      </m:r>
                      <m:d>
                        <m:dPr>
                          <m:begChr m:val="{"/>
                          <m:endChr m:val=""/>
                          <m:ctrlPr>
                            <a:rPr lang="es-AR" i="1">
                              <a:latin typeface="Cambria Math" panose="02040503050406030204" pitchFamily="18" charset="0"/>
                              <a:ea typeface="Cambria Math" panose="02040503050406030204" pitchFamily="18" charset="0"/>
                              <a:cs typeface="Times New Roman" panose="02020603050405020304" pitchFamily="18" charset="0"/>
                            </a:rPr>
                          </m:ctrlPr>
                        </m:dPr>
                        <m:e>
                          <m:eqArr>
                            <m:eqArrPr>
                              <m:ctrlPr>
                                <a:rPr lang="es-AR" i="1">
                                  <a:latin typeface="Cambria Math" panose="02040503050406030204" pitchFamily="18" charset="0"/>
                                  <a:ea typeface="Cambria Math" panose="02040503050406030204" pitchFamily="18" charset="0"/>
                                  <a:cs typeface="Times New Roman" panose="02020603050405020304" pitchFamily="18" charset="0"/>
                                </a:rPr>
                              </m:ctrlPr>
                            </m:eqArrPr>
                            <m:e>
                              <m:sSub>
                                <m:sSubPr>
                                  <m:ctrlPr>
                                    <a:rPr lang="es-AR" i="1">
                                      <a:latin typeface="Cambria Math" panose="02040503050406030204" pitchFamily="18" charset="0"/>
                                      <a:ea typeface="Calibri" panose="020F0502020204030204" pitchFamily="34" charset="0"/>
                                      <a:cs typeface="Times New Roman" panose="02020603050405020304" pitchFamily="18" charset="0"/>
                                    </a:rPr>
                                  </m:ctrlPr>
                                </m:sSubPr>
                                <m:e>
                                  <m:r>
                                    <a:rPr lang="es-AR" i="1">
                                      <a:latin typeface="Cambria Math" panose="02040503050406030204" pitchFamily="18" charset="0"/>
                                      <a:ea typeface="Calibri" panose="020F0502020204030204" pitchFamily="34" charset="0"/>
                                      <a:cs typeface="Times New Roman" panose="02020603050405020304" pitchFamily="18" charset="0"/>
                                    </a:rPr>
                                    <m:t>𝜇</m:t>
                                  </m:r>
                                </m:e>
                                <m:sub>
                                  <m:r>
                                    <a:rPr lang="es-AR" i="1">
                                      <a:latin typeface="Cambria Math" panose="02040503050406030204" pitchFamily="18" charset="0"/>
                                      <a:ea typeface="Calibri" panose="020F0502020204030204" pitchFamily="34" charset="0"/>
                                      <a:cs typeface="Times New Roman" panose="02020603050405020304" pitchFamily="18" charset="0"/>
                                    </a:rPr>
                                    <m:t>2</m:t>
                                  </m:r>
                                </m:sub>
                              </m:sSub>
                              <m:r>
                                <a:rPr lang="es-AR" i="1">
                                  <a:latin typeface="Cambria Math" panose="02040503050406030204" pitchFamily="18" charset="0"/>
                                  <a:ea typeface="Calibri" panose="020F0502020204030204" pitchFamily="34" charset="0"/>
                                  <a:cs typeface="Times New Roman" panose="02020603050405020304" pitchFamily="18" charset="0"/>
                                </a:rPr>
                                <m:t>=</m:t>
                              </m:r>
                              <m:r>
                                <a:rPr lang="es-AR" i="1">
                                  <a:latin typeface="Cambria Math" panose="02040503050406030204" pitchFamily="18" charset="0"/>
                                  <a:ea typeface="Calibri" panose="020F0502020204030204" pitchFamily="34" charset="0"/>
                                  <a:cs typeface="Times New Roman" panose="02020603050405020304" pitchFamily="18" charset="0"/>
                                </a:rPr>
                                <m:t>𝐸</m:t>
                              </m:r>
                              <m:d>
                                <m:dPr>
                                  <m:begChr m:val="["/>
                                  <m:endChr m:val="]"/>
                                  <m:ctrlPr>
                                    <a:rPr lang="es-AR" i="1">
                                      <a:latin typeface="Cambria Math" panose="02040503050406030204" pitchFamily="18" charset="0"/>
                                      <a:ea typeface="Calibri" panose="020F0502020204030204" pitchFamily="34" charset="0"/>
                                      <a:cs typeface="Times New Roman" panose="02020603050405020304" pitchFamily="18" charset="0"/>
                                    </a:rPr>
                                  </m:ctrlPr>
                                </m:dPr>
                                <m:e>
                                  <m:sSub>
                                    <m:sSubPr>
                                      <m:ctrlPr>
                                        <a:rPr lang="es-AR" i="1">
                                          <a:latin typeface="Cambria Math" panose="02040503050406030204" pitchFamily="18" charset="0"/>
                                          <a:ea typeface="Calibri" panose="020F0502020204030204" pitchFamily="34" charset="0"/>
                                          <a:cs typeface="Times New Roman" panose="02020603050405020304" pitchFamily="18" charset="0"/>
                                        </a:rPr>
                                      </m:ctrlPr>
                                    </m:sSubPr>
                                    <m:e>
                                      <m:r>
                                        <a:rPr lang="es-AR" i="1">
                                          <a:latin typeface="Cambria Math" panose="02040503050406030204" pitchFamily="18" charset="0"/>
                                          <a:ea typeface="Calibri" panose="020F0502020204030204" pitchFamily="34" charset="0"/>
                                          <a:cs typeface="Times New Roman" panose="02020603050405020304" pitchFamily="18" charset="0"/>
                                        </a:rPr>
                                        <m:t>𝑋</m:t>
                                      </m:r>
                                    </m:e>
                                    <m:sub>
                                      <m:r>
                                        <a:rPr lang="es-AR" i="1">
                                          <a:latin typeface="Cambria Math" panose="02040503050406030204" pitchFamily="18" charset="0"/>
                                          <a:ea typeface="Calibri" panose="020F0502020204030204" pitchFamily="34" charset="0"/>
                                          <a:cs typeface="Times New Roman" panose="02020603050405020304" pitchFamily="18" charset="0"/>
                                        </a:rPr>
                                        <m:t>2</m:t>
                                      </m:r>
                                    </m:sub>
                                  </m:sSub>
                                </m:e>
                              </m:d>
                              <m:r>
                                <a:rPr lang="es-AR" i="1">
                                  <a:latin typeface="Cambria Math" panose="02040503050406030204" pitchFamily="18" charset="0"/>
                                  <a:ea typeface="Calibri" panose="020F0502020204030204" pitchFamily="34" charset="0"/>
                                  <a:cs typeface="Times New Roman" panose="02020603050405020304" pitchFamily="18" charset="0"/>
                                </a:rPr>
                                <m:t>=</m:t>
                              </m:r>
                              <m:r>
                                <a:rPr lang="es-AR" i="1">
                                  <a:latin typeface="Cambria Math" panose="02040503050406030204" pitchFamily="18" charset="0"/>
                                  <a:ea typeface="Calibri" panose="020F0502020204030204" pitchFamily="34" charset="0"/>
                                  <a:cs typeface="Times New Roman" panose="02020603050405020304" pitchFamily="18" charset="0"/>
                                </a:rPr>
                                <m:t>4</m:t>
                              </m:r>
                            </m:e>
                            <m:e>
                              <m:sSubSup>
                                <m:sSubSupPr>
                                  <m:ctrlPr>
                                    <a:rPr lang="es-AR" i="1">
                                      <a:latin typeface="Cambria Math" panose="02040503050406030204" pitchFamily="18" charset="0"/>
                                      <a:ea typeface="Times New Roman" panose="02020603050405020304" pitchFamily="18" charset="0"/>
                                      <a:cs typeface="Times New Roman" panose="02020603050405020304" pitchFamily="18" charset="0"/>
                                    </a:rPr>
                                  </m:ctrlPr>
                                </m:sSubSupPr>
                                <m:e>
                                  <m:r>
                                    <a:rPr lang="es-AR" i="1">
                                      <a:latin typeface="Cambria Math" panose="02040503050406030204" pitchFamily="18" charset="0"/>
                                      <a:ea typeface="Times New Roman" panose="02020603050405020304" pitchFamily="18" charset="0"/>
                                      <a:cs typeface="Times New Roman" panose="02020603050405020304" pitchFamily="18" charset="0"/>
                                    </a:rPr>
                                    <m:t>𝜎</m:t>
                                  </m:r>
                                </m:e>
                                <m:sub>
                                  <m:r>
                                    <a:rPr lang="es-AR" i="1">
                                      <a:latin typeface="Cambria Math" panose="02040503050406030204" pitchFamily="18" charset="0"/>
                                      <a:ea typeface="Times New Roman" panose="02020603050405020304" pitchFamily="18" charset="0"/>
                                      <a:cs typeface="Times New Roman" panose="02020603050405020304" pitchFamily="18" charset="0"/>
                                    </a:rPr>
                                    <m:t>2</m:t>
                                  </m:r>
                                </m:sub>
                                <m:sup>
                                  <m:r>
                                    <a:rPr lang="es-AR" i="1">
                                      <a:latin typeface="Cambria Math" panose="02040503050406030204" pitchFamily="18" charset="0"/>
                                      <a:ea typeface="Times New Roman" panose="02020603050405020304" pitchFamily="18" charset="0"/>
                                      <a:cs typeface="Times New Roman" panose="02020603050405020304" pitchFamily="18" charset="0"/>
                                    </a:rPr>
                                    <m:t>2</m:t>
                                  </m:r>
                                </m:sup>
                              </m:sSubSup>
                              <m:r>
                                <a:rPr lang="es-AR" i="1">
                                  <a:latin typeface="Cambria Math" panose="02040503050406030204" pitchFamily="18" charset="0"/>
                                  <a:ea typeface="Times New Roman" panose="02020603050405020304" pitchFamily="18" charset="0"/>
                                  <a:cs typeface="Times New Roman" panose="02020603050405020304" pitchFamily="18" charset="0"/>
                                </a:rPr>
                                <m:t>=</m:t>
                              </m:r>
                              <m:r>
                                <a:rPr lang="es-AR" i="1">
                                  <a:latin typeface="Cambria Math" panose="02040503050406030204" pitchFamily="18" charset="0"/>
                                  <a:ea typeface="Times New Roman" panose="02020603050405020304" pitchFamily="18" charset="0"/>
                                  <a:cs typeface="Times New Roman" panose="02020603050405020304" pitchFamily="18" charset="0"/>
                                </a:rPr>
                                <m:t>𝑉𝑎𝑟</m:t>
                              </m:r>
                              <m:d>
                                <m:dPr>
                                  <m:begChr m:val="["/>
                                  <m:endChr m:val="]"/>
                                  <m:ctrlPr>
                                    <a:rPr lang="es-AR" i="1">
                                      <a:latin typeface="Cambria Math" panose="02040503050406030204" pitchFamily="18" charset="0"/>
                                      <a:ea typeface="Calibri" panose="020F0502020204030204" pitchFamily="34" charset="0"/>
                                      <a:cs typeface="Times New Roman" panose="02020603050405020304" pitchFamily="18" charset="0"/>
                                    </a:rPr>
                                  </m:ctrlPr>
                                </m:dPr>
                                <m:e>
                                  <m:sSub>
                                    <m:sSubPr>
                                      <m:ctrlPr>
                                        <a:rPr lang="es-AR" i="1">
                                          <a:latin typeface="Cambria Math" panose="02040503050406030204" pitchFamily="18" charset="0"/>
                                          <a:ea typeface="Calibri" panose="020F0502020204030204" pitchFamily="34" charset="0"/>
                                          <a:cs typeface="Times New Roman" panose="02020603050405020304" pitchFamily="18" charset="0"/>
                                        </a:rPr>
                                      </m:ctrlPr>
                                    </m:sSubPr>
                                    <m:e>
                                      <m:r>
                                        <a:rPr lang="es-AR" i="1">
                                          <a:latin typeface="Cambria Math" panose="02040503050406030204" pitchFamily="18" charset="0"/>
                                          <a:ea typeface="Calibri" panose="020F0502020204030204" pitchFamily="34" charset="0"/>
                                          <a:cs typeface="Times New Roman" panose="02020603050405020304" pitchFamily="18" charset="0"/>
                                        </a:rPr>
                                        <m:t>𝑋</m:t>
                                      </m:r>
                                    </m:e>
                                    <m:sub>
                                      <m:r>
                                        <a:rPr lang="es-AR" i="1">
                                          <a:latin typeface="Cambria Math" panose="02040503050406030204" pitchFamily="18" charset="0"/>
                                          <a:ea typeface="Calibri" panose="020F0502020204030204" pitchFamily="34" charset="0"/>
                                          <a:cs typeface="Times New Roman" panose="02020603050405020304" pitchFamily="18" charset="0"/>
                                        </a:rPr>
                                        <m:t>2</m:t>
                                      </m:r>
                                    </m:sub>
                                  </m:sSub>
                                </m:e>
                              </m:d>
                              <m:r>
                                <a:rPr lang="es-AR" i="1">
                                  <a:latin typeface="Cambria Math" panose="02040503050406030204" pitchFamily="18" charset="0"/>
                                  <a:ea typeface="Calibri" panose="020F0502020204030204" pitchFamily="34" charset="0"/>
                                  <a:cs typeface="Times New Roman" panose="02020603050405020304" pitchFamily="18" charset="0"/>
                                </a:rPr>
                                <m:t>=</m:t>
                              </m:r>
                              <m:r>
                                <a:rPr lang="es-AR" i="1">
                                  <a:latin typeface="Cambria Math" panose="02040503050406030204" pitchFamily="18" charset="0"/>
                                  <a:ea typeface="Calibri" panose="020F0502020204030204" pitchFamily="34" charset="0"/>
                                  <a:cs typeface="Times New Roman" panose="02020603050405020304" pitchFamily="18" charset="0"/>
                                </a:rPr>
                                <m:t>2</m:t>
                              </m:r>
                            </m:e>
                          </m:eqArr>
                        </m:e>
                      </m:d>
                    </m:oMath>
                  </m:oMathPara>
                </a14:m>
                <a:endParaRPr lang="es-AR" dirty="0">
                  <a:latin typeface="Century Gothic" panose="020B0502020202020204" pitchFamily="34" charset="0"/>
                  <a:ea typeface="Calibri" panose="020F0502020204030204" pitchFamily="34" charset="0"/>
                  <a:cs typeface="Times New Roman" panose="02020603050405020304" pitchFamily="18" charset="0"/>
                </a:endParaRPr>
              </a:p>
              <a:p>
                <a:pPr algn="just">
                  <a:lnSpc>
                    <a:spcPct val="107000"/>
                  </a:lnSpc>
                  <a:spcAft>
                    <a:spcPts val="800"/>
                  </a:spcAft>
                </a:pPr>
                <a:endParaRPr lang="es-AR" dirty="0">
                  <a:latin typeface="Century Gothic" panose="020B0502020202020204" pitchFamily="34" charset="0"/>
                  <a:ea typeface="Calibri" panose="020F0502020204030204" pitchFamily="34" charset="0"/>
                  <a:cs typeface="Times New Roman" panose="02020603050405020304" pitchFamily="18" charset="0"/>
                </a:endParaRPr>
              </a:p>
              <a:p>
                <a:pPr algn="just">
                  <a:lnSpc>
                    <a:spcPct val="107000"/>
                  </a:lnSpc>
                  <a:spcAft>
                    <a:spcPts val="800"/>
                  </a:spcAft>
                </a:pPr>
                <a14:m>
                  <m:oMathPara xmlns:m="http://schemas.openxmlformats.org/officeDocument/2006/math">
                    <m:oMathParaPr>
                      <m:jc m:val="left"/>
                    </m:oMathParaPr>
                    <m:oMath xmlns:m="http://schemas.openxmlformats.org/officeDocument/2006/math">
                      <m:sSub>
                        <m:sSubPr>
                          <m:ctrlPr>
                            <a:rPr lang="es-AR" i="1">
                              <a:latin typeface="Cambria Math" panose="02040503050406030204" pitchFamily="18" charset="0"/>
                              <a:ea typeface="Calibri" panose="020F0502020204030204" pitchFamily="34" charset="0"/>
                              <a:cs typeface="Times New Roman" panose="02020603050405020304" pitchFamily="18" charset="0"/>
                            </a:rPr>
                          </m:ctrlPr>
                        </m:sSubPr>
                        <m:e>
                          <m:r>
                            <a:rPr lang="es-AR" i="1">
                              <a:latin typeface="Cambria Math" panose="02040503050406030204" pitchFamily="18" charset="0"/>
                              <a:ea typeface="Calibri" panose="020F0502020204030204" pitchFamily="34" charset="0"/>
                              <a:cs typeface="Times New Roman" panose="02020603050405020304" pitchFamily="18" charset="0"/>
                            </a:rPr>
                            <m:t>𝑆</m:t>
                          </m:r>
                          <m:r>
                            <a:rPr lang="es-AR" i="1">
                              <a:latin typeface="Cambria Math" panose="02040503050406030204" pitchFamily="18" charset="0"/>
                              <a:ea typeface="Calibri" panose="020F0502020204030204" pitchFamily="34" charset="0"/>
                              <a:cs typeface="Times New Roman" panose="02020603050405020304" pitchFamily="18" charset="0"/>
                            </a:rPr>
                            <m:t>=20</m:t>
                          </m:r>
                          <m:r>
                            <a:rPr lang="es-AR" i="1">
                              <a:latin typeface="Cambria Math" panose="02040503050406030204" pitchFamily="18" charset="0"/>
                              <a:ea typeface="Calibri" panose="020F0502020204030204" pitchFamily="34" charset="0"/>
                              <a:cs typeface="Times New Roman" panose="02020603050405020304" pitchFamily="18" charset="0"/>
                            </a:rPr>
                            <m:t>𝑋</m:t>
                          </m:r>
                        </m:e>
                        <m:sub>
                          <m:r>
                            <a:rPr lang="es-AR" i="1">
                              <a:latin typeface="Cambria Math" panose="02040503050406030204" pitchFamily="18" charset="0"/>
                              <a:ea typeface="Calibri" panose="020F0502020204030204" pitchFamily="34" charset="0"/>
                              <a:cs typeface="Times New Roman" panose="02020603050405020304" pitchFamily="18" charset="0"/>
                            </a:rPr>
                            <m:t>1</m:t>
                          </m:r>
                        </m:sub>
                      </m:sSub>
                      <m:r>
                        <a:rPr lang="es-AR" i="1">
                          <a:latin typeface="Cambria Math" panose="02040503050406030204" pitchFamily="18" charset="0"/>
                          <a:ea typeface="Calibri" panose="020F0502020204030204" pitchFamily="34" charset="0"/>
                          <a:cs typeface="Times New Roman" panose="02020603050405020304" pitchFamily="18" charset="0"/>
                        </a:rPr>
                        <m:t>+30</m:t>
                      </m:r>
                      <m:sSub>
                        <m:sSubPr>
                          <m:ctrlPr>
                            <a:rPr lang="es-AR" i="1">
                              <a:latin typeface="Cambria Math" panose="02040503050406030204" pitchFamily="18" charset="0"/>
                              <a:ea typeface="Calibri" panose="020F0502020204030204" pitchFamily="34" charset="0"/>
                              <a:cs typeface="Times New Roman" panose="02020603050405020304" pitchFamily="18" charset="0"/>
                            </a:rPr>
                          </m:ctrlPr>
                        </m:sSubPr>
                        <m:e>
                          <m:r>
                            <a:rPr lang="es-AR" i="1">
                              <a:latin typeface="Cambria Math" panose="02040503050406030204" pitchFamily="18" charset="0"/>
                              <a:ea typeface="Calibri" panose="020F0502020204030204" pitchFamily="34" charset="0"/>
                              <a:cs typeface="Times New Roman" panose="02020603050405020304" pitchFamily="18" charset="0"/>
                            </a:rPr>
                            <m:t>𝑋</m:t>
                          </m:r>
                        </m:e>
                        <m:sub>
                          <m:r>
                            <a:rPr lang="es-AR" i="1">
                              <a:latin typeface="Cambria Math" panose="02040503050406030204" pitchFamily="18" charset="0"/>
                              <a:ea typeface="Calibri" panose="020F0502020204030204" pitchFamily="34" charset="0"/>
                              <a:cs typeface="Times New Roman" panose="02020603050405020304" pitchFamily="18" charset="0"/>
                            </a:rPr>
                            <m:t>2</m:t>
                          </m:r>
                        </m:sub>
                      </m:sSub>
                      <m:r>
                        <a:rPr lang="es-AR" i="1">
                          <a:latin typeface="Cambria Math" panose="02040503050406030204" pitchFamily="18" charset="0"/>
                          <a:ea typeface="Calibri" panose="020F0502020204030204" pitchFamily="34" charset="0"/>
                          <a:cs typeface="Times New Roman" panose="02020603050405020304" pitchFamily="18" charset="0"/>
                        </a:rPr>
                        <m:t>+50</m:t>
                      </m:r>
                      <m:sSub>
                        <m:sSubPr>
                          <m:ctrlPr>
                            <a:rPr lang="es-AR" i="1">
                              <a:latin typeface="Cambria Math" panose="02040503050406030204" pitchFamily="18" charset="0"/>
                              <a:ea typeface="Calibri" panose="020F0502020204030204" pitchFamily="34" charset="0"/>
                              <a:cs typeface="Times New Roman" panose="02020603050405020304" pitchFamily="18" charset="0"/>
                            </a:rPr>
                          </m:ctrlPr>
                        </m:sSubPr>
                        <m:e>
                          <m:r>
                            <a:rPr lang="es-AR" i="1">
                              <a:latin typeface="Cambria Math" panose="02040503050406030204" pitchFamily="18" charset="0"/>
                              <a:ea typeface="Calibri" panose="020F0502020204030204" pitchFamily="34" charset="0"/>
                              <a:cs typeface="Times New Roman" panose="02020603050405020304" pitchFamily="18" charset="0"/>
                            </a:rPr>
                            <m:t>𝑋</m:t>
                          </m:r>
                        </m:e>
                        <m:sub>
                          <m:r>
                            <a:rPr lang="es-AR" i="1">
                              <a:latin typeface="Cambria Math" panose="02040503050406030204" pitchFamily="18" charset="0"/>
                              <a:ea typeface="Calibri" panose="020F0502020204030204" pitchFamily="34" charset="0"/>
                              <a:cs typeface="Times New Roman" panose="02020603050405020304" pitchFamily="18" charset="0"/>
                            </a:rPr>
                            <m:t>3</m:t>
                          </m:r>
                        </m:sub>
                      </m:sSub>
                      <m:r>
                        <a:rPr lang="es-AR" i="1">
                          <a:latin typeface="Cambria Math" panose="02040503050406030204" pitchFamily="18" charset="0"/>
                          <a:ea typeface="Cambria Math" panose="02040503050406030204" pitchFamily="18" charset="0"/>
                          <a:cs typeface="Times New Roman" panose="02020603050405020304" pitchFamily="18" charset="0"/>
                        </a:rPr>
                        <m:t>⇒</m:t>
                      </m:r>
                      <m:r>
                        <a:rPr lang="es-AR" i="1">
                          <a:latin typeface="Cambria Math" panose="02040503050406030204" pitchFamily="18" charset="0"/>
                          <a:ea typeface="Calibri" panose="020F0502020204030204" pitchFamily="34" charset="0"/>
                          <a:cs typeface="Times New Roman" panose="02020603050405020304" pitchFamily="18" charset="0"/>
                        </a:rPr>
                        <m:t>𝑆</m:t>
                      </m:r>
                      <m:r>
                        <a:rPr lang="es-AR" i="1">
                          <a:latin typeface="Cambria Math" panose="02040503050406030204" pitchFamily="18" charset="0"/>
                          <a:ea typeface="Calibri" panose="020F0502020204030204" pitchFamily="34" charset="0"/>
                          <a:cs typeface="Times New Roman" panose="02020603050405020304" pitchFamily="18" charset="0"/>
                        </a:rPr>
                        <m:t> ~ ?</m:t>
                      </m:r>
                    </m:oMath>
                  </m:oMathPara>
                </a14:m>
                <a:endParaRPr lang="es-AR" dirty="0">
                  <a:latin typeface="Century Gothic" panose="020B0502020202020204" pitchFamily="34" charset="0"/>
                  <a:ea typeface="Calibri" panose="020F0502020204030204" pitchFamily="34" charset="0"/>
                  <a:cs typeface="Times New Roman" panose="02020603050405020304" pitchFamily="18" charset="0"/>
                </a:endParaRPr>
              </a:p>
              <a:p>
                <a:pPr algn="just">
                  <a:lnSpc>
                    <a:spcPct val="107000"/>
                  </a:lnSpc>
                  <a:spcAft>
                    <a:spcPts val="800"/>
                  </a:spcAft>
                </a:pPr>
                <a:endParaRPr lang="es-AR" dirty="0">
                  <a:latin typeface="Century Gothic" panose="020B0502020202020204" pitchFamily="34" charset="0"/>
                  <a:ea typeface="Calibri" panose="020F0502020204030204" pitchFamily="34" charset="0"/>
                  <a:cs typeface="Times New Roman" panose="02020603050405020304" pitchFamily="18" charset="0"/>
                </a:endParaRPr>
              </a:p>
              <a:p>
                <a:pPr algn="just">
                  <a:lnSpc>
                    <a:spcPct val="107000"/>
                  </a:lnSpc>
                  <a:spcAft>
                    <a:spcPts val="800"/>
                  </a:spcAft>
                </a:pPr>
                <a14:m>
                  <m:oMathPara xmlns:m="http://schemas.openxmlformats.org/officeDocument/2006/math">
                    <m:oMathParaPr>
                      <m:jc m:val="left"/>
                    </m:oMathParaPr>
                    <m:oMath xmlns:m="http://schemas.openxmlformats.org/officeDocument/2006/math">
                      <m:sSub>
                        <m:sSubPr>
                          <m:ctrlPr>
                            <a:rPr lang="es-AR" i="1">
                              <a:latin typeface="Cambria Math" panose="02040503050406030204" pitchFamily="18" charset="0"/>
                              <a:ea typeface="Calibri" panose="020F0502020204030204" pitchFamily="34" charset="0"/>
                              <a:cs typeface="Times New Roman" panose="02020603050405020304" pitchFamily="18" charset="0"/>
                            </a:rPr>
                          </m:ctrlPr>
                        </m:sSubPr>
                        <m:e>
                          <m:r>
                            <a:rPr lang="es-AR" i="1">
                              <a:latin typeface="Cambria Math" panose="02040503050406030204" pitchFamily="18" charset="0"/>
                              <a:ea typeface="Calibri" panose="020F0502020204030204" pitchFamily="34" charset="0"/>
                              <a:cs typeface="Times New Roman" panose="02020603050405020304" pitchFamily="18" charset="0"/>
                            </a:rPr>
                            <m:t>𝜇</m:t>
                          </m:r>
                        </m:e>
                        <m:sub>
                          <m:r>
                            <a:rPr lang="es-AR" i="1">
                              <a:latin typeface="Cambria Math" panose="02040503050406030204" pitchFamily="18" charset="0"/>
                              <a:ea typeface="Calibri" panose="020F0502020204030204" pitchFamily="34" charset="0"/>
                              <a:cs typeface="Times New Roman" panose="02020603050405020304" pitchFamily="18" charset="0"/>
                            </a:rPr>
                            <m:t>𝑆</m:t>
                          </m:r>
                        </m:sub>
                      </m:sSub>
                      <m:r>
                        <a:rPr lang="es-AR" i="1">
                          <a:latin typeface="Cambria Math" panose="02040503050406030204" pitchFamily="18" charset="0"/>
                          <a:ea typeface="Calibri" panose="020F0502020204030204" pitchFamily="34" charset="0"/>
                          <a:cs typeface="Times New Roman" panose="02020603050405020304" pitchFamily="18" charset="0"/>
                        </a:rPr>
                        <m:t>=</m:t>
                      </m:r>
                      <m:r>
                        <a:rPr lang="es-AR" i="1">
                          <a:latin typeface="Cambria Math" panose="02040503050406030204" pitchFamily="18" charset="0"/>
                          <a:ea typeface="Calibri" panose="020F0502020204030204" pitchFamily="34" charset="0"/>
                          <a:cs typeface="Times New Roman" panose="02020603050405020304" pitchFamily="18" charset="0"/>
                        </a:rPr>
                        <m:t>20</m:t>
                      </m:r>
                      <m:sSub>
                        <m:sSubPr>
                          <m:ctrlPr>
                            <a:rPr lang="es-AR" i="1">
                              <a:latin typeface="Cambria Math" panose="02040503050406030204" pitchFamily="18" charset="0"/>
                              <a:ea typeface="Calibri" panose="020F0502020204030204" pitchFamily="34" charset="0"/>
                              <a:cs typeface="Times New Roman" panose="02020603050405020304" pitchFamily="18" charset="0"/>
                            </a:rPr>
                          </m:ctrlPr>
                        </m:sSubPr>
                        <m:e>
                          <m:r>
                            <a:rPr lang="es-AR" i="1">
                              <a:latin typeface="Cambria Math" panose="02040503050406030204" pitchFamily="18" charset="0"/>
                              <a:ea typeface="Calibri" panose="020F0502020204030204" pitchFamily="34" charset="0"/>
                              <a:cs typeface="Times New Roman" panose="02020603050405020304" pitchFamily="18" charset="0"/>
                            </a:rPr>
                            <m:t>𝜇</m:t>
                          </m:r>
                        </m:e>
                        <m:sub>
                          <m:r>
                            <a:rPr lang="es-AR" i="1">
                              <a:latin typeface="Cambria Math" panose="02040503050406030204" pitchFamily="18" charset="0"/>
                              <a:ea typeface="Calibri" panose="020F0502020204030204" pitchFamily="34" charset="0"/>
                              <a:cs typeface="Times New Roman" panose="02020603050405020304" pitchFamily="18" charset="0"/>
                            </a:rPr>
                            <m:t>1</m:t>
                          </m:r>
                        </m:sub>
                      </m:sSub>
                      <m:r>
                        <a:rPr lang="es-AR" i="1">
                          <a:latin typeface="Cambria Math" panose="02040503050406030204" pitchFamily="18" charset="0"/>
                          <a:ea typeface="Calibri" panose="020F0502020204030204" pitchFamily="34" charset="0"/>
                          <a:cs typeface="Times New Roman" panose="02020603050405020304" pitchFamily="18" charset="0"/>
                        </a:rPr>
                        <m:t>+30</m:t>
                      </m:r>
                      <m:sSub>
                        <m:sSubPr>
                          <m:ctrlPr>
                            <a:rPr lang="es-AR" i="1">
                              <a:latin typeface="Cambria Math" panose="02040503050406030204" pitchFamily="18" charset="0"/>
                              <a:ea typeface="Calibri" panose="020F0502020204030204" pitchFamily="34" charset="0"/>
                              <a:cs typeface="Times New Roman" panose="02020603050405020304" pitchFamily="18" charset="0"/>
                            </a:rPr>
                          </m:ctrlPr>
                        </m:sSubPr>
                        <m:e>
                          <m:r>
                            <a:rPr lang="es-AR" i="1">
                              <a:latin typeface="Cambria Math" panose="02040503050406030204" pitchFamily="18" charset="0"/>
                              <a:ea typeface="Calibri" panose="020F0502020204030204" pitchFamily="34" charset="0"/>
                              <a:cs typeface="Times New Roman" panose="02020603050405020304" pitchFamily="18" charset="0"/>
                            </a:rPr>
                            <m:t>𝜇</m:t>
                          </m:r>
                        </m:e>
                        <m:sub>
                          <m:r>
                            <a:rPr lang="es-AR" i="1">
                              <a:latin typeface="Cambria Math" panose="02040503050406030204" pitchFamily="18" charset="0"/>
                              <a:ea typeface="Calibri" panose="020F0502020204030204" pitchFamily="34" charset="0"/>
                              <a:cs typeface="Times New Roman" panose="02020603050405020304" pitchFamily="18" charset="0"/>
                            </a:rPr>
                            <m:t>2</m:t>
                          </m:r>
                        </m:sub>
                      </m:sSub>
                      <m:r>
                        <a:rPr lang="es-AR" i="1">
                          <a:latin typeface="Cambria Math" panose="02040503050406030204" pitchFamily="18" charset="0"/>
                          <a:ea typeface="Calibri" panose="020F0502020204030204" pitchFamily="34" charset="0"/>
                          <a:cs typeface="Times New Roman" panose="02020603050405020304" pitchFamily="18" charset="0"/>
                        </a:rPr>
                        <m:t>+50</m:t>
                      </m:r>
                      <m:sSub>
                        <m:sSubPr>
                          <m:ctrlPr>
                            <a:rPr lang="es-AR" i="1">
                              <a:latin typeface="Cambria Math" panose="02040503050406030204" pitchFamily="18" charset="0"/>
                              <a:ea typeface="Calibri" panose="020F0502020204030204" pitchFamily="34" charset="0"/>
                              <a:cs typeface="Times New Roman" panose="02020603050405020304" pitchFamily="18" charset="0"/>
                            </a:rPr>
                          </m:ctrlPr>
                        </m:sSubPr>
                        <m:e>
                          <m:r>
                            <a:rPr lang="es-AR" i="1">
                              <a:latin typeface="Cambria Math" panose="02040503050406030204" pitchFamily="18" charset="0"/>
                              <a:ea typeface="Calibri" panose="020F0502020204030204" pitchFamily="34" charset="0"/>
                              <a:cs typeface="Times New Roman" panose="02020603050405020304" pitchFamily="18" charset="0"/>
                            </a:rPr>
                            <m:t>𝜇</m:t>
                          </m:r>
                        </m:e>
                        <m:sub>
                          <m:r>
                            <a:rPr lang="es-AR" i="1">
                              <a:latin typeface="Cambria Math" panose="02040503050406030204" pitchFamily="18" charset="0"/>
                              <a:ea typeface="Calibri" panose="020F0502020204030204" pitchFamily="34" charset="0"/>
                              <a:cs typeface="Times New Roman" panose="02020603050405020304" pitchFamily="18" charset="0"/>
                            </a:rPr>
                            <m:t>3</m:t>
                          </m:r>
                        </m:sub>
                      </m:sSub>
                      <m:r>
                        <a:rPr lang="es-AR" i="1">
                          <a:latin typeface="Cambria Math" panose="02040503050406030204" pitchFamily="18" charset="0"/>
                          <a:ea typeface="Cambria Math" panose="02040503050406030204" pitchFamily="18" charset="0"/>
                          <a:cs typeface="Times New Roman" panose="02020603050405020304" pitchFamily="18" charset="0"/>
                        </a:rPr>
                        <m:t>⇒</m:t>
                      </m:r>
                      <m:sSub>
                        <m:sSubPr>
                          <m:ctrlPr>
                            <a:rPr lang="es-AR" i="1">
                              <a:latin typeface="Cambria Math" panose="02040503050406030204" pitchFamily="18" charset="0"/>
                              <a:ea typeface="Calibri" panose="020F0502020204030204" pitchFamily="34" charset="0"/>
                              <a:cs typeface="Times New Roman" panose="02020603050405020304" pitchFamily="18" charset="0"/>
                            </a:rPr>
                          </m:ctrlPr>
                        </m:sSubPr>
                        <m:e>
                          <m:r>
                            <a:rPr lang="es-AR" i="1">
                              <a:latin typeface="Cambria Math" panose="02040503050406030204" pitchFamily="18" charset="0"/>
                              <a:ea typeface="Calibri" panose="020F0502020204030204" pitchFamily="34" charset="0"/>
                              <a:cs typeface="Times New Roman" panose="02020603050405020304" pitchFamily="18" charset="0"/>
                            </a:rPr>
                            <m:t>𝜇</m:t>
                          </m:r>
                        </m:e>
                        <m:sub>
                          <m:r>
                            <a:rPr lang="es-AR" i="1">
                              <a:latin typeface="Cambria Math" panose="02040503050406030204" pitchFamily="18" charset="0"/>
                              <a:ea typeface="Calibri" panose="020F0502020204030204" pitchFamily="34" charset="0"/>
                              <a:cs typeface="Times New Roman" panose="02020603050405020304" pitchFamily="18" charset="0"/>
                            </a:rPr>
                            <m:t>𝑆</m:t>
                          </m:r>
                        </m:sub>
                      </m:sSub>
                      <m:r>
                        <a:rPr lang="es-AR" i="1">
                          <a:latin typeface="Cambria Math" panose="02040503050406030204" pitchFamily="18" charset="0"/>
                          <a:ea typeface="Calibri" panose="020F0502020204030204" pitchFamily="34" charset="0"/>
                          <a:cs typeface="Times New Roman" panose="02020603050405020304" pitchFamily="18" charset="0"/>
                        </a:rPr>
                        <m:t>=</m:t>
                      </m:r>
                      <m:r>
                        <a:rPr lang="es-AR" i="1">
                          <a:latin typeface="Cambria Math" panose="02040503050406030204" pitchFamily="18" charset="0"/>
                          <a:ea typeface="Calibri" panose="020F0502020204030204" pitchFamily="34" charset="0"/>
                          <a:cs typeface="Times New Roman" panose="02020603050405020304" pitchFamily="18" charset="0"/>
                        </a:rPr>
                        <m:t>20∗5+30∗6+50∗4</m:t>
                      </m:r>
                      <m:r>
                        <a:rPr lang="es-AR" i="1">
                          <a:latin typeface="Cambria Math" panose="02040503050406030204" pitchFamily="18" charset="0"/>
                          <a:ea typeface="Calibri" panose="020F0502020204030204" pitchFamily="34" charset="0"/>
                          <a:cs typeface="Times New Roman" panose="02020603050405020304" pitchFamily="18" charset="0"/>
                        </a:rPr>
                        <m:t>=</m:t>
                      </m:r>
                      <m:r>
                        <a:rPr lang="es-AR" i="1">
                          <a:latin typeface="Cambria Math" panose="02040503050406030204" pitchFamily="18" charset="0"/>
                          <a:ea typeface="Calibri" panose="020F0502020204030204" pitchFamily="34" charset="0"/>
                          <a:cs typeface="Times New Roman" panose="02020603050405020304" pitchFamily="18" charset="0"/>
                        </a:rPr>
                        <m:t>480</m:t>
                      </m:r>
                    </m:oMath>
                  </m:oMathPara>
                </a14:m>
                <a:endParaRPr lang="es-AR" dirty="0">
                  <a:latin typeface="Century Gothic" panose="020B0502020202020204" pitchFamily="34" charset="0"/>
                  <a:ea typeface="Calibri" panose="020F0502020204030204" pitchFamily="34" charset="0"/>
                  <a:cs typeface="Times New Roman" panose="02020603050405020304" pitchFamily="18" charset="0"/>
                </a:endParaRPr>
              </a:p>
              <a:p>
                <a:pPr algn="just">
                  <a:lnSpc>
                    <a:spcPct val="107000"/>
                  </a:lnSpc>
                  <a:spcAft>
                    <a:spcPts val="800"/>
                  </a:spcAft>
                </a:pPr>
                <a14:m>
                  <m:oMathPara xmlns:m="http://schemas.openxmlformats.org/officeDocument/2006/math">
                    <m:oMathParaPr>
                      <m:jc m:val="left"/>
                    </m:oMathParaPr>
                    <m:oMath xmlns:m="http://schemas.openxmlformats.org/officeDocument/2006/math">
                      <m:sSubSup>
                        <m:sSubSupPr>
                          <m:ctrlPr>
                            <a:rPr lang="es-AR" i="1">
                              <a:latin typeface="Cambria Math" panose="02040503050406030204" pitchFamily="18" charset="0"/>
                              <a:ea typeface="Times New Roman" panose="02020603050405020304" pitchFamily="18" charset="0"/>
                              <a:cs typeface="Times New Roman" panose="02020603050405020304" pitchFamily="18" charset="0"/>
                            </a:rPr>
                          </m:ctrlPr>
                        </m:sSubSupPr>
                        <m:e>
                          <m:r>
                            <a:rPr lang="es-AR" i="1">
                              <a:latin typeface="Cambria Math" panose="02040503050406030204" pitchFamily="18" charset="0"/>
                              <a:ea typeface="Times New Roman" panose="02020603050405020304" pitchFamily="18" charset="0"/>
                              <a:cs typeface="Times New Roman" panose="02020603050405020304" pitchFamily="18" charset="0"/>
                            </a:rPr>
                            <m:t>𝜎</m:t>
                          </m:r>
                        </m:e>
                        <m:sub>
                          <m:r>
                            <a:rPr lang="es-AR" i="1">
                              <a:latin typeface="Cambria Math" panose="02040503050406030204" pitchFamily="18" charset="0"/>
                              <a:ea typeface="Times New Roman" panose="02020603050405020304" pitchFamily="18" charset="0"/>
                              <a:cs typeface="Times New Roman" panose="02020603050405020304" pitchFamily="18" charset="0"/>
                            </a:rPr>
                            <m:t>𝑆</m:t>
                          </m:r>
                        </m:sub>
                        <m:sup>
                          <m:r>
                            <a:rPr lang="es-AR" i="1">
                              <a:latin typeface="Cambria Math" panose="02040503050406030204" pitchFamily="18" charset="0"/>
                              <a:ea typeface="Times New Roman" panose="02020603050405020304" pitchFamily="18" charset="0"/>
                              <a:cs typeface="Times New Roman" panose="02020603050405020304" pitchFamily="18" charset="0"/>
                            </a:rPr>
                            <m:t>2</m:t>
                          </m:r>
                        </m:sup>
                      </m:sSubSup>
                      <m:r>
                        <a:rPr lang="es-AR" i="1">
                          <a:latin typeface="Cambria Math" panose="02040503050406030204" pitchFamily="18" charset="0"/>
                          <a:ea typeface="Times New Roman" panose="02020603050405020304" pitchFamily="18" charset="0"/>
                          <a:cs typeface="Times New Roman" panose="02020603050405020304" pitchFamily="18" charset="0"/>
                        </a:rPr>
                        <m:t>=</m:t>
                      </m:r>
                      <m:r>
                        <a:rPr lang="es-AR" i="1">
                          <a:latin typeface="Cambria Math" panose="02040503050406030204" pitchFamily="18" charset="0"/>
                          <a:ea typeface="Times New Roman" panose="02020603050405020304" pitchFamily="18" charset="0"/>
                          <a:cs typeface="Times New Roman" panose="02020603050405020304" pitchFamily="18" charset="0"/>
                        </a:rPr>
                        <m:t>4</m:t>
                      </m:r>
                      <m:sSubSup>
                        <m:sSubSupPr>
                          <m:ctrlPr>
                            <a:rPr lang="es-AR" i="1">
                              <a:latin typeface="Cambria Math" panose="02040503050406030204" pitchFamily="18" charset="0"/>
                              <a:ea typeface="Times New Roman" panose="02020603050405020304" pitchFamily="18" charset="0"/>
                              <a:cs typeface="Times New Roman" panose="02020603050405020304" pitchFamily="18" charset="0"/>
                            </a:rPr>
                          </m:ctrlPr>
                        </m:sSubSupPr>
                        <m:e>
                          <m:r>
                            <a:rPr lang="es-AR" i="1">
                              <a:latin typeface="Cambria Math" panose="02040503050406030204" pitchFamily="18" charset="0"/>
                              <a:ea typeface="Times New Roman" panose="02020603050405020304" pitchFamily="18" charset="0"/>
                              <a:cs typeface="Times New Roman" panose="02020603050405020304" pitchFamily="18" charset="0"/>
                            </a:rPr>
                            <m:t>𝜎</m:t>
                          </m:r>
                        </m:e>
                        <m:sub>
                          <m:r>
                            <a:rPr lang="es-AR" i="1">
                              <a:latin typeface="Cambria Math" panose="02040503050406030204" pitchFamily="18" charset="0"/>
                              <a:ea typeface="Times New Roman" panose="02020603050405020304" pitchFamily="18" charset="0"/>
                              <a:cs typeface="Times New Roman" panose="02020603050405020304" pitchFamily="18" charset="0"/>
                            </a:rPr>
                            <m:t>1</m:t>
                          </m:r>
                        </m:sub>
                        <m:sup>
                          <m:r>
                            <a:rPr lang="es-AR" i="1">
                              <a:latin typeface="Cambria Math" panose="02040503050406030204" pitchFamily="18" charset="0"/>
                              <a:ea typeface="Times New Roman" panose="02020603050405020304" pitchFamily="18" charset="0"/>
                              <a:cs typeface="Times New Roman" panose="02020603050405020304" pitchFamily="18" charset="0"/>
                            </a:rPr>
                            <m:t>2</m:t>
                          </m:r>
                        </m:sup>
                      </m:sSubSup>
                      <m:r>
                        <a:rPr lang="es-AR" i="1">
                          <a:latin typeface="Cambria Math" panose="02040503050406030204" pitchFamily="18" charset="0"/>
                          <a:ea typeface="Times New Roman" panose="02020603050405020304" pitchFamily="18" charset="0"/>
                          <a:cs typeface="Times New Roman" panose="02020603050405020304" pitchFamily="18" charset="0"/>
                        </a:rPr>
                        <m:t>+</m:t>
                      </m:r>
                      <m:r>
                        <a:rPr lang="es-AR" i="1">
                          <a:latin typeface="Cambria Math" panose="02040503050406030204" pitchFamily="18" charset="0"/>
                          <a:ea typeface="Times New Roman" panose="02020603050405020304" pitchFamily="18" charset="0"/>
                          <a:cs typeface="Times New Roman" panose="02020603050405020304" pitchFamily="18" charset="0"/>
                        </a:rPr>
                        <m:t>3</m:t>
                      </m:r>
                      <m:sSubSup>
                        <m:sSubSupPr>
                          <m:ctrlPr>
                            <a:rPr lang="es-AR" i="1">
                              <a:latin typeface="Cambria Math" panose="02040503050406030204" pitchFamily="18" charset="0"/>
                              <a:ea typeface="Times New Roman" panose="02020603050405020304" pitchFamily="18" charset="0"/>
                              <a:cs typeface="Times New Roman" panose="02020603050405020304" pitchFamily="18" charset="0"/>
                            </a:rPr>
                          </m:ctrlPr>
                        </m:sSubSupPr>
                        <m:e>
                          <m:r>
                            <a:rPr lang="es-AR" i="1">
                              <a:latin typeface="Cambria Math" panose="02040503050406030204" pitchFamily="18" charset="0"/>
                              <a:ea typeface="Times New Roman" panose="02020603050405020304" pitchFamily="18" charset="0"/>
                              <a:cs typeface="Times New Roman" panose="02020603050405020304" pitchFamily="18" charset="0"/>
                            </a:rPr>
                            <m:t>𝜎</m:t>
                          </m:r>
                        </m:e>
                        <m:sub>
                          <m:r>
                            <a:rPr lang="es-AR" i="1">
                              <a:latin typeface="Cambria Math" panose="02040503050406030204" pitchFamily="18" charset="0"/>
                              <a:ea typeface="Times New Roman" panose="02020603050405020304" pitchFamily="18" charset="0"/>
                              <a:cs typeface="Times New Roman" panose="02020603050405020304" pitchFamily="18" charset="0"/>
                            </a:rPr>
                            <m:t>2</m:t>
                          </m:r>
                        </m:sub>
                        <m:sup>
                          <m:r>
                            <a:rPr lang="es-AR" i="1">
                              <a:latin typeface="Cambria Math" panose="02040503050406030204" pitchFamily="18" charset="0"/>
                              <a:ea typeface="Times New Roman" panose="02020603050405020304" pitchFamily="18" charset="0"/>
                              <a:cs typeface="Times New Roman" panose="02020603050405020304" pitchFamily="18" charset="0"/>
                            </a:rPr>
                            <m:t>2</m:t>
                          </m:r>
                        </m:sup>
                      </m:sSubSup>
                      <m:r>
                        <a:rPr lang="es-AR" i="1">
                          <a:latin typeface="Cambria Math" panose="02040503050406030204" pitchFamily="18" charset="0"/>
                          <a:ea typeface="Times New Roman" panose="02020603050405020304" pitchFamily="18" charset="0"/>
                          <a:cs typeface="Times New Roman" panose="02020603050405020304" pitchFamily="18" charset="0"/>
                        </a:rPr>
                        <m:t>+2</m:t>
                      </m:r>
                      <m:sSubSup>
                        <m:sSubSupPr>
                          <m:ctrlPr>
                            <a:rPr lang="es-AR" i="1">
                              <a:latin typeface="Cambria Math" panose="02040503050406030204" pitchFamily="18" charset="0"/>
                              <a:ea typeface="Times New Roman" panose="02020603050405020304" pitchFamily="18" charset="0"/>
                              <a:cs typeface="Times New Roman" panose="02020603050405020304" pitchFamily="18" charset="0"/>
                            </a:rPr>
                          </m:ctrlPr>
                        </m:sSubSupPr>
                        <m:e>
                          <m:r>
                            <a:rPr lang="es-AR" i="1">
                              <a:latin typeface="Cambria Math" panose="02040503050406030204" pitchFamily="18" charset="0"/>
                              <a:ea typeface="Times New Roman" panose="02020603050405020304" pitchFamily="18" charset="0"/>
                              <a:cs typeface="Times New Roman" panose="02020603050405020304" pitchFamily="18" charset="0"/>
                            </a:rPr>
                            <m:t>𝜎</m:t>
                          </m:r>
                        </m:e>
                        <m:sub>
                          <m:r>
                            <a:rPr lang="es-AR" i="1">
                              <a:latin typeface="Cambria Math" panose="02040503050406030204" pitchFamily="18" charset="0"/>
                              <a:ea typeface="Times New Roman" panose="02020603050405020304" pitchFamily="18" charset="0"/>
                              <a:cs typeface="Times New Roman" panose="02020603050405020304" pitchFamily="18" charset="0"/>
                            </a:rPr>
                            <m:t>3</m:t>
                          </m:r>
                        </m:sub>
                        <m:sup>
                          <m:r>
                            <a:rPr lang="es-AR" i="1">
                              <a:latin typeface="Cambria Math" panose="02040503050406030204" pitchFamily="18" charset="0"/>
                              <a:ea typeface="Times New Roman" panose="02020603050405020304" pitchFamily="18" charset="0"/>
                              <a:cs typeface="Times New Roman" panose="02020603050405020304" pitchFamily="18" charset="0"/>
                            </a:rPr>
                            <m:t>2</m:t>
                          </m:r>
                        </m:sup>
                      </m:sSubSup>
                      <m:r>
                        <a:rPr lang="es-AR" i="1">
                          <a:latin typeface="Cambria Math" panose="02040503050406030204" pitchFamily="18" charset="0"/>
                          <a:ea typeface="Cambria Math" panose="02040503050406030204" pitchFamily="18" charset="0"/>
                          <a:cs typeface="Times New Roman" panose="02020603050405020304" pitchFamily="18" charset="0"/>
                        </a:rPr>
                        <m:t>⇒</m:t>
                      </m:r>
                      <m:sSubSup>
                        <m:sSubSupPr>
                          <m:ctrlPr>
                            <a:rPr lang="es-AR" i="1">
                              <a:latin typeface="Cambria Math" panose="02040503050406030204" pitchFamily="18" charset="0"/>
                              <a:ea typeface="Times New Roman" panose="02020603050405020304" pitchFamily="18" charset="0"/>
                              <a:cs typeface="Times New Roman" panose="02020603050405020304" pitchFamily="18" charset="0"/>
                            </a:rPr>
                          </m:ctrlPr>
                        </m:sSubSupPr>
                        <m:e>
                          <m:r>
                            <a:rPr lang="es-AR" i="1">
                              <a:latin typeface="Cambria Math" panose="02040503050406030204" pitchFamily="18" charset="0"/>
                              <a:ea typeface="Times New Roman" panose="02020603050405020304" pitchFamily="18" charset="0"/>
                              <a:cs typeface="Times New Roman" panose="02020603050405020304" pitchFamily="18" charset="0"/>
                            </a:rPr>
                            <m:t>𝜎</m:t>
                          </m:r>
                        </m:e>
                        <m:sub>
                          <m:r>
                            <a:rPr lang="es-AR" i="1">
                              <a:latin typeface="Cambria Math" panose="02040503050406030204" pitchFamily="18" charset="0"/>
                              <a:ea typeface="Times New Roman" panose="02020603050405020304" pitchFamily="18" charset="0"/>
                              <a:cs typeface="Times New Roman" panose="02020603050405020304" pitchFamily="18" charset="0"/>
                            </a:rPr>
                            <m:t>𝑆</m:t>
                          </m:r>
                        </m:sub>
                        <m:sup>
                          <m:r>
                            <a:rPr lang="es-AR" i="1">
                              <a:latin typeface="Cambria Math" panose="02040503050406030204" pitchFamily="18" charset="0"/>
                              <a:ea typeface="Times New Roman" panose="02020603050405020304" pitchFamily="18" charset="0"/>
                              <a:cs typeface="Times New Roman" panose="02020603050405020304" pitchFamily="18" charset="0"/>
                            </a:rPr>
                            <m:t>2</m:t>
                          </m:r>
                        </m:sup>
                      </m:sSubSup>
                      <m:r>
                        <a:rPr lang="es-AR" i="1">
                          <a:latin typeface="Cambria Math" panose="02040503050406030204" pitchFamily="18" charset="0"/>
                          <a:ea typeface="Times New Roman" panose="02020603050405020304" pitchFamily="18" charset="0"/>
                          <a:cs typeface="Times New Roman" panose="02020603050405020304" pitchFamily="18" charset="0"/>
                        </a:rPr>
                        <m:t>=</m:t>
                      </m:r>
                      <m:r>
                        <a:rPr lang="es-AR" i="1">
                          <a:latin typeface="Cambria Math" panose="02040503050406030204" pitchFamily="18" charset="0"/>
                          <a:ea typeface="Times New Roman" panose="02020603050405020304" pitchFamily="18" charset="0"/>
                          <a:cs typeface="Times New Roman" panose="02020603050405020304" pitchFamily="18" charset="0"/>
                        </a:rPr>
                        <m:t>20∗</m:t>
                      </m:r>
                      <m:r>
                        <a:rPr lang="es-AR" i="1">
                          <a:latin typeface="Cambria Math" panose="02040503050406030204" pitchFamily="18" charset="0"/>
                          <a:cs typeface="Times New Roman" panose="02020603050405020304" pitchFamily="18" charset="0"/>
                        </a:rPr>
                        <m:t>4+30∗3+50∗2</m:t>
                      </m:r>
                      <m:r>
                        <a:rPr lang="es-AR" i="1">
                          <a:latin typeface="Cambria Math" panose="02040503050406030204" pitchFamily="18" charset="0"/>
                          <a:cs typeface="Times New Roman" panose="02020603050405020304" pitchFamily="18" charset="0"/>
                        </a:rPr>
                        <m:t>=</m:t>
                      </m:r>
                      <m:r>
                        <a:rPr lang="es-AR" i="1">
                          <a:latin typeface="Cambria Math" panose="02040503050406030204" pitchFamily="18" charset="0"/>
                          <a:cs typeface="Times New Roman" panose="02020603050405020304" pitchFamily="18" charset="0"/>
                        </a:rPr>
                        <m:t>270</m:t>
                      </m:r>
                      <m:r>
                        <a:rPr lang="es-AR" i="1">
                          <a:latin typeface="Cambria Math" panose="02040503050406030204" pitchFamily="18" charset="0"/>
                          <a:ea typeface="Cambria Math" panose="02040503050406030204" pitchFamily="18" charset="0"/>
                          <a:cs typeface="Times New Roman" panose="02020603050405020304" pitchFamily="18" charset="0"/>
                        </a:rPr>
                        <m:t>⇒</m:t>
                      </m:r>
                      <m:sSub>
                        <m:sSubPr>
                          <m:ctrlPr>
                            <a:rPr lang="es-AR" i="1">
                              <a:latin typeface="Cambria Math" panose="02040503050406030204" pitchFamily="18" charset="0"/>
                              <a:cs typeface="Times New Roman" panose="02020603050405020304" pitchFamily="18" charset="0"/>
                            </a:rPr>
                          </m:ctrlPr>
                        </m:sSubPr>
                        <m:e>
                          <m:r>
                            <a:rPr lang="es-AR" i="1">
                              <a:latin typeface="Cambria Math" panose="02040503050406030204" pitchFamily="18" charset="0"/>
                              <a:ea typeface="Cambria Math" panose="02040503050406030204" pitchFamily="18" charset="0"/>
                              <a:cs typeface="Times New Roman" panose="02020603050405020304" pitchFamily="18" charset="0"/>
                            </a:rPr>
                            <m:t>𝜎</m:t>
                          </m:r>
                        </m:e>
                        <m:sub>
                          <m:r>
                            <a:rPr lang="es-AR" i="1">
                              <a:latin typeface="Cambria Math" panose="02040503050406030204" pitchFamily="18" charset="0"/>
                              <a:cs typeface="Times New Roman" panose="02020603050405020304" pitchFamily="18" charset="0"/>
                            </a:rPr>
                            <m:t>𝑆</m:t>
                          </m:r>
                        </m:sub>
                      </m:sSub>
                      <m:r>
                        <a:rPr lang="es-AR" i="1">
                          <a:latin typeface="Cambria Math" panose="02040503050406030204" pitchFamily="18" charset="0"/>
                          <a:cs typeface="Times New Roman" panose="02020603050405020304" pitchFamily="18" charset="0"/>
                        </a:rPr>
                        <m:t>=</m:t>
                      </m:r>
                      <m:rad>
                        <m:radPr>
                          <m:degHide m:val="on"/>
                          <m:ctrlPr>
                            <a:rPr lang="es-AR" i="1">
                              <a:latin typeface="Cambria Math" panose="02040503050406030204" pitchFamily="18" charset="0"/>
                              <a:cs typeface="Times New Roman" panose="02020603050405020304" pitchFamily="18" charset="0"/>
                            </a:rPr>
                          </m:ctrlPr>
                        </m:radPr>
                        <m:deg/>
                        <m:e>
                          <m:r>
                            <a:rPr lang="es-AR" i="1">
                              <a:latin typeface="Cambria Math" panose="02040503050406030204" pitchFamily="18" charset="0"/>
                              <a:cs typeface="Times New Roman" panose="02020603050405020304" pitchFamily="18" charset="0"/>
                            </a:rPr>
                            <m:t>270</m:t>
                          </m:r>
                        </m:e>
                      </m:rad>
                      <m:r>
                        <a:rPr lang="es-AR" i="1">
                          <a:latin typeface="Cambria Math" panose="02040503050406030204" pitchFamily="18" charset="0"/>
                          <a:ea typeface="Cambria Math" panose="02040503050406030204" pitchFamily="18" charset="0"/>
                          <a:cs typeface="Times New Roman" panose="02020603050405020304" pitchFamily="18" charset="0"/>
                        </a:rPr>
                        <m:t>≅</m:t>
                      </m:r>
                      <m:r>
                        <a:rPr lang="es-AR" i="1">
                          <a:latin typeface="Cambria Math" panose="02040503050406030204" pitchFamily="18" charset="0"/>
                          <a:cs typeface="Times New Roman" panose="02020603050405020304" pitchFamily="18" charset="0"/>
                        </a:rPr>
                        <m:t>16</m:t>
                      </m:r>
                      <m:r>
                        <a:rPr lang="es-AR" i="1">
                          <a:latin typeface="Cambria Math" panose="02040503050406030204" pitchFamily="18" charset="0"/>
                          <a:cs typeface="Times New Roman" panose="02020603050405020304" pitchFamily="18" charset="0"/>
                        </a:rPr>
                        <m:t>,</m:t>
                      </m:r>
                      <m:r>
                        <a:rPr lang="es-AR" i="1">
                          <a:latin typeface="Cambria Math" panose="02040503050406030204" pitchFamily="18" charset="0"/>
                          <a:cs typeface="Times New Roman" panose="02020603050405020304" pitchFamily="18" charset="0"/>
                        </a:rPr>
                        <m:t>46</m:t>
                      </m:r>
                    </m:oMath>
                  </m:oMathPara>
                </a14:m>
                <a:endParaRPr lang="es-AR" dirty="0">
                  <a:latin typeface="Century Gothic" panose="020B0502020202020204" pitchFamily="34" charset="0"/>
                  <a:cs typeface="Times New Roman" panose="02020603050405020304" pitchFamily="18" charset="0"/>
                </a:endParaRPr>
              </a:p>
              <a:p>
                <a:pPr algn="just"/>
                <a14:m>
                  <m:oMathPara xmlns:m="http://schemas.openxmlformats.org/officeDocument/2006/math">
                    <m:oMathParaPr>
                      <m:jc m:val="centerGroup"/>
                    </m:oMathParaPr>
                    <m:oMath xmlns:m="http://schemas.openxmlformats.org/officeDocument/2006/math">
                      <m:r>
                        <a:rPr lang="es-AR" i="1">
                          <a:latin typeface="Cambria Math" panose="02040503050406030204" pitchFamily="18" charset="0"/>
                          <a:ea typeface="Calibri" panose="020F0502020204030204" pitchFamily="34" charset="0"/>
                          <a:cs typeface="Times New Roman" panose="02020603050405020304" pitchFamily="18" charset="0"/>
                        </a:rPr>
                        <m:t>𝑆</m:t>
                      </m:r>
                      <m:r>
                        <a:rPr lang="es-AR" i="1">
                          <a:latin typeface="Cambria Math" panose="02040503050406030204" pitchFamily="18" charset="0"/>
                          <a:ea typeface="Cambria Math" panose="02040503050406030204" pitchFamily="18" charset="0"/>
                          <a:cs typeface="Times New Roman" panose="02020603050405020304" pitchFamily="18" charset="0"/>
                        </a:rPr>
                        <m:t>≈</m:t>
                      </m:r>
                      <m:r>
                        <a:rPr lang="es-AR" i="1">
                          <a:latin typeface="Cambria Math" panose="02040503050406030204" pitchFamily="18" charset="0"/>
                          <a:ea typeface="Cambria Math" panose="02040503050406030204" pitchFamily="18" charset="0"/>
                          <a:cs typeface="Times New Roman" panose="02020603050405020304" pitchFamily="18" charset="0"/>
                        </a:rPr>
                        <m:t>𝑁</m:t>
                      </m:r>
                      <m:d>
                        <m:dPr>
                          <m:ctrlPr>
                            <a:rPr lang="es-AR" i="1">
                              <a:latin typeface="Cambria Math" panose="02040503050406030204" pitchFamily="18" charset="0"/>
                              <a:ea typeface="Cambria Math" panose="02040503050406030204" pitchFamily="18" charset="0"/>
                              <a:cs typeface="Times New Roman" panose="02020603050405020304" pitchFamily="18" charset="0"/>
                            </a:rPr>
                          </m:ctrlPr>
                        </m:dPr>
                        <m:e>
                          <m:r>
                            <a:rPr lang="es-AR" i="1">
                              <a:latin typeface="Cambria Math" panose="02040503050406030204" pitchFamily="18" charset="0"/>
                              <a:ea typeface="Calibri" panose="020F0502020204030204" pitchFamily="34" charset="0"/>
                              <a:cs typeface="Times New Roman" panose="02020603050405020304" pitchFamily="18" charset="0"/>
                            </a:rPr>
                            <m:t>480</m:t>
                          </m:r>
                          <m:r>
                            <a:rPr lang="es-AR" i="1">
                              <a:latin typeface="Cambria Math" panose="02040503050406030204" pitchFamily="18" charset="0"/>
                              <a:ea typeface="Calibri" panose="020F0502020204030204" pitchFamily="34" charset="0"/>
                              <a:cs typeface="Times New Roman" panose="02020603050405020304" pitchFamily="18" charset="0"/>
                            </a:rPr>
                            <m:t>,</m:t>
                          </m:r>
                          <m:r>
                            <a:rPr lang="es-AR" i="1">
                              <a:latin typeface="Cambria Math" panose="02040503050406030204" pitchFamily="18" charset="0"/>
                              <a:ea typeface="Calibri" panose="020F0502020204030204" pitchFamily="34" charset="0"/>
                              <a:cs typeface="Times New Roman" panose="02020603050405020304" pitchFamily="18" charset="0"/>
                            </a:rPr>
                            <m:t>16,46</m:t>
                          </m:r>
                        </m:e>
                      </m:d>
                      <m:r>
                        <a:rPr lang="es-AR" i="1">
                          <a:latin typeface="Cambria Math" panose="02040503050406030204" pitchFamily="18" charset="0"/>
                          <a:ea typeface="Cambria Math" panose="02040503050406030204" pitchFamily="18" charset="0"/>
                          <a:cs typeface="Times New Roman" panose="02020603050405020304" pitchFamily="18" charset="0"/>
                        </a:rPr>
                        <m:t>⇒</m:t>
                      </m:r>
                      <m:r>
                        <a:rPr lang="es-AR" i="1">
                          <a:latin typeface="Cambria Math" panose="02040503050406030204" pitchFamily="18" charset="0"/>
                          <a:ea typeface="Times New Roman" panose="02020603050405020304" pitchFamily="18" charset="0"/>
                          <a:cs typeface="Times New Roman" panose="02020603050405020304" pitchFamily="18" charset="0"/>
                        </a:rPr>
                        <m:t>𝑍</m:t>
                      </m:r>
                      <m:r>
                        <a:rPr lang="es-AR" i="1">
                          <a:latin typeface="Cambria Math" panose="02040503050406030204" pitchFamily="18" charset="0"/>
                          <a:ea typeface="Times New Roman" panose="02020603050405020304" pitchFamily="18" charset="0"/>
                          <a:cs typeface="Times New Roman" panose="02020603050405020304" pitchFamily="18" charset="0"/>
                        </a:rPr>
                        <m:t>=</m:t>
                      </m:r>
                      <m:f>
                        <m:fPr>
                          <m:ctrlPr>
                            <a:rPr lang="es-AR" i="1">
                              <a:latin typeface="Cambria Math" panose="02040503050406030204" pitchFamily="18" charset="0"/>
                              <a:ea typeface="Times New Roman" panose="02020603050405020304" pitchFamily="18" charset="0"/>
                              <a:cs typeface="Times New Roman" panose="02020603050405020304" pitchFamily="18" charset="0"/>
                            </a:rPr>
                          </m:ctrlPr>
                        </m:fPr>
                        <m:num>
                          <m:r>
                            <a:rPr lang="es-AR" i="1">
                              <a:latin typeface="Cambria Math" panose="02040503050406030204" pitchFamily="18" charset="0"/>
                              <a:ea typeface="Times New Roman" panose="02020603050405020304" pitchFamily="18" charset="0"/>
                              <a:cs typeface="Times New Roman" panose="02020603050405020304" pitchFamily="18" charset="0"/>
                            </a:rPr>
                            <m:t>𝑆</m:t>
                          </m:r>
                          <m:r>
                            <a:rPr lang="es-AR" i="1">
                              <a:latin typeface="Cambria Math" panose="02040503050406030204" pitchFamily="18" charset="0"/>
                              <a:ea typeface="Times New Roman" panose="02020603050405020304" pitchFamily="18" charset="0"/>
                              <a:cs typeface="Times New Roman" panose="02020603050405020304" pitchFamily="18" charset="0"/>
                            </a:rPr>
                            <m:t>−480</m:t>
                          </m:r>
                        </m:num>
                        <m:den>
                          <m:r>
                            <a:rPr lang="es-AR" i="1">
                              <a:latin typeface="Cambria Math" panose="02040503050406030204" pitchFamily="18" charset="0"/>
                              <a:ea typeface="Calibri" panose="020F0502020204030204" pitchFamily="34" charset="0"/>
                              <a:cs typeface="Times New Roman" panose="02020603050405020304" pitchFamily="18" charset="0"/>
                            </a:rPr>
                            <m:t>16,46</m:t>
                          </m:r>
                        </m:den>
                      </m:f>
                      <m:r>
                        <a:rPr lang="es-AR" i="1">
                          <a:latin typeface="Cambria Math" panose="02040503050406030204" pitchFamily="18" charset="0"/>
                          <a:ea typeface="Calibri" panose="020F0502020204030204" pitchFamily="34" charset="0"/>
                          <a:cs typeface="Times New Roman" panose="02020603050405020304" pitchFamily="18" charset="0"/>
                        </a:rPr>
                        <m:t>→ </m:t>
                      </m:r>
                      <m:r>
                        <a:rPr lang="es-AR" i="1">
                          <a:latin typeface="Cambria Math" panose="02040503050406030204" pitchFamily="18" charset="0"/>
                          <a:ea typeface="Calibri" panose="020F0502020204030204" pitchFamily="34" charset="0"/>
                          <a:cs typeface="Times New Roman" panose="02020603050405020304" pitchFamily="18" charset="0"/>
                        </a:rPr>
                        <m:t>𝑁</m:t>
                      </m:r>
                      <m:r>
                        <a:rPr lang="es-AR" i="1">
                          <a:latin typeface="Cambria Math" panose="02040503050406030204" pitchFamily="18" charset="0"/>
                          <a:ea typeface="Calibri" panose="020F0502020204030204" pitchFamily="34" charset="0"/>
                          <a:cs typeface="Times New Roman" panose="02020603050405020304" pitchFamily="18" charset="0"/>
                        </a:rPr>
                        <m:t>(0;1)</m:t>
                      </m:r>
                    </m:oMath>
                  </m:oMathPara>
                </a14:m>
                <a:endParaRPr lang="es-AR" sz="1400" dirty="0">
                  <a:latin typeface="Century Gothic" panose="020B0502020202020204" pitchFamily="34" charset="0"/>
                  <a:ea typeface="Calibri" panose="020F0502020204030204" pitchFamily="34" charset="0"/>
                  <a:cs typeface="Times New Roman" panose="02020603050405020304" pitchFamily="18" charset="0"/>
                </a:endParaRPr>
              </a:p>
            </p:txBody>
          </p:sp>
        </mc:Choice>
        <mc:Fallback>
          <p:sp>
            <p:nvSpPr>
              <p:cNvPr id="2" name="Rectángulo 1">
                <a:extLst>
                  <a:ext uri="{FF2B5EF4-FFF2-40B4-BE49-F238E27FC236}">
                    <a16:creationId xmlns:a16="http://schemas.microsoft.com/office/drawing/2014/main" id="{1340DDF3-00ED-4504-A2D5-2BEACA0574FC}"/>
                  </a:ext>
                </a:extLst>
              </p:cNvPr>
              <p:cNvSpPr>
                <a:spLocks noRot="1" noChangeAspect="1" noMove="1" noResize="1" noEditPoints="1" noAdjustHandles="1" noChangeArrowheads="1" noChangeShapeType="1" noTextEdit="1"/>
              </p:cNvSpPr>
              <p:nvPr/>
            </p:nvSpPr>
            <p:spPr>
              <a:xfrm>
                <a:off x="1522334" y="819568"/>
                <a:ext cx="9145666" cy="5690853"/>
              </a:xfrm>
              <a:prstGeom prst="rect">
                <a:avLst/>
              </a:prstGeom>
              <a:blipFill>
                <a:blip r:embed="rId2"/>
                <a:stretch>
                  <a:fillRect l="-600" t="-642"/>
                </a:stretch>
              </a:blipFill>
            </p:spPr>
            <p:txBody>
              <a:bodyPr/>
              <a:lstStyle/>
              <a:p>
                <a:r>
                  <a:rPr lang="es-AR">
                    <a:noFill/>
                  </a:rPr>
                  <a:t> </a:t>
                </a:r>
              </a:p>
            </p:txBody>
          </p:sp>
        </mc:Fallback>
      </mc:AlternateContent>
    </p:spTree>
    <p:extLst>
      <p:ext uri="{BB962C8B-B14F-4D97-AF65-F5344CB8AC3E}">
        <p14:creationId xmlns:p14="http://schemas.microsoft.com/office/powerpoint/2010/main" val="271401814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Rectángulo 1">
                <a:extLst>
                  <a:ext uri="{FF2B5EF4-FFF2-40B4-BE49-F238E27FC236}">
                    <a16:creationId xmlns:a16="http://schemas.microsoft.com/office/drawing/2014/main" id="{14831DEB-C1B2-40A1-BFCE-63A49126E6EF}"/>
                  </a:ext>
                </a:extLst>
              </p:cNvPr>
              <p:cNvSpPr/>
              <p:nvPr/>
            </p:nvSpPr>
            <p:spPr>
              <a:xfrm>
                <a:off x="1510759" y="980729"/>
                <a:ext cx="9157241" cy="5417702"/>
              </a:xfrm>
              <a:prstGeom prst="rect">
                <a:avLst/>
              </a:prstGeom>
            </p:spPr>
            <p:txBody>
              <a:bodyPr wrap="square">
                <a:spAutoFit/>
              </a:bodyPr>
              <a:lstStyle/>
              <a:p>
                <a:pPr algn="just"/>
                <a:r>
                  <a:rPr lang="es-AR" dirty="0">
                    <a:latin typeface="Century Gothic" panose="020B0502020202020204" pitchFamily="34" charset="0"/>
                  </a:rPr>
                  <a:t>Ahora bien supongamos que se desea saber cual es la probabilidad de que S se encuentre entre 460 y 480 inclusive. Es decir,</a:t>
                </a:r>
              </a:p>
              <a:p>
                <a:pPr algn="just"/>
                <a:endParaRPr lang="es-AR" dirty="0">
                  <a:latin typeface="Century Gothic" panose="020B0502020202020204" pitchFamily="34" charset="0"/>
                  <a:ea typeface="Calibri" panose="020F0502020204030204" pitchFamily="34"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a:rPr lang="es-AR" i="1">
                          <a:latin typeface="Cambria Math" panose="02040503050406030204" pitchFamily="18" charset="0"/>
                          <a:ea typeface="Calibri" panose="020F0502020204030204" pitchFamily="34" charset="0"/>
                          <a:cs typeface="Times New Roman" panose="02020603050405020304" pitchFamily="18" charset="0"/>
                        </a:rPr>
                        <m:t>𝑃</m:t>
                      </m:r>
                      <m:d>
                        <m:dPr>
                          <m:begChr m:val="["/>
                          <m:endChr m:val="]"/>
                          <m:ctrlPr>
                            <a:rPr lang="es-AR" i="1">
                              <a:latin typeface="Cambria Math" panose="02040503050406030204" pitchFamily="18" charset="0"/>
                              <a:ea typeface="Calibri" panose="020F0502020204030204" pitchFamily="34" charset="0"/>
                              <a:cs typeface="Times New Roman" panose="02020603050405020304" pitchFamily="18" charset="0"/>
                            </a:rPr>
                          </m:ctrlPr>
                        </m:dPr>
                        <m:e>
                          <m:r>
                            <a:rPr lang="es-AR" i="1">
                              <a:latin typeface="Cambria Math" panose="02040503050406030204" pitchFamily="18" charset="0"/>
                              <a:ea typeface="Calibri" panose="020F0502020204030204" pitchFamily="34" charset="0"/>
                              <a:cs typeface="Times New Roman" panose="02020603050405020304" pitchFamily="18" charset="0"/>
                            </a:rPr>
                            <m:t>460≤</m:t>
                          </m:r>
                          <m:r>
                            <a:rPr lang="es-AR" i="1">
                              <a:latin typeface="Cambria Math" panose="02040503050406030204" pitchFamily="18" charset="0"/>
                              <a:ea typeface="Calibri" panose="020F0502020204030204" pitchFamily="34" charset="0"/>
                              <a:cs typeface="Times New Roman" panose="02020603050405020304" pitchFamily="18" charset="0"/>
                            </a:rPr>
                            <m:t>𝑆</m:t>
                          </m:r>
                          <m:r>
                            <a:rPr lang="es-AR" i="1">
                              <a:latin typeface="Cambria Math" panose="02040503050406030204" pitchFamily="18" charset="0"/>
                              <a:ea typeface="Calibri" panose="020F0502020204030204" pitchFamily="34" charset="0"/>
                              <a:cs typeface="Times New Roman" panose="02020603050405020304" pitchFamily="18" charset="0"/>
                            </a:rPr>
                            <m:t>≤480</m:t>
                          </m:r>
                        </m:e>
                      </m:d>
                      <m:r>
                        <a:rPr lang="es-AR" i="1">
                          <a:latin typeface="Cambria Math" panose="02040503050406030204" pitchFamily="18" charset="0"/>
                          <a:ea typeface="Cambria Math" panose="02040503050406030204" pitchFamily="18" charset="0"/>
                          <a:cs typeface="Times New Roman" panose="02020603050405020304" pitchFamily="18" charset="0"/>
                        </a:rPr>
                        <m:t>≈</m:t>
                      </m:r>
                      <m:r>
                        <a:rPr lang="es-AR" i="1">
                          <a:latin typeface="Cambria Math" panose="02040503050406030204" pitchFamily="18" charset="0"/>
                          <a:ea typeface="Calibri" panose="020F0502020204030204" pitchFamily="34" charset="0"/>
                          <a:cs typeface="Times New Roman" panose="02020603050405020304" pitchFamily="18" charset="0"/>
                        </a:rPr>
                        <m:t>𝐹</m:t>
                      </m:r>
                      <m:d>
                        <m:dPr>
                          <m:begChr m:val="["/>
                          <m:endChr m:val="]"/>
                          <m:ctrlPr>
                            <a:rPr lang="es-AR" i="1">
                              <a:latin typeface="Cambria Math" panose="02040503050406030204" pitchFamily="18" charset="0"/>
                              <a:ea typeface="Calibri" panose="020F0502020204030204" pitchFamily="34" charset="0"/>
                              <a:cs typeface="Times New Roman" panose="02020603050405020304" pitchFamily="18" charset="0"/>
                            </a:rPr>
                          </m:ctrlPr>
                        </m:dPr>
                        <m:e>
                          <m:r>
                            <a:rPr lang="es-AR" i="1">
                              <a:latin typeface="Cambria Math" panose="02040503050406030204" pitchFamily="18" charset="0"/>
                              <a:ea typeface="Calibri" panose="020F0502020204030204" pitchFamily="34" charset="0"/>
                              <a:cs typeface="Times New Roman" panose="02020603050405020304" pitchFamily="18" charset="0"/>
                            </a:rPr>
                            <m:t>𝑍</m:t>
                          </m:r>
                          <m:r>
                            <a:rPr lang="es-AR" i="1">
                              <a:latin typeface="Cambria Math" panose="02040503050406030204" pitchFamily="18" charset="0"/>
                              <a:ea typeface="Calibri" panose="020F0502020204030204" pitchFamily="34" charset="0"/>
                              <a:cs typeface="Times New Roman" panose="02020603050405020304" pitchFamily="18" charset="0"/>
                            </a:rPr>
                            <m:t>=</m:t>
                          </m:r>
                          <m:f>
                            <m:fPr>
                              <m:ctrlPr>
                                <a:rPr lang="es-AR" i="1">
                                  <a:latin typeface="Cambria Math" panose="02040503050406030204" pitchFamily="18" charset="0"/>
                                  <a:cs typeface="Times New Roman" panose="02020603050405020304" pitchFamily="18" charset="0"/>
                                </a:rPr>
                              </m:ctrlPr>
                            </m:fPr>
                            <m:num>
                              <m:r>
                                <a:rPr lang="es-AR" i="1">
                                  <a:latin typeface="Cambria Math" panose="02040503050406030204" pitchFamily="18" charset="0"/>
                                  <a:cs typeface="Times New Roman" panose="02020603050405020304" pitchFamily="18" charset="0"/>
                                </a:rPr>
                                <m:t>480</m:t>
                              </m:r>
                              <m:r>
                                <a:rPr lang="es-AR" i="1">
                                  <a:latin typeface="Cambria Math" panose="02040503050406030204" pitchFamily="18" charset="0"/>
                                  <a:cs typeface="Times New Roman" panose="02020603050405020304" pitchFamily="18" charset="0"/>
                                </a:rPr>
                                <m:t>−</m:t>
                              </m:r>
                              <m:r>
                                <a:rPr lang="es-AR" i="1">
                                  <a:latin typeface="Cambria Math" panose="02040503050406030204" pitchFamily="18" charset="0"/>
                                  <a:cs typeface="Times New Roman" panose="02020603050405020304" pitchFamily="18" charset="0"/>
                                </a:rPr>
                                <m:t>480</m:t>
                              </m:r>
                            </m:num>
                            <m:den>
                              <m:r>
                                <a:rPr lang="es-AR" i="1">
                                  <a:latin typeface="Cambria Math" panose="02040503050406030204" pitchFamily="18" charset="0"/>
                                  <a:ea typeface="Calibri" panose="020F0502020204030204" pitchFamily="34" charset="0"/>
                                  <a:cs typeface="Times New Roman" panose="02020603050405020304" pitchFamily="18" charset="0"/>
                                </a:rPr>
                                <m:t>16,4</m:t>
                              </m:r>
                              <m:r>
                                <a:rPr lang="es-AR" i="1">
                                  <a:latin typeface="Cambria Math" panose="02040503050406030204" pitchFamily="18" charset="0"/>
                                  <a:ea typeface="Calibri" panose="020F0502020204030204" pitchFamily="34" charset="0"/>
                                  <a:cs typeface="Times New Roman" panose="02020603050405020304" pitchFamily="18" charset="0"/>
                                </a:rPr>
                                <m:t>6</m:t>
                              </m:r>
                            </m:den>
                          </m:f>
                        </m:e>
                      </m:d>
                      <m:r>
                        <a:rPr lang="es-AR" i="1">
                          <a:latin typeface="Cambria Math" panose="02040503050406030204" pitchFamily="18" charset="0"/>
                          <a:ea typeface="Calibri" panose="020F0502020204030204" pitchFamily="34" charset="0"/>
                          <a:cs typeface="Times New Roman" panose="02020603050405020304" pitchFamily="18" charset="0"/>
                        </a:rPr>
                        <m:t>−</m:t>
                      </m:r>
                      <m:r>
                        <a:rPr lang="es-AR" i="1">
                          <a:latin typeface="Cambria Math" panose="02040503050406030204" pitchFamily="18" charset="0"/>
                          <a:ea typeface="Calibri" panose="020F0502020204030204" pitchFamily="34" charset="0"/>
                          <a:cs typeface="Times New Roman" panose="02020603050405020304" pitchFamily="18" charset="0"/>
                        </a:rPr>
                        <m:t>𝐹</m:t>
                      </m:r>
                      <m:d>
                        <m:dPr>
                          <m:begChr m:val="["/>
                          <m:endChr m:val="]"/>
                          <m:ctrlPr>
                            <a:rPr lang="es-AR" i="1">
                              <a:latin typeface="Cambria Math" panose="02040503050406030204" pitchFamily="18" charset="0"/>
                              <a:ea typeface="Calibri" panose="020F0502020204030204" pitchFamily="34" charset="0"/>
                              <a:cs typeface="Times New Roman" panose="02020603050405020304" pitchFamily="18" charset="0"/>
                            </a:rPr>
                          </m:ctrlPr>
                        </m:dPr>
                        <m:e>
                          <m:r>
                            <a:rPr lang="es-AR" i="1">
                              <a:latin typeface="Cambria Math" panose="02040503050406030204" pitchFamily="18" charset="0"/>
                              <a:ea typeface="Calibri" panose="020F0502020204030204" pitchFamily="34" charset="0"/>
                              <a:cs typeface="Times New Roman" panose="02020603050405020304" pitchFamily="18" charset="0"/>
                            </a:rPr>
                            <m:t>𝑍</m:t>
                          </m:r>
                          <m:r>
                            <a:rPr lang="es-AR" i="1">
                              <a:latin typeface="Cambria Math" panose="02040503050406030204" pitchFamily="18" charset="0"/>
                              <a:ea typeface="Calibri" panose="020F0502020204030204" pitchFamily="34" charset="0"/>
                              <a:cs typeface="Times New Roman" panose="02020603050405020304" pitchFamily="18" charset="0"/>
                            </a:rPr>
                            <m:t>=</m:t>
                          </m:r>
                          <m:f>
                            <m:fPr>
                              <m:ctrlPr>
                                <a:rPr lang="es-AR" i="1">
                                  <a:latin typeface="Cambria Math" panose="02040503050406030204" pitchFamily="18" charset="0"/>
                                  <a:ea typeface="Times New Roman" panose="02020603050405020304" pitchFamily="18" charset="0"/>
                                  <a:cs typeface="Times New Roman" panose="02020603050405020304" pitchFamily="18" charset="0"/>
                                </a:rPr>
                              </m:ctrlPr>
                            </m:fPr>
                            <m:num>
                              <m:r>
                                <a:rPr lang="es-AR" i="1">
                                  <a:latin typeface="Cambria Math" panose="02040503050406030204" pitchFamily="18" charset="0"/>
                                  <a:ea typeface="Times New Roman" panose="02020603050405020304" pitchFamily="18" charset="0"/>
                                  <a:cs typeface="Times New Roman" panose="02020603050405020304" pitchFamily="18" charset="0"/>
                                </a:rPr>
                                <m:t>460</m:t>
                              </m:r>
                              <m:r>
                                <a:rPr lang="es-AR" i="1">
                                  <a:latin typeface="Cambria Math" panose="02040503050406030204" pitchFamily="18" charset="0"/>
                                  <a:ea typeface="Times New Roman" panose="02020603050405020304" pitchFamily="18" charset="0"/>
                                  <a:cs typeface="Times New Roman" panose="02020603050405020304" pitchFamily="18" charset="0"/>
                                </a:rPr>
                                <m:t>−480</m:t>
                              </m:r>
                            </m:num>
                            <m:den>
                              <m:r>
                                <a:rPr lang="es-AR" i="1">
                                  <a:latin typeface="Cambria Math" panose="02040503050406030204" pitchFamily="18" charset="0"/>
                                  <a:ea typeface="Calibri" panose="020F0502020204030204" pitchFamily="34" charset="0"/>
                                  <a:cs typeface="Times New Roman" panose="02020603050405020304" pitchFamily="18" charset="0"/>
                                </a:rPr>
                                <m:t>16,46</m:t>
                              </m:r>
                            </m:den>
                          </m:f>
                        </m:e>
                      </m:d>
                    </m:oMath>
                  </m:oMathPara>
                </a14:m>
                <a:endParaRPr lang="es-AR" b="1" i="1" dirty="0">
                  <a:solidFill>
                    <a:srgbClr val="FF0000"/>
                  </a:solidFill>
                  <a:latin typeface="Century Gothic" panose="020B0502020202020204" pitchFamily="34" charset="0"/>
                  <a:ea typeface="Calibri" panose="020F0502020204030204" pitchFamily="34" charset="0"/>
                  <a:cs typeface="Times New Roman" panose="02020603050405020304" pitchFamily="18" charset="0"/>
                </a:endParaRPr>
              </a:p>
              <a:p>
                <a:endParaRPr lang="es-AR" b="1" i="1" dirty="0">
                  <a:solidFill>
                    <a:srgbClr val="FF0000"/>
                  </a:solidFill>
                  <a:latin typeface="Century Gothic" panose="020B0502020202020204" pitchFamily="34" charset="0"/>
                  <a:ea typeface="Calibri" panose="020F0502020204030204" pitchFamily="34"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a:rPr lang="es-AR" i="1">
                          <a:latin typeface="Cambria Math" panose="02040503050406030204" pitchFamily="18" charset="0"/>
                          <a:ea typeface="Calibri" panose="020F0502020204030204" pitchFamily="34" charset="0"/>
                          <a:cs typeface="Times New Roman" panose="02020603050405020304" pitchFamily="18" charset="0"/>
                        </a:rPr>
                        <m:t>𝑃</m:t>
                      </m:r>
                      <m:d>
                        <m:dPr>
                          <m:begChr m:val="["/>
                          <m:endChr m:val="]"/>
                          <m:ctrlPr>
                            <a:rPr lang="es-AR" i="1">
                              <a:latin typeface="Cambria Math" panose="02040503050406030204" pitchFamily="18" charset="0"/>
                              <a:ea typeface="Calibri" panose="020F0502020204030204" pitchFamily="34" charset="0"/>
                              <a:cs typeface="Times New Roman" panose="02020603050405020304" pitchFamily="18" charset="0"/>
                            </a:rPr>
                          </m:ctrlPr>
                        </m:dPr>
                        <m:e>
                          <m:r>
                            <a:rPr lang="es-AR" i="1">
                              <a:latin typeface="Cambria Math" panose="02040503050406030204" pitchFamily="18" charset="0"/>
                              <a:ea typeface="Calibri" panose="020F0502020204030204" pitchFamily="34" charset="0"/>
                              <a:cs typeface="Times New Roman" panose="02020603050405020304" pitchFamily="18" charset="0"/>
                            </a:rPr>
                            <m:t>460≤</m:t>
                          </m:r>
                          <m:r>
                            <a:rPr lang="es-AR" i="1">
                              <a:latin typeface="Cambria Math" panose="02040503050406030204" pitchFamily="18" charset="0"/>
                              <a:ea typeface="Calibri" panose="020F0502020204030204" pitchFamily="34" charset="0"/>
                              <a:cs typeface="Times New Roman" panose="02020603050405020304" pitchFamily="18" charset="0"/>
                            </a:rPr>
                            <m:t>𝑆</m:t>
                          </m:r>
                          <m:r>
                            <a:rPr lang="es-AR" i="1">
                              <a:latin typeface="Cambria Math" panose="02040503050406030204" pitchFamily="18" charset="0"/>
                              <a:ea typeface="Calibri" panose="020F0502020204030204" pitchFamily="34" charset="0"/>
                              <a:cs typeface="Times New Roman" panose="02020603050405020304" pitchFamily="18" charset="0"/>
                            </a:rPr>
                            <m:t>≤480</m:t>
                          </m:r>
                        </m:e>
                      </m:d>
                      <m:r>
                        <a:rPr lang="es-AR" i="1">
                          <a:latin typeface="Cambria Math" panose="02040503050406030204" pitchFamily="18" charset="0"/>
                          <a:ea typeface="Cambria Math" panose="02040503050406030204" pitchFamily="18" charset="0"/>
                          <a:cs typeface="Times New Roman" panose="02020603050405020304" pitchFamily="18" charset="0"/>
                        </a:rPr>
                        <m:t>≈</m:t>
                      </m:r>
                      <m:r>
                        <a:rPr lang="es-AR" i="1">
                          <a:latin typeface="Cambria Math" panose="02040503050406030204" pitchFamily="18" charset="0"/>
                          <a:ea typeface="Calibri" panose="020F0502020204030204" pitchFamily="34" charset="0"/>
                          <a:cs typeface="Times New Roman" panose="02020603050405020304" pitchFamily="18" charset="0"/>
                        </a:rPr>
                        <m:t>𝐹</m:t>
                      </m:r>
                      <m:d>
                        <m:dPr>
                          <m:begChr m:val="["/>
                          <m:endChr m:val="]"/>
                          <m:ctrlPr>
                            <a:rPr lang="es-AR" i="1">
                              <a:latin typeface="Cambria Math" panose="02040503050406030204" pitchFamily="18" charset="0"/>
                              <a:ea typeface="Calibri" panose="020F0502020204030204" pitchFamily="34" charset="0"/>
                              <a:cs typeface="Times New Roman" panose="02020603050405020304" pitchFamily="18" charset="0"/>
                            </a:rPr>
                          </m:ctrlPr>
                        </m:dPr>
                        <m:e>
                          <m:r>
                            <a:rPr lang="es-AR" i="1">
                              <a:latin typeface="Cambria Math" panose="02040503050406030204" pitchFamily="18" charset="0"/>
                              <a:ea typeface="Calibri" panose="020F0502020204030204" pitchFamily="34" charset="0"/>
                              <a:cs typeface="Times New Roman" panose="02020603050405020304" pitchFamily="18" charset="0"/>
                            </a:rPr>
                            <m:t>𝑍</m:t>
                          </m:r>
                          <m:r>
                            <a:rPr lang="es-AR" i="1">
                              <a:latin typeface="Cambria Math" panose="02040503050406030204" pitchFamily="18" charset="0"/>
                              <a:ea typeface="Cambria Math" panose="02040503050406030204" pitchFamily="18" charset="0"/>
                              <a:cs typeface="Times New Roman" panose="02020603050405020304" pitchFamily="18" charset="0"/>
                            </a:rPr>
                            <m:t>≅</m:t>
                          </m:r>
                          <m:r>
                            <a:rPr lang="es-AR" i="1">
                              <a:latin typeface="Cambria Math" panose="02040503050406030204" pitchFamily="18" charset="0"/>
                              <a:ea typeface="Cambria Math" panose="02040503050406030204" pitchFamily="18" charset="0"/>
                              <a:cs typeface="Times New Roman" panose="02020603050405020304" pitchFamily="18" charset="0"/>
                            </a:rPr>
                            <m:t>0</m:t>
                          </m:r>
                        </m:e>
                      </m:d>
                      <m:r>
                        <a:rPr lang="es-AR" i="1">
                          <a:latin typeface="Cambria Math" panose="02040503050406030204" pitchFamily="18" charset="0"/>
                          <a:ea typeface="Calibri" panose="020F0502020204030204" pitchFamily="34" charset="0"/>
                          <a:cs typeface="Times New Roman" panose="02020603050405020304" pitchFamily="18" charset="0"/>
                        </a:rPr>
                        <m:t>−</m:t>
                      </m:r>
                      <m:r>
                        <a:rPr lang="es-AR" i="1">
                          <a:latin typeface="Cambria Math" panose="02040503050406030204" pitchFamily="18" charset="0"/>
                          <a:ea typeface="Calibri" panose="020F0502020204030204" pitchFamily="34" charset="0"/>
                          <a:cs typeface="Times New Roman" panose="02020603050405020304" pitchFamily="18" charset="0"/>
                        </a:rPr>
                        <m:t>𝐹</m:t>
                      </m:r>
                      <m:d>
                        <m:dPr>
                          <m:begChr m:val="["/>
                          <m:endChr m:val="]"/>
                          <m:ctrlPr>
                            <a:rPr lang="es-AR" i="1">
                              <a:latin typeface="Cambria Math" panose="02040503050406030204" pitchFamily="18" charset="0"/>
                              <a:ea typeface="Calibri" panose="020F0502020204030204" pitchFamily="34" charset="0"/>
                              <a:cs typeface="Times New Roman" panose="02020603050405020304" pitchFamily="18" charset="0"/>
                            </a:rPr>
                          </m:ctrlPr>
                        </m:dPr>
                        <m:e>
                          <m:r>
                            <a:rPr lang="es-AR" i="1">
                              <a:latin typeface="Cambria Math" panose="02040503050406030204" pitchFamily="18" charset="0"/>
                              <a:ea typeface="Calibri" panose="020F0502020204030204" pitchFamily="34" charset="0"/>
                              <a:cs typeface="Times New Roman" panose="02020603050405020304" pitchFamily="18" charset="0"/>
                            </a:rPr>
                            <m:t>𝑍</m:t>
                          </m:r>
                          <m:r>
                            <a:rPr lang="es-AR" i="1">
                              <a:latin typeface="Cambria Math" panose="02040503050406030204" pitchFamily="18" charset="0"/>
                              <a:ea typeface="Cambria Math" panose="02040503050406030204" pitchFamily="18" charset="0"/>
                              <a:cs typeface="Times New Roman" panose="02020603050405020304" pitchFamily="18" charset="0"/>
                            </a:rPr>
                            <m:t>≅−</m:t>
                          </m:r>
                          <m:r>
                            <a:rPr lang="es-AR" i="1">
                              <a:latin typeface="Cambria Math" panose="02040503050406030204" pitchFamily="18" charset="0"/>
                              <a:ea typeface="Calibri" panose="020F0502020204030204" pitchFamily="34" charset="0"/>
                              <a:cs typeface="Times New Roman" panose="02020603050405020304" pitchFamily="18" charset="0"/>
                            </a:rPr>
                            <m:t>1</m:t>
                          </m:r>
                          <m:r>
                            <a:rPr lang="es-AR" i="1">
                              <a:latin typeface="Cambria Math" panose="02040503050406030204" pitchFamily="18" charset="0"/>
                              <a:ea typeface="Calibri" panose="020F0502020204030204" pitchFamily="34" charset="0"/>
                              <a:cs typeface="Times New Roman" panose="02020603050405020304" pitchFamily="18" charset="0"/>
                            </a:rPr>
                            <m:t>,</m:t>
                          </m:r>
                          <m:r>
                            <a:rPr lang="es-AR" i="1">
                              <a:latin typeface="Cambria Math" panose="02040503050406030204" pitchFamily="18" charset="0"/>
                              <a:ea typeface="Calibri" panose="020F0502020204030204" pitchFamily="34" charset="0"/>
                              <a:cs typeface="Times New Roman" panose="02020603050405020304" pitchFamily="18" charset="0"/>
                            </a:rPr>
                            <m:t>22</m:t>
                          </m:r>
                        </m:e>
                      </m:d>
                    </m:oMath>
                  </m:oMathPara>
                </a14:m>
                <a:endParaRPr lang="es-AR" i="1" dirty="0">
                  <a:latin typeface="Century Gothic" panose="020B0502020202020204" pitchFamily="34" charset="0"/>
                  <a:cs typeface="Times New Roman" panose="02020603050405020304" pitchFamily="18" charset="0"/>
                </a:endParaRPr>
              </a:p>
              <a:p>
                <a:endParaRPr lang="es-AR" b="1" i="1" dirty="0">
                  <a:solidFill>
                    <a:srgbClr val="FF0000"/>
                  </a:solidFill>
                  <a:latin typeface="Century Gothic" panose="020B0502020202020204" pitchFamily="34" charset="0"/>
                  <a:ea typeface="Calibri" panose="020F0502020204030204" pitchFamily="34" charset="0"/>
                  <a:cs typeface="Times New Roman" panose="02020603050405020304" pitchFamily="18" charset="0"/>
                </a:endParaRPr>
              </a:p>
              <a:p>
                <a:endParaRPr lang="es-AR" b="1" i="1" dirty="0">
                  <a:solidFill>
                    <a:srgbClr val="FF0000"/>
                  </a:solidFill>
                  <a:latin typeface="Century Gothic" panose="020B0502020202020204" pitchFamily="34" charset="0"/>
                  <a:ea typeface="Calibri" panose="020F0502020204030204" pitchFamily="34"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a:rPr lang="es-AR" i="1">
                          <a:latin typeface="Cambria Math" panose="02040503050406030204" pitchFamily="18" charset="0"/>
                          <a:ea typeface="Calibri" panose="020F0502020204030204" pitchFamily="34" charset="0"/>
                          <a:cs typeface="Times New Roman" panose="02020603050405020304" pitchFamily="18" charset="0"/>
                        </a:rPr>
                        <m:t>𝑃</m:t>
                      </m:r>
                      <m:d>
                        <m:dPr>
                          <m:begChr m:val="["/>
                          <m:endChr m:val="]"/>
                          <m:ctrlPr>
                            <a:rPr lang="es-AR" i="1">
                              <a:latin typeface="Cambria Math" panose="02040503050406030204" pitchFamily="18" charset="0"/>
                              <a:ea typeface="Calibri" panose="020F0502020204030204" pitchFamily="34" charset="0"/>
                              <a:cs typeface="Times New Roman" panose="02020603050405020304" pitchFamily="18" charset="0"/>
                            </a:rPr>
                          </m:ctrlPr>
                        </m:dPr>
                        <m:e>
                          <m:r>
                            <a:rPr lang="es-AR" i="1">
                              <a:latin typeface="Cambria Math" panose="02040503050406030204" pitchFamily="18" charset="0"/>
                              <a:ea typeface="Calibri" panose="020F0502020204030204" pitchFamily="34" charset="0"/>
                              <a:cs typeface="Times New Roman" panose="02020603050405020304" pitchFamily="18" charset="0"/>
                            </a:rPr>
                            <m:t>460≤</m:t>
                          </m:r>
                          <m:r>
                            <a:rPr lang="es-AR" i="1">
                              <a:latin typeface="Cambria Math" panose="02040503050406030204" pitchFamily="18" charset="0"/>
                              <a:ea typeface="Calibri" panose="020F0502020204030204" pitchFamily="34" charset="0"/>
                              <a:cs typeface="Times New Roman" panose="02020603050405020304" pitchFamily="18" charset="0"/>
                            </a:rPr>
                            <m:t>𝑆</m:t>
                          </m:r>
                          <m:r>
                            <a:rPr lang="es-AR" i="1">
                              <a:latin typeface="Cambria Math" panose="02040503050406030204" pitchFamily="18" charset="0"/>
                              <a:ea typeface="Calibri" panose="020F0502020204030204" pitchFamily="34" charset="0"/>
                              <a:cs typeface="Times New Roman" panose="02020603050405020304" pitchFamily="18" charset="0"/>
                            </a:rPr>
                            <m:t>≤480</m:t>
                          </m:r>
                        </m:e>
                      </m:d>
                      <m:r>
                        <a:rPr lang="es-AR" i="1">
                          <a:latin typeface="Cambria Math" panose="02040503050406030204" pitchFamily="18" charset="0"/>
                          <a:ea typeface="Cambria Math" panose="02040503050406030204" pitchFamily="18" charset="0"/>
                          <a:cs typeface="Times New Roman" panose="02020603050405020304" pitchFamily="18" charset="0"/>
                        </a:rPr>
                        <m:t>≈</m:t>
                      </m:r>
                      <m:r>
                        <a:rPr lang="es-AR" i="1">
                          <a:latin typeface="Cambria Math" panose="02040503050406030204" pitchFamily="18" charset="0"/>
                          <a:ea typeface="Calibri" panose="020F0502020204030204" pitchFamily="34" charset="0"/>
                          <a:cs typeface="Times New Roman" panose="02020603050405020304" pitchFamily="18" charset="0"/>
                        </a:rPr>
                        <m:t>0,</m:t>
                      </m:r>
                      <m:r>
                        <a:rPr lang="es-AR" i="1">
                          <a:latin typeface="Cambria Math" panose="02040503050406030204" pitchFamily="18" charset="0"/>
                          <a:ea typeface="Calibri" panose="020F0502020204030204" pitchFamily="34" charset="0"/>
                          <a:cs typeface="Times New Roman" panose="02020603050405020304" pitchFamily="18" charset="0"/>
                        </a:rPr>
                        <m:t>50</m:t>
                      </m:r>
                      <m:r>
                        <a:rPr lang="es-AR" i="1">
                          <a:latin typeface="Cambria Math" panose="02040503050406030204" pitchFamily="18" charset="0"/>
                          <a:ea typeface="Calibri" panose="020F0502020204030204" pitchFamily="34" charset="0"/>
                          <a:cs typeface="Times New Roman" panose="02020603050405020304" pitchFamily="18" charset="0"/>
                        </a:rPr>
                        <m:t>−0,</m:t>
                      </m:r>
                      <m:r>
                        <a:rPr lang="es-AR" i="1">
                          <a:latin typeface="Cambria Math" panose="02040503050406030204" pitchFamily="18" charset="0"/>
                          <a:ea typeface="Calibri" panose="020F0502020204030204" pitchFamily="34" charset="0"/>
                          <a:cs typeface="Times New Roman" panose="02020603050405020304" pitchFamily="18" charset="0"/>
                        </a:rPr>
                        <m:t>11123244</m:t>
                      </m:r>
                      <m:r>
                        <a:rPr lang="es-AR" i="1">
                          <a:latin typeface="Cambria Math" panose="02040503050406030204" pitchFamily="18" charset="0"/>
                          <a:ea typeface="Calibri" panose="020F0502020204030204" pitchFamily="34" charset="0"/>
                          <a:cs typeface="Times New Roman" panose="02020603050405020304" pitchFamily="18" charset="0"/>
                        </a:rPr>
                        <m:t> =0,</m:t>
                      </m:r>
                      <m:r>
                        <a:rPr lang="es-AR" i="1">
                          <a:latin typeface="Cambria Math" panose="02040503050406030204" pitchFamily="18" charset="0"/>
                          <a:ea typeface="Calibri" panose="020F0502020204030204" pitchFamily="34" charset="0"/>
                          <a:cs typeface="Times New Roman" panose="02020603050405020304" pitchFamily="18" charset="0"/>
                        </a:rPr>
                        <m:t>38876756</m:t>
                      </m:r>
                    </m:oMath>
                  </m:oMathPara>
                </a14:m>
                <a:endParaRPr lang="es-AR" i="1" dirty="0">
                  <a:latin typeface="Century Gothic" panose="020B0502020202020204" pitchFamily="34" charset="0"/>
                  <a:cs typeface="Times New Roman" panose="02020603050405020304" pitchFamily="18" charset="0"/>
                </a:endParaRPr>
              </a:p>
              <a:p>
                <a:endParaRPr lang="es-AR" b="1" i="1" dirty="0">
                  <a:solidFill>
                    <a:srgbClr val="FF0000"/>
                  </a:solidFill>
                  <a:latin typeface="Century Gothic" panose="020B0502020202020204" pitchFamily="34" charset="0"/>
                  <a:ea typeface="Calibri" panose="020F0502020204030204" pitchFamily="34" charset="0"/>
                  <a:cs typeface="Times New Roman" panose="02020603050405020304" pitchFamily="18" charset="0"/>
                </a:endParaRPr>
              </a:p>
              <a:p>
                <a:endParaRPr lang="es-AR" b="1" i="1" dirty="0">
                  <a:solidFill>
                    <a:srgbClr val="FF0000"/>
                  </a:solidFill>
                  <a:latin typeface="Century Gothic" panose="020B0502020202020204" pitchFamily="34" charset="0"/>
                  <a:ea typeface="Calibri" panose="020F0502020204030204" pitchFamily="34" charset="0"/>
                  <a:cs typeface="Times New Roman" panose="02020603050405020304" pitchFamily="18" charset="0"/>
                </a:endParaRPr>
              </a:p>
              <a:p>
                <a:pPr algn="just"/>
                <a:r>
                  <a:rPr lang="es-AR" b="1" i="1" dirty="0">
                    <a:solidFill>
                      <a:srgbClr val="2E3192"/>
                    </a:solidFill>
                    <a:latin typeface="Century Gothic" panose="020B0502020202020204" pitchFamily="34" charset="0"/>
                    <a:ea typeface="Calibri" panose="020F0502020204030204" pitchFamily="34" charset="0"/>
                    <a:cs typeface="Times New Roman" panose="02020603050405020304" pitchFamily="18" charset="0"/>
                  </a:rPr>
                  <a:t>Es decir la probabilidad de que S se encuentre entre 0,50 y 2 inclusive es de 0,38876756.</a:t>
                </a:r>
              </a:p>
              <a:p>
                <a:pPr algn="just"/>
                <a:endParaRPr lang="es-AR" b="1" i="1" dirty="0">
                  <a:solidFill>
                    <a:srgbClr val="2E3192"/>
                  </a:solidFill>
                  <a:latin typeface="Century Gothic" panose="020B0502020202020204" pitchFamily="34" charset="0"/>
                  <a:ea typeface="Calibri" panose="020F0502020204030204" pitchFamily="34" charset="0"/>
                  <a:cs typeface="Times New Roman" panose="02020603050405020304" pitchFamily="18" charset="0"/>
                </a:endParaRPr>
              </a:p>
              <a:p>
                <a:pPr algn="just"/>
                <a:r>
                  <a:rPr lang="es-AR" b="1" i="1" dirty="0">
                    <a:solidFill>
                      <a:srgbClr val="2E3192"/>
                    </a:solidFill>
                    <a:latin typeface="Century Gothic" panose="020B0502020202020204" pitchFamily="34" charset="0"/>
                  </a:rPr>
                  <a:t>Además, el teorema es cierto independientemente de la distribución que sigan las variables que se sumen (no importa si son exponenciales, binomiales, etc.). Lo único que se necesita es saber su media y su varianza.</a:t>
                </a:r>
              </a:p>
              <a:p>
                <a:pPr algn="just"/>
                <a:endParaRPr lang="es-AR" b="1" i="1" dirty="0">
                  <a:solidFill>
                    <a:srgbClr val="FF0000"/>
                  </a:solidFill>
                  <a:latin typeface="Century Gothic" panose="020B0502020202020204" pitchFamily="34" charset="0"/>
                  <a:ea typeface="Calibri" panose="020F0502020204030204" pitchFamily="34" charset="0"/>
                  <a:cs typeface="Times New Roman" panose="02020603050405020304" pitchFamily="18" charset="0"/>
                </a:endParaRPr>
              </a:p>
            </p:txBody>
          </p:sp>
        </mc:Choice>
        <mc:Fallback>
          <p:sp>
            <p:nvSpPr>
              <p:cNvPr id="2" name="Rectángulo 1">
                <a:extLst>
                  <a:ext uri="{FF2B5EF4-FFF2-40B4-BE49-F238E27FC236}">
                    <a16:creationId xmlns:a16="http://schemas.microsoft.com/office/drawing/2014/main" id="{14831DEB-C1B2-40A1-BFCE-63A49126E6EF}"/>
                  </a:ext>
                </a:extLst>
              </p:cNvPr>
              <p:cNvSpPr>
                <a:spLocks noRot="1" noChangeAspect="1" noMove="1" noResize="1" noEditPoints="1" noAdjustHandles="1" noChangeArrowheads="1" noChangeShapeType="1" noTextEdit="1"/>
              </p:cNvSpPr>
              <p:nvPr/>
            </p:nvSpPr>
            <p:spPr>
              <a:xfrm>
                <a:off x="1510759" y="980729"/>
                <a:ext cx="9157241" cy="5417702"/>
              </a:xfrm>
              <a:prstGeom prst="rect">
                <a:avLst/>
              </a:prstGeom>
              <a:blipFill>
                <a:blip r:embed="rId2"/>
                <a:stretch>
                  <a:fillRect l="-599" t="-675" r="-533"/>
                </a:stretch>
              </a:blipFill>
            </p:spPr>
            <p:txBody>
              <a:bodyPr/>
              <a:lstStyle/>
              <a:p>
                <a:r>
                  <a:rPr lang="es-AR">
                    <a:noFill/>
                  </a:rPr>
                  <a:t> </a:t>
                </a:r>
              </a:p>
            </p:txBody>
          </p:sp>
        </mc:Fallback>
      </mc:AlternateContent>
    </p:spTree>
    <p:extLst>
      <p:ext uri="{BB962C8B-B14F-4D97-AF65-F5344CB8AC3E}">
        <p14:creationId xmlns:p14="http://schemas.microsoft.com/office/powerpoint/2010/main" val="334837200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26.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
        <p:nvSpPr>
          <p:cNvPr id="8" name="TextBox 8"/>
          <p:cNvSpPr txBox="1"/>
          <p:nvPr/>
        </p:nvSpPr>
        <p:spPr>
          <a:xfrm>
            <a:off x="1170428" y="2330766"/>
            <a:ext cx="7366188" cy="10156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AR" sz="6000" b="1" dirty="0">
                <a:solidFill>
                  <a:srgbClr val="2E3192"/>
                </a:solidFill>
                <a:latin typeface="Century Gothic" panose="020B0502020202020204" pitchFamily="34" charset="0"/>
              </a:rPr>
              <a:t>Muchas gracias.</a:t>
            </a:r>
            <a:endParaRPr kumimoji="0" lang="es-AR" sz="6000" b="1" i="0" u="none" strike="noStrike" kern="1200" cap="none" spc="0" normalizeH="0" baseline="0" noProof="0" dirty="0">
              <a:ln>
                <a:noFill/>
              </a:ln>
              <a:solidFill>
                <a:srgbClr val="2E3192"/>
              </a:solidFill>
              <a:effectLst/>
              <a:uLnTx/>
              <a:uFillTx/>
              <a:latin typeface="Century Gothic" panose="020B0502020202020204" pitchFamily="34" charset="0"/>
            </a:endParaRPr>
          </a:p>
        </p:txBody>
      </p:sp>
      <p:sp>
        <p:nvSpPr>
          <p:cNvPr id="6" name="TextBox 8"/>
          <p:cNvSpPr txBox="1"/>
          <p:nvPr/>
        </p:nvSpPr>
        <p:spPr>
          <a:xfrm>
            <a:off x="1263411" y="3346429"/>
            <a:ext cx="6340715" cy="584775"/>
          </a:xfrm>
          <a:prstGeom prst="rect">
            <a:avLst/>
          </a:prstGeom>
          <a:noFill/>
        </p:spPr>
        <p:txBody>
          <a:bodyPr wrap="square" rtlCol="0">
            <a:spAutoFit/>
          </a:bodyPr>
          <a:lstStyle/>
          <a:p>
            <a:r>
              <a:rPr lang="es-ES" sz="3200" dirty="0">
                <a:solidFill>
                  <a:srgbClr val="FD8204"/>
                </a:solidFill>
                <a:latin typeface="Century Gothic" panose="020B0502020202020204" pitchFamily="34" charset="0"/>
              </a:rPr>
              <a:t>www.austral.edu.ar</a:t>
            </a:r>
          </a:p>
        </p:txBody>
      </p:sp>
      <p:pic>
        <p:nvPicPr>
          <p:cNvPr id="2" name="Audio 1">
            <a:hlinkClick r:id="" action="ppaction://media"/>
            <a:extLst>
              <a:ext uri="{FF2B5EF4-FFF2-40B4-BE49-F238E27FC236}">
                <a16:creationId xmlns:a16="http://schemas.microsoft.com/office/drawing/2014/main" id="{7A161ECE-A541-F423-9431-E125621EC991}"/>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2607398379"/>
      </p:ext>
    </p:extLst>
  </p:cSld>
  <p:clrMapOvr>
    <a:masterClrMapping/>
  </p:clrMapOvr>
  <p:transition spd="slow" advTm="2216">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par>
                          <p:cTn id="7" fill="hold">
                            <p:stCondLst>
                              <p:cond delay="0"/>
                            </p:stCondLst>
                            <p:childTnLst>
                              <p:par>
                                <p:cTn id="8" presetID="42" presetClass="entr" presetSubtype="0" fill="hold" grpId="0" nodeType="after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1000"/>
                                        <p:tgtEl>
                                          <p:spTgt spid="8"/>
                                        </p:tgtEl>
                                      </p:cBhvr>
                                    </p:animEffect>
                                    <p:anim calcmode="lin" valueType="num">
                                      <p:cBhvr>
                                        <p:cTn id="11" dur="1000" fill="hold"/>
                                        <p:tgtEl>
                                          <p:spTgt spid="8"/>
                                        </p:tgtEl>
                                        <p:attrNameLst>
                                          <p:attrName>ppt_x</p:attrName>
                                        </p:attrNameLst>
                                      </p:cBhvr>
                                      <p:tavLst>
                                        <p:tav tm="0">
                                          <p:val>
                                            <p:strVal val="#ppt_x"/>
                                          </p:val>
                                        </p:tav>
                                        <p:tav tm="100000">
                                          <p:val>
                                            <p:strVal val="#ppt_x"/>
                                          </p:val>
                                        </p:tav>
                                      </p:tavLst>
                                    </p:anim>
                                    <p:anim calcmode="lin" valueType="num">
                                      <p:cBhvr>
                                        <p:cTn id="12" dur="1000" fill="hold"/>
                                        <p:tgtEl>
                                          <p:spTgt spid="8"/>
                                        </p:tgtEl>
                                        <p:attrNameLst>
                                          <p:attrName>ppt_y</p:attrName>
                                        </p:attrNameLst>
                                      </p:cBhvr>
                                      <p:tavLst>
                                        <p:tav tm="0">
                                          <p:val>
                                            <p:strVal val="#ppt_y+.1"/>
                                          </p:val>
                                        </p:tav>
                                        <p:tav tm="100000">
                                          <p:val>
                                            <p:strVal val="#ppt_y"/>
                                          </p:val>
                                        </p:tav>
                                      </p:tavLst>
                                    </p:anim>
                                  </p:childTnLst>
                                </p:cTn>
                              </p:par>
                            </p:childTnLst>
                          </p:cTn>
                        </p:par>
                        <p:par>
                          <p:cTn id="13" fill="hold">
                            <p:stCondLst>
                              <p:cond delay="1000"/>
                            </p:stCondLst>
                            <p:childTnLst>
                              <p:par>
                                <p:cTn id="14" presetID="42" presetClass="entr" presetSubtype="0" fill="hold" grpId="0" nodeType="after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1000"/>
                                        <p:tgtEl>
                                          <p:spTgt spid="6"/>
                                        </p:tgtEl>
                                      </p:cBhvr>
                                    </p:animEffect>
                                    <p:anim calcmode="lin" valueType="num">
                                      <p:cBhvr>
                                        <p:cTn id="17" dur="1000" fill="hold"/>
                                        <p:tgtEl>
                                          <p:spTgt spid="6"/>
                                        </p:tgtEl>
                                        <p:attrNameLst>
                                          <p:attrName>ppt_x</p:attrName>
                                        </p:attrNameLst>
                                      </p:cBhvr>
                                      <p:tavLst>
                                        <p:tav tm="0">
                                          <p:val>
                                            <p:strVal val="#ppt_x"/>
                                          </p:val>
                                        </p:tav>
                                        <p:tav tm="100000">
                                          <p:val>
                                            <p:strVal val="#ppt_x"/>
                                          </p:val>
                                        </p:tav>
                                      </p:tavLst>
                                    </p:anim>
                                    <p:anim calcmode="lin" valueType="num">
                                      <p:cBhvr>
                                        <p:cTn id="18"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9" fill="hold" display="0">
                  <p:stCondLst>
                    <p:cond delay="indefinite"/>
                  </p:stCondLst>
                  <p:endCondLst>
                    <p:cond evt="onStopAudio" delay="0">
                      <p:tgtEl>
                        <p:sldTgt/>
                      </p:tgtEl>
                    </p:cond>
                  </p:endCondLst>
                </p:cTn>
                <p:tgtEl>
                  <p:spTgt spid="2"/>
                </p:tgtEl>
              </p:cMediaNode>
            </p:audio>
          </p:childTnLst>
        </p:cTn>
      </p:par>
    </p:tnLst>
    <p:bldLst>
      <p:bldP spid="8" grpId="0"/>
      <p:bldP spid="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9295E698-ECA8-4550-95D1-23B0AD9BCF7D}"/>
              </a:ext>
            </a:extLst>
          </p:cNvPr>
          <p:cNvSpPr/>
          <p:nvPr/>
        </p:nvSpPr>
        <p:spPr>
          <a:xfrm>
            <a:off x="1524001" y="980729"/>
            <a:ext cx="9036496" cy="5632311"/>
          </a:xfrm>
          <a:prstGeom prst="rect">
            <a:avLst/>
          </a:prstGeom>
        </p:spPr>
        <p:txBody>
          <a:bodyPr wrap="square">
            <a:spAutoFit/>
          </a:bodyPr>
          <a:lstStyle/>
          <a:p>
            <a:r>
              <a:rPr lang="es-AR" dirty="0">
                <a:latin typeface="Century Gothic" panose="020B0502020202020204" pitchFamily="34" charset="0"/>
              </a:rPr>
              <a:t>Ahora bien, con esta distribución de probabilidades podría interesarnos calcular las siguientes medidas,</a:t>
            </a:r>
          </a:p>
          <a:p>
            <a:endParaRPr lang="es-AR" dirty="0">
              <a:latin typeface="Century Gothic" panose="020B0502020202020204" pitchFamily="34" charset="0"/>
            </a:endParaRPr>
          </a:p>
          <a:p>
            <a:pPr marL="285750" indent="-285750">
              <a:buFont typeface="Arial" panose="020B0604020202020204" pitchFamily="34" charset="0"/>
              <a:buChar char="•"/>
            </a:pPr>
            <a:r>
              <a:rPr lang="es-AR" dirty="0">
                <a:latin typeface="Century Gothic" panose="020B0502020202020204" pitchFamily="34" charset="0"/>
              </a:rPr>
              <a:t>Función de Distribución</a:t>
            </a:r>
          </a:p>
          <a:p>
            <a:pPr marL="285750" indent="-285750">
              <a:buFont typeface="Arial" panose="020B0604020202020204" pitchFamily="34" charset="0"/>
              <a:buChar char="•"/>
            </a:pPr>
            <a:endParaRPr lang="es-AR" dirty="0">
              <a:latin typeface="Century Gothic" panose="020B0502020202020204" pitchFamily="34" charset="0"/>
            </a:endParaRPr>
          </a:p>
          <a:p>
            <a:pPr marL="285750" indent="-285750">
              <a:buFont typeface="Arial" panose="020B0604020202020204" pitchFamily="34" charset="0"/>
              <a:buChar char="•"/>
            </a:pPr>
            <a:r>
              <a:rPr lang="es-AR" dirty="0">
                <a:latin typeface="Century Gothic" panose="020B0502020202020204" pitchFamily="34" charset="0"/>
              </a:rPr>
              <a:t>Función de Supervivencia</a:t>
            </a:r>
          </a:p>
          <a:p>
            <a:pPr marL="285750" indent="-285750">
              <a:buFont typeface="Arial" panose="020B0604020202020204" pitchFamily="34" charset="0"/>
              <a:buChar char="•"/>
            </a:pPr>
            <a:endParaRPr lang="es-AR" dirty="0">
              <a:latin typeface="Century Gothic" panose="020B0502020202020204" pitchFamily="34" charset="0"/>
            </a:endParaRPr>
          </a:p>
          <a:p>
            <a:pPr marL="285750" indent="-285750">
              <a:buFont typeface="Arial" panose="020B0604020202020204" pitchFamily="34" charset="0"/>
              <a:buChar char="•"/>
            </a:pPr>
            <a:r>
              <a:rPr lang="es-AR" dirty="0">
                <a:latin typeface="Century Gothic" panose="020B0502020202020204" pitchFamily="34" charset="0"/>
              </a:rPr>
              <a:t>Esperanza Matemática</a:t>
            </a:r>
          </a:p>
          <a:p>
            <a:pPr marL="285750" indent="-285750">
              <a:buFont typeface="Arial" panose="020B0604020202020204" pitchFamily="34" charset="0"/>
              <a:buChar char="•"/>
            </a:pPr>
            <a:endParaRPr lang="es-AR" dirty="0">
              <a:latin typeface="Century Gothic" panose="020B0502020202020204" pitchFamily="34" charset="0"/>
            </a:endParaRPr>
          </a:p>
          <a:p>
            <a:pPr marL="285750" indent="-285750">
              <a:buFont typeface="Arial" panose="020B0604020202020204" pitchFamily="34" charset="0"/>
              <a:buChar char="•"/>
            </a:pPr>
            <a:r>
              <a:rPr lang="es-AR" dirty="0">
                <a:latin typeface="Century Gothic" panose="020B0502020202020204" pitchFamily="34" charset="0"/>
              </a:rPr>
              <a:t>Varianza</a:t>
            </a:r>
          </a:p>
          <a:p>
            <a:pPr marL="285750" indent="-285750">
              <a:buFont typeface="Arial" panose="020B0604020202020204" pitchFamily="34" charset="0"/>
              <a:buChar char="•"/>
            </a:pPr>
            <a:endParaRPr lang="es-AR" dirty="0">
              <a:latin typeface="Century Gothic" panose="020B0502020202020204" pitchFamily="34" charset="0"/>
            </a:endParaRPr>
          </a:p>
          <a:p>
            <a:pPr marL="285750" indent="-285750">
              <a:buFont typeface="Arial" panose="020B0604020202020204" pitchFamily="34" charset="0"/>
              <a:buChar char="•"/>
            </a:pPr>
            <a:r>
              <a:rPr lang="es-AR" dirty="0">
                <a:latin typeface="Century Gothic" panose="020B0502020202020204" pitchFamily="34" charset="0"/>
              </a:rPr>
              <a:t>Desvío Estándar</a:t>
            </a:r>
          </a:p>
          <a:p>
            <a:pPr marL="285750" indent="-285750">
              <a:buFont typeface="Arial" panose="020B0604020202020204" pitchFamily="34" charset="0"/>
              <a:buChar char="•"/>
            </a:pPr>
            <a:endParaRPr lang="es-AR" dirty="0">
              <a:latin typeface="Century Gothic" panose="020B0502020202020204" pitchFamily="34" charset="0"/>
            </a:endParaRPr>
          </a:p>
          <a:p>
            <a:pPr marL="285750" indent="-285750">
              <a:buFont typeface="Arial" panose="020B0604020202020204" pitchFamily="34" charset="0"/>
              <a:buChar char="•"/>
            </a:pPr>
            <a:r>
              <a:rPr lang="es-AR" dirty="0">
                <a:latin typeface="Century Gothic" panose="020B0502020202020204" pitchFamily="34" charset="0"/>
              </a:rPr>
              <a:t>Mediana</a:t>
            </a:r>
          </a:p>
          <a:p>
            <a:pPr marL="285750" indent="-285750">
              <a:buFont typeface="Arial" panose="020B0604020202020204" pitchFamily="34" charset="0"/>
              <a:buChar char="•"/>
            </a:pPr>
            <a:endParaRPr lang="es-AR" dirty="0">
              <a:latin typeface="Century Gothic" panose="020B0502020202020204" pitchFamily="34" charset="0"/>
            </a:endParaRPr>
          </a:p>
          <a:p>
            <a:pPr marL="285750" indent="-285750">
              <a:buFont typeface="Arial" panose="020B0604020202020204" pitchFamily="34" charset="0"/>
              <a:buChar char="•"/>
            </a:pPr>
            <a:r>
              <a:rPr lang="es-AR" dirty="0">
                <a:latin typeface="Century Gothic" panose="020B0502020202020204" pitchFamily="34" charset="0"/>
              </a:rPr>
              <a:t>Modo</a:t>
            </a:r>
          </a:p>
          <a:p>
            <a:pPr marL="285750" indent="-285750">
              <a:buFont typeface="Arial" panose="020B0604020202020204" pitchFamily="34" charset="0"/>
              <a:buChar char="•"/>
            </a:pPr>
            <a:endParaRPr lang="es-AR" dirty="0">
              <a:latin typeface="Century Gothic" panose="020B0502020202020204" pitchFamily="34" charset="0"/>
            </a:endParaRPr>
          </a:p>
          <a:p>
            <a:pPr marL="285750" indent="-285750">
              <a:buFont typeface="Arial" panose="020B0604020202020204" pitchFamily="34" charset="0"/>
              <a:buChar char="•"/>
            </a:pPr>
            <a:r>
              <a:rPr lang="es-AR" dirty="0">
                <a:latin typeface="Century Gothic" panose="020B0502020202020204" pitchFamily="34" charset="0"/>
              </a:rPr>
              <a:t>Percentiles</a:t>
            </a:r>
          </a:p>
          <a:p>
            <a:pPr marL="285750" indent="-285750">
              <a:buFont typeface="Arial" panose="020B0604020202020204" pitchFamily="34" charset="0"/>
              <a:buChar char="•"/>
            </a:pPr>
            <a:endParaRPr lang="es-AR" dirty="0">
              <a:latin typeface="Century Gothic" panose="020B0502020202020204" pitchFamily="34" charset="0"/>
            </a:endParaRPr>
          </a:p>
          <a:p>
            <a:pPr marL="285750" indent="-285750">
              <a:buFont typeface="Arial" panose="020B0604020202020204" pitchFamily="34" charset="0"/>
              <a:buChar char="•"/>
            </a:pPr>
            <a:r>
              <a:rPr lang="es-AR" dirty="0" err="1">
                <a:latin typeface="Century Gothic" panose="020B0502020202020204" pitchFamily="34" charset="0"/>
              </a:rPr>
              <a:t>Etc</a:t>
            </a:r>
            <a:endParaRPr lang="es-AR" dirty="0">
              <a:latin typeface="Century Gothic" panose="020B0502020202020204" pitchFamily="34" charset="0"/>
            </a:endParaRPr>
          </a:p>
        </p:txBody>
      </p:sp>
    </p:spTree>
    <p:extLst>
      <p:ext uri="{BB962C8B-B14F-4D97-AF65-F5344CB8AC3E}">
        <p14:creationId xmlns:p14="http://schemas.microsoft.com/office/powerpoint/2010/main" val="88123528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Rectángulo 1">
                <a:extLst>
                  <a:ext uri="{FF2B5EF4-FFF2-40B4-BE49-F238E27FC236}">
                    <a16:creationId xmlns:a16="http://schemas.microsoft.com/office/drawing/2014/main" id="{6763F15A-9601-41EA-B312-0B7F83BBCB6D}"/>
                  </a:ext>
                </a:extLst>
              </p:cNvPr>
              <p:cNvSpPr/>
              <p:nvPr/>
            </p:nvSpPr>
            <p:spPr>
              <a:xfrm>
                <a:off x="1202607" y="597670"/>
                <a:ext cx="9119405" cy="3416320"/>
              </a:xfrm>
              <a:prstGeom prst="rect">
                <a:avLst/>
              </a:prstGeom>
            </p:spPr>
            <p:txBody>
              <a:bodyPr wrap="square">
                <a:spAutoFit/>
              </a:bodyPr>
              <a:lstStyle/>
              <a:p>
                <a:pPr algn="just"/>
                <a:r>
                  <a:rPr lang="es-AR" b="1" dirty="0">
                    <a:solidFill>
                      <a:srgbClr val="2E3192"/>
                    </a:solidFill>
                    <a:latin typeface="Century Gothic" panose="020B0502020202020204" pitchFamily="34" charset="0"/>
                  </a:rPr>
                  <a:t>Función de Distribución (de Probabilidad)</a:t>
                </a:r>
              </a:p>
              <a:p>
                <a:pPr algn="just"/>
                <a:r>
                  <a:rPr lang="es-AR" dirty="0">
                    <a:latin typeface="Century Gothic" panose="020B0502020202020204" pitchFamily="34" charset="0"/>
                  </a:rPr>
                  <a:t>Esta función es análoga a la Frecuencia Relativa Acumulada en Estadística Descriptiva.</a:t>
                </a:r>
              </a:p>
              <a:p>
                <a:pPr algn="just"/>
                <a:r>
                  <a:rPr lang="es-AR" dirty="0">
                    <a:latin typeface="Century Gothic" panose="020B0502020202020204" pitchFamily="34" charset="0"/>
                  </a:rPr>
                  <a:t>Indica la probabilidad acumulada desde el mínimo valor que asume la variable hasta un valor específico. Formalmente,</a:t>
                </a:r>
              </a:p>
              <a:p>
                <a:pPr algn="just"/>
                <a:endParaRPr lang="es-AR" dirty="0">
                  <a:latin typeface="Century Gothic" panose="020B0502020202020204" pitchFamily="34" charset="0"/>
                </a:endParaRPr>
              </a:p>
              <a:p>
                <a:pPr algn="just"/>
                <a14:m>
                  <m:oMathPara xmlns:m="http://schemas.openxmlformats.org/officeDocument/2006/math">
                    <m:oMathParaPr>
                      <m:jc m:val="centerGroup"/>
                    </m:oMathParaPr>
                    <m:oMath xmlns:m="http://schemas.openxmlformats.org/officeDocument/2006/math">
                      <m:sSub>
                        <m:sSubPr>
                          <m:ctrlPr>
                            <a:rPr lang="es-AR" i="1">
                              <a:latin typeface="Cambria Math" panose="02040503050406030204" pitchFamily="18" charset="0"/>
                              <a:ea typeface="Cambria Math" panose="02040503050406030204" pitchFamily="18" charset="0"/>
                            </a:rPr>
                          </m:ctrlPr>
                        </m:sSubPr>
                        <m:e>
                          <m:r>
                            <a:rPr lang="es-AR" i="1">
                              <a:latin typeface="Cambria Math" panose="02040503050406030204" pitchFamily="18" charset="0"/>
                              <a:ea typeface="Cambria Math" panose="02040503050406030204" pitchFamily="18" charset="0"/>
                            </a:rPr>
                            <m:t>𝐹</m:t>
                          </m:r>
                        </m:e>
                        <m:sub>
                          <m:r>
                            <a:rPr lang="es-AR" i="1">
                              <a:latin typeface="Cambria Math" panose="02040503050406030204" pitchFamily="18" charset="0"/>
                              <a:ea typeface="Cambria Math" panose="02040503050406030204" pitchFamily="18" charset="0"/>
                            </a:rPr>
                            <m:t>𝑋</m:t>
                          </m:r>
                        </m:sub>
                      </m:sSub>
                      <m:r>
                        <a:rPr lang="es-AR" i="1">
                          <a:latin typeface="Cambria Math" panose="02040503050406030204" pitchFamily="18" charset="0"/>
                          <a:ea typeface="Cambria Math" panose="02040503050406030204" pitchFamily="18" charset="0"/>
                        </a:rPr>
                        <m:t>(</m:t>
                      </m:r>
                      <m:r>
                        <a:rPr lang="es-AR" i="1">
                          <a:latin typeface="Cambria Math" panose="02040503050406030204" pitchFamily="18" charset="0"/>
                          <a:ea typeface="Cambria Math" panose="02040503050406030204" pitchFamily="18" charset="0"/>
                        </a:rPr>
                        <m:t>𝑥</m:t>
                      </m:r>
                      <m:r>
                        <a:rPr lang="es-AR" i="1">
                          <a:latin typeface="Cambria Math" panose="02040503050406030204" pitchFamily="18" charset="0"/>
                          <a:ea typeface="Cambria Math" panose="02040503050406030204" pitchFamily="18" charset="0"/>
                        </a:rPr>
                        <m:t>)=</m:t>
                      </m:r>
                      <m:r>
                        <a:rPr lang="es-AR" i="1">
                          <a:latin typeface="Cambria Math" panose="02040503050406030204" pitchFamily="18" charset="0"/>
                          <a:ea typeface="Cambria Math" panose="02040503050406030204" pitchFamily="18" charset="0"/>
                        </a:rPr>
                        <m:t>𝐹</m:t>
                      </m:r>
                      <m:d>
                        <m:dPr>
                          <m:begChr m:val="["/>
                          <m:endChr m:val="]"/>
                          <m:ctrlPr>
                            <a:rPr lang="es-AR" i="1">
                              <a:latin typeface="Cambria Math" panose="02040503050406030204" pitchFamily="18" charset="0"/>
                              <a:ea typeface="Cambria Math" panose="02040503050406030204" pitchFamily="18" charset="0"/>
                            </a:rPr>
                          </m:ctrlPr>
                        </m:dPr>
                        <m:e>
                          <m:r>
                            <a:rPr lang="es-AR" i="1">
                              <a:latin typeface="Cambria Math" panose="02040503050406030204" pitchFamily="18" charset="0"/>
                              <a:ea typeface="Cambria Math" panose="02040503050406030204" pitchFamily="18" charset="0"/>
                            </a:rPr>
                            <m:t>𝑋</m:t>
                          </m:r>
                          <m:r>
                            <a:rPr lang="es-AR" i="1">
                              <a:latin typeface="Cambria Math" panose="02040503050406030204" pitchFamily="18" charset="0"/>
                              <a:ea typeface="Cambria Math" panose="02040503050406030204" pitchFamily="18" charset="0"/>
                            </a:rPr>
                            <m:t>=</m:t>
                          </m:r>
                          <m:r>
                            <a:rPr lang="es-AR" i="1">
                              <a:latin typeface="Cambria Math" panose="02040503050406030204" pitchFamily="18" charset="0"/>
                              <a:ea typeface="Cambria Math" panose="02040503050406030204" pitchFamily="18" charset="0"/>
                            </a:rPr>
                            <m:t>𝑥</m:t>
                          </m:r>
                        </m:e>
                      </m:d>
                      <m:r>
                        <a:rPr lang="es-AR" i="1">
                          <a:latin typeface="Cambria Math" panose="02040503050406030204" pitchFamily="18" charset="0"/>
                          <a:ea typeface="Cambria Math" panose="02040503050406030204" pitchFamily="18" charset="0"/>
                        </a:rPr>
                        <m:t>=</m:t>
                      </m:r>
                      <m:r>
                        <a:rPr lang="es-AR" i="1">
                          <a:latin typeface="Cambria Math" panose="02040503050406030204" pitchFamily="18" charset="0"/>
                          <a:ea typeface="Cambria Math" panose="02040503050406030204" pitchFamily="18" charset="0"/>
                        </a:rPr>
                        <m:t>𝑃</m:t>
                      </m:r>
                      <m:d>
                        <m:dPr>
                          <m:begChr m:val="["/>
                          <m:endChr m:val="]"/>
                          <m:ctrlPr>
                            <a:rPr lang="es-AR" i="1">
                              <a:latin typeface="Cambria Math" panose="02040503050406030204" pitchFamily="18" charset="0"/>
                              <a:ea typeface="Cambria Math" panose="02040503050406030204" pitchFamily="18" charset="0"/>
                            </a:rPr>
                          </m:ctrlPr>
                        </m:dPr>
                        <m:e>
                          <m:r>
                            <a:rPr lang="es-AR" i="1">
                              <a:latin typeface="Cambria Math" panose="02040503050406030204" pitchFamily="18" charset="0"/>
                              <a:ea typeface="Cambria Math" panose="02040503050406030204" pitchFamily="18" charset="0"/>
                            </a:rPr>
                            <m:t>𝑋</m:t>
                          </m:r>
                          <m:r>
                            <a:rPr lang="es-AR" i="1">
                              <a:latin typeface="Cambria Math" panose="02040503050406030204" pitchFamily="18" charset="0"/>
                              <a:ea typeface="Cambria Math" panose="02040503050406030204" pitchFamily="18" charset="0"/>
                            </a:rPr>
                            <m:t>≤</m:t>
                          </m:r>
                          <m:r>
                            <a:rPr lang="es-AR" i="1">
                              <a:latin typeface="Cambria Math" panose="02040503050406030204" pitchFamily="18" charset="0"/>
                              <a:ea typeface="Cambria Math" panose="02040503050406030204" pitchFamily="18" charset="0"/>
                            </a:rPr>
                            <m:t>𝑥</m:t>
                          </m:r>
                        </m:e>
                      </m:d>
                    </m:oMath>
                  </m:oMathPara>
                </a14:m>
                <a:endParaRPr lang="es-AR" dirty="0">
                  <a:latin typeface="Century Gothic" panose="020B0502020202020204" pitchFamily="34" charset="0"/>
                </a:endParaRPr>
              </a:p>
              <a:p>
                <a:pPr algn="just"/>
                <a:endParaRPr lang="es-AR" dirty="0">
                  <a:latin typeface="Century Gothic" panose="020B0502020202020204" pitchFamily="34" charset="0"/>
                </a:endParaRPr>
              </a:p>
              <a:p>
                <a:pPr algn="just"/>
                <a:r>
                  <a:rPr lang="es-AR" dirty="0">
                    <a:latin typeface="Century Gothic" panose="020B0502020202020204" pitchFamily="34" charset="0"/>
                  </a:rPr>
                  <a:t>Cuando trabajamos con una distribución de probabilidad tabular (tabla) debemos agregar una columna más.</a:t>
                </a:r>
              </a:p>
              <a:p>
                <a:endParaRPr lang="es-AR" dirty="0">
                  <a:latin typeface="Century Gothic" panose="020B0502020202020204" pitchFamily="34" charset="0"/>
                </a:endParaRPr>
              </a:p>
              <a:p>
                <a:endParaRPr lang="es-AR" dirty="0">
                  <a:latin typeface="Century Gothic" panose="020B0502020202020204" pitchFamily="34" charset="0"/>
                </a:endParaRPr>
              </a:p>
            </p:txBody>
          </p:sp>
        </mc:Choice>
        <mc:Fallback>
          <p:sp>
            <p:nvSpPr>
              <p:cNvPr id="2" name="Rectángulo 1">
                <a:extLst>
                  <a:ext uri="{FF2B5EF4-FFF2-40B4-BE49-F238E27FC236}">
                    <a16:creationId xmlns:a16="http://schemas.microsoft.com/office/drawing/2014/main" id="{6763F15A-9601-41EA-B312-0B7F83BBCB6D}"/>
                  </a:ext>
                </a:extLst>
              </p:cNvPr>
              <p:cNvSpPr>
                <a:spLocks noRot="1" noChangeAspect="1" noMove="1" noResize="1" noEditPoints="1" noAdjustHandles="1" noChangeArrowheads="1" noChangeShapeType="1" noTextEdit="1"/>
              </p:cNvSpPr>
              <p:nvPr/>
            </p:nvSpPr>
            <p:spPr>
              <a:xfrm>
                <a:off x="1202607" y="597670"/>
                <a:ext cx="9119405" cy="3416320"/>
              </a:xfrm>
              <a:prstGeom prst="rect">
                <a:avLst/>
              </a:prstGeom>
              <a:blipFill>
                <a:blip r:embed="rId2"/>
                <a:stretch>
                  <a:fillRect l="-535" t="-893" r="-602"/>
                </a:stretch>
              </a:blipFill>
            </p:spPr>
            <p:txBody>
              <a:bodyPr/>
              <a:lstStyle/>
              <a:p>
                <a:r>
                  <a:rPr lang="es-AR">
                    <a:noFill/>
                  </a:rPr>
                  <a:t> </a:t>
                </a:r>
              </a:p>
            </p:txBody>
          </p:sp>
        </mc:Fallback>
      </mc:AlternateContent>
      <mc:AlternateContent xmlns:mc="http://schemas.openxmlformats.org/markup-compatibility/2006">
        <mc:Choice xmlns:a14="http://schemas.microsoft.com/office/drawing/2010/main" Requires="a14">
          <p:graphicFrame>
            <p:nvGraphicFramePr>
              <p:cNvPr id="6" name="Tabla 6">
                <a:extLst>
                  <a:ext uri="{FF2B5EF4-FFF2-40B4-BE49-F238E27FC236}">
                    <a16:creationId xmlns:a16="http://schemas.microsoft.com/office/drawing/2014/main" id="{2A319E8E-8301-4BC4-B3F6-8A0C19B891B9}"/>
                  </a:ext>
                </a:extLst>
              </p:cNvPr>
              <p:cNvGraphicFramePr>
                <a:graphicFrameLocks noGrp="1"/>
              </p:cNvGraphicFramePr>
              <p:nvPr>
                <p:extLst>
                  <p:ext uri="{D42A27DB-BD31-4B8C-83A1-F6EECF244321}">
                    <p14:modId xmlns:p14="http://schemas.microsoft.com/office/powerpoint/2010/main" val="3218015298"/>
                  </p:ext>
                </p:extLst>
              </p:nvPr>
            </p:nvGraphicFramePr>
            <p:xfrm>
              <a:off x="5781999" y="3429000"/>
              <a:ext cx="3096344" cy="3164080"/>
            </p:xfrm>
            <a:graphic>
              <a:graphicData uri="http://schemas.openxmlformats.org/drawingml/2006/table">
                <a:tbl>
                  <a:tblPr firstRow="1" bandRow="1">
                    <a:tableStyleId>{00A15C55-8517-42AA-B614-E9B94910E393}</a:tableStyleId>
                  </a:tblPr>
                  <a:tblGrid>
                    <a:gridCol w="729043">
                      <a:extLst>
                        <a:ext uri="{9D8B030D-6E8A-4147-A177-3AD203B41FA5}">
                          <a16:colId xmlns:a16="http://schemas.microsoft.com/office/drawing/2014/main" val="2434857976"/>
                        </a:ext>
                      </a:extLst>
                    </a:gridCol>
                    <a:gridCol w="1151255">
                      <a:extLst>
                        <a:ext uri="{9D8B030D-6E8A-4147-A177-3AD203B41FA5}">
                          <a16:colId xmlns:a16="http://schemas.microsoft.com/office/drawing/2014/main" val="672653979"/>
                        </a:ext>
                      </a:extLst>
                    </a:gridCol>
                    <a:gridCol w="1216046">
                      <a:extLst>
                        <a:ext uri="{9D8B030D-6E8A-4147-A177-3AD203B41FA5}">
                          <a16:colId xmlns:a16="http://schemas.microsoft.com/office/drawing/2014/main" val="1992076581"/>
                        </a:ext>
                      </a:extLst>
                    </a:gridCol>
                  </a:tblGrid>
                  <a:tr h="335004">
                    <a:tc>
                      <a:txBody>
                        <a:bodyPr/>
                        <a:lstStyle/>
                        <a:p>
                          <a:pPr/>
                          <a14:m>
                            <m:oMathPara xmlns:m="http://schemas.openxmlformats.org/officeDocument/2006/math">
                              <m:oMathParaPr>
                                <m:jc m:val="centerGroup"/>
                              </m:oMathParaPr>
                              <m:oMath xmlns:m="http://schemas.openxmlformats.org/officeDocument/2006/math">
                                <m:r>
                                  <a:rPr lang="es-AR" b="1" i="1" smtClean="0">
                                    <a:latin typeface="Cambria Math" panose="02040503050406030204" pitchFamily="18" charset="0"/>
                                  </a:rPr>
                                  <m:t>𝑿</m:t>
                                </m:r>
                              </m:oMath>
                            </m:oMathPara>
                          </a14:m>
                          <a:endParaRPr lang="es-AR" dirty="0"/>
                        </a:p>
                      </a:txBody>
                      <a:tcPr/>
                    </a:tc>
                    <a:tc>
                      <a:txBody>
                        <a:bodyPr/>
                        <a:lstStyle/>
                        <a:p>
                          <a:pPr/>
                          <a14:m>
                            <m:oMathPara xmlns:m="http://schemas.openxmlformats.org/officeDocument/2006/math">
                              <m:oMathParaPr>
                                <m:jc m:val="centerGroup"/>
                              </m:oMathParaPr>
                              <m:oMath xmlns:m="http://schemas.openxmlformats.org/officeDocument/2006/math">
                                <m:r>
                                  <a:rPr lang="es-AR" b="1" i="1" smtClean="0">
                                    <a:latin typeface="Cambria Math" panose="02040503050406030204" pitchFamily="18" charset="0"/>
                                  </a:rPr>
                                  <m:t>𝑷</m:t>
                                </m:r>
                                <m:r>
                                  <a:rPr lang="es-AR" b="1" i="1" smtClean="0">
                                    <a:latin typeface="Cambria Math" panose="02040503050406030204" pitchFamily="18" charset="0"/>
                                  </a:rPr>
                                  <m:t>[</m:t>
                                </m:r>
                                <m:r>
                                  <a:rPr lang="es-AR" b="1" i="1" smtClean="0">
                                    <a:latin typeface="Cambria Math" panose="02040503050406030204" pitchFamily="18" charset="0"/>
                                  </a:rPr>
                                  <m:t>𝑿</m:t>
                                </m:r>
                                <m:r>
                                  <a:rPr lang="es-AR" b="1" i="1" smtClean="0">
                                    <a:latin typeface="Cambria Math" panose="02040503050406030204" pitchFamily="18" charset="0"/>
                                  </a:rPr>
                                  <m:t>=</m:t>
                                </m:r>
                                <m:r>
                                  <a:rPr lang="es-AR" b="1" i="1" smtClean="0">
                                    <a:latin typeface="Cambria Math" panose="02040503050406030204" pitchFamily="18" charset="0"/>
                                  </a:rPr>
                                  <m:t>𝒙</m:t>
                                </m:r>
                                <m:r>
                                  <a:rPr lang="es-AR" b="1" i="1" smtClean="0">
                                    <a:latin typeface="Cambria Math" panose="02040503050406030204" pitchFamily="18" charset="0"/>
                                  </a:rPr>
                                  <m:t>]</m:t>
                                </m:r>
                              </m:oMath>
                            </m:oMathPara>
                          </a14:m>
                          <a:endParaRPr lang="es-AR" dirty="0"/>
                        </a:p>
                      </a:txBody>
                      <a:tcPr/>
                    </a:tc>
                    <a:tc>
                      <a:txBody>
                        <a:bodyPr/>
                        <a:lstStyle/>
                        <a:p>
                          <a:pPr/>
                          <a14:m>
                            <m:oMathPara xmlns:m="http://schemas.openxmlformats.org/officeDocument/2006/math">
                              <m:oMathParaPr>
                                <m:jc m:val="centerGroup"/>
                              </m:oMathParaPr>
                              <m:oMath xmlns:m="http://schemas.openxmlformats.org/officeDocument/2006/math">
                                <m:r>
                                  <a:rPr lang="es-AR" b="1" i="1" smtClean="0">
                                    <a:latin typeface="Cambria Math" panose="02040503050406030204" pitchFamily="18" charset="0"/>
                                  </a:rPr>
                                  <m:t>𝑭</m:t>
                                </m:r>
                                <m:r>
                                  <a:rPr lang="es-AR" b="1" i="1" smtClean="0">
                                    <a:latin typeface="Cambria Math" panose="02040503050406030204" pitchFamily="18" charset="0"/>
                                  </a:rPr>
                                  <m:t>[</m:t>
                                </m:r>
                                <m:r>
                                  <a:rPr lang="es-AR" b="1" i="1" smtClean="0">
                                    <a:latin typeface="Cambria Math" panose="02040503050406030204" pitchFamily="18" charset="0"/>
                                  </a:rPr>
                                  <m:t>𝑿</m:t>
                                </m:r>
                                <m:r>
                                  <a:rPr lang="es-AR" b="1" i="1" smtClean="0">
                                    <a:latin typeface="Cambria Math" panose="02040503050406030204" pitchFamily="18" charset="0"/>
                                  </a:rPr>
                                  <m:t>=</m:t>
                                </m:r>
                                <m:r>
                                  <a:rPr lang="es-AR" b="1" i="1" smtClean="0">
                                    <a:latin typeface="Cambria Math" panose="02040503050406030204" pitchFamily="18" charset="0"/>
                                  </a:rPr>
                                  <m:t>𝒙</m:t>
                                </m:r>
                                <m:r>
                                  <a:rPr lang="es-AR" b="1" i="1" smtClean="0">
                                    <a:latin typeface="Cambria Math" panose="02040503050406030204" pitchFamily="18" charset="0"/>
                                  </a:rPr>
                                  <m:t>]</m:t>
                                </m:r>
                              </m:oMath>
                            </m:oMathPara>
                          </a14:m>
                          <a:endParaRPr lang="es-AR" dirty="0"/>
                        </a:p>
                      </a:txBody>
                      <a:tcPr/>
                    </a:tc>
                    <a:extLst>
                      <a:ext uri="{0D108BD9-81ED-4DB2-BD59-A6C34878D82A}">
                        <a16:rowId xmlns:a16="http://schemas.microsoft.com/office/drawing/2014/main" val="139637406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s-AR" b="1" i="1" smtClean="0">
                                    <a:latin typeface="Cambria Math" panose="02040503050406030204" pitchFamily="18" charset="0"/>
                                  </a:rPr>
                                  <m:t>𝟎</m:t>
                                </m:r>
                              </m:oMath>
                            </m:oMathPara>
                          </a14:m>
                          <a:endParaRPr lang="es-AR" dirty="0"/>
                        </a:p>
                      </a:txBody>
                      <a:tcPr/>
                    </a:tc>
                    <a:tc>
                      <a:txBody>
                        <a:bodyPr/>
                        <a:lstStyle/>
                        <a:p>
                          <a:pPr/>
                          <a14:m>
                            <m:oMathPara xmlns:m="http://schemas.openxmlformats.org/officeDocument/2006/math">
                              <m:oMathParaPr>
                                <m:jc m:val="centerGroup"/>
                              </m:oMathParaPr>
                              <m:oMath xmlns:m="http://schemas.openxmlformats.org/officeDocument/2006/math">
                                <m:f>
                                  <m:fPr>
                                    <m:ctrlPr>
                                      <a:rPr lang="es-AR" b="1" i="1" smtClean="0">
                                        <a:latin typeface="Cambria Math" panose="02040503050406030204" pitchFamily="18" charset="0"/>
                                      </a:rPr>
                                    </m:ctrlPr>
                                  </m:fPr>
                                  <m:num>
                                    <m:r>
                                      <a:rPr lang="es-AR" b="1" i="1" smtClean="0">
                                        <a:latin typeface="Cambria Math" panose="02040503050406030204" pitchFamily="18" charset="0"/>
                                      </a:rPr>
                                      <m:t>𝟏</m:t>
                                    </m:r>
                                  </m:num>
                                  <m:den>
                                    <m:r>
                                      <a:rPr lang="es-AR" b="1" i="1" smtClean="0">
                                        <a:latin typeface="Cambria Math" panose="02040503050406030204" pitchFamily="18" charset="0"/>
                                      </a:rPr>
                                      <m:t>𝟖</m:t>
                                    </m:r>
                                  </m:den>
                                </m:f>
                              </m:oMath>
                            </m:oMathPara>
                          </a14:m>
                          <a:endParaRPr lang="es-AR" dirty="0"/>
                        </a:p>
                      </a:txBody>
                      <a:tcPr/>
                    </a:tc>
                    <a:tc>
                      <a:txBody>
                        <a:bodyPr/>
                        <a:lstStyle/>
                        <a:p>
                          <a:pPr/>
                          <a14:m>
                            <m:oMathPara xmlns:m="http://schemas.openxmlformats.org/officeDocument/2006/math">
                              <m:oMathParaPr>
                                <m:jc m:val="centerGroup"/>
                              </m:oMathParaPr>
                              <m:oMath xmlns:m="http://schemas.openxmlformats.org/officeDocument/2006/math">
                                <m:f>
                                  <m:fPr>
                                    <m:ctrlPr>
                                      <a:rPr lang="es-AR" b="1" i="1" smtClean="0">
                                        <a:latin typeface="Cambria Math" panose="02040503050406030204" pitchFamily="18" charset="0"/>
                                      </a:rPr>
                                    </m:ctrlPr>
                                  </m:fPr>
                                  <m:num>
                                    <m:r>
                                      <a:rPr lang="es-AR" b="1" i="1" smtClean="0">
                                        <a:latin typeface="Cambria Math" panose="02040503050406030204" pitchFamily="18" charset="0"/>
                                      </a:rPr>
                                      <m:t>𝟏</m:t>
                                    </m:r>
                                  </m:num>
                                  <m:den>
                                    <m:r>
                                      <a:rPr lang="es-AR" b="1" i="1" smtClean="0">
                                        <a:latin typeface="Cambria Math" panose="02040503050406030204" pitchFamily="18" charset="0"/>
                                      </a:rPr>
                                      <m:t>𝟖</m:t>
                                    </m:r>
                                  </m:den>
                                </m:f>
                              </m:oMath>
                            </m:oMathPara>
                          </a14:m>
                          <a:endParaRPr lang="es-AR" dirty="0"/>
                        </a:p>
                      </a:txBody>
                      <a:tcPr/>
                    </a:tc>
                    <a:extLst>
                      <a:ext uri="{0D108BD9-81ED-4DB2-BD59-A6C34878D82A}">
                        <a16:rowId xmlns:a16="http://schemas.microsoft.com/office/drawing/2014/main" val="252735666"/>
                      </a:ext>
                    </a:extLst>
                  </a:tr>
                  <a:tr h="370840">
                    <a:tc>
                      <a:txBody>
                        <a:bodyPr/>
                        <a:lstStyle/>
                        <a:p>
                          <a:pPr/>
                          <a14:m>
                            <m:oMathPara xmlns:m="http://schemas.openxmlformats.org/officeDocument/2006/math">
                              <m:oMathParaPr>
                                <m:jc m:val="centerGroup"/>
                              </m:oMathParaPr>
                              <m:oMath xmlns:m="http://schemas.openxmlformats.org/officeDocument/2006/math">
                                <m:r>
                                  <a:rPr lang="es-AR" b="1" i="1" smtClean="0">
                                    <a:latin typeface="Cambria Math" panose="02040503050406030204" pitchFamily="18" charset="0"/>
                                  </a:rPr>
                                  <m:t>𝟏</m:t>
                                </m:r>
                              </m:oMath>
                            </m:oMathPara>
                          </a14:m>
                          <a:endParaRPr lang="es-AR" dirty="0"/>
                        </a:p>
                      </a:txBody>
                      <a:tcPr/>
                    </a:tc>
                    <a:tc>
                      <a:txBody>
                        <a:bodyPr/>
                        <a:lstStyle/>
                        <a:p>
                          <a:pPr/>
                          <a14:m>
                            <m:oMathPara xmlns:m="http://schemas.openxmlformats.org/officeDocument/2006/math">
                              <m:oMathParaPr>
                                <m:jc m:val="centerGroup"/>
                              </m:oMathParaPr>
                              <m:oMath xmlns:m="http://schemas.openxmlformats.org/officeDocument/2006/math">
                                <m:f>
                                  <m:fPr>
                                    <m:ctrlPr>
                                      <a:rPr lang="es-AR" b="1" i="1" smtClean="0">
                                        <a:latin typeface="Cambria Math" panose="02040503050406030204" pitchFamily="18" charset="0"/>
                                      </a:rPr>
                                    </m:ctrlPr>
                                  </m:fPr>
                                  <m:num>
                                    <m:r>
                                      <a:rPr lang="es-AR" b="1" i="1" smtClean="0">
                                        <a:latin typeface="Cambria Math" panose="02040503050406030204" pitchFamily="18" charset="0"/>
                                      </a:rPr>
                                      <m:t>𝟑</m:t>
                                    </m:r>
                                  </m:num>
                                  <m:den>
                                    <m:r>
                                      <a:rPr lang="es-AR" b="1" i="1" smtClean="0">
                                        <a:latin typeface="Cambria Math" panose="02040503050406030204" pitchFamily="18" charset="0"/>
                                      </a:rPr>
                                      <m:t>𝟖</m:t>
                                    </m:r>
                                  </m:den>
                                </m:f>
                              </m:oMath>
                            </m:oMathPara>
                          </a14:m>
                          <a:endParaRPr lang="es-AR" dirty="0"/>
                        </a:p>
                      </a:txBody>
                      <a:tcPr/>
                    </a:tc>
                    <a:tc>
                      <a:txBody>
                        <a:bodyPr/>
                        <a:lstStyle/>
                        <a:p>
                          <a:pPr/>
                          <a14:m>
                            <m:oMathPara xmlns:m="http://schemas.openxmlformats.org/officeDocument/2006/math">
                              <m:oMathParaPr>
                                <m:jc m:val="centerGroup"/>
                              </m:oMathParaPr>
                              <m:oMath xmlns:m="http://schemas.openxmlformats.org/officeDocument/2006/math">
                                <m:f>
                                  <m:fPr>
                                    <m:ctrlPr>
                                      <a:rPr lang="es-AR" b="1" i="1" smtClean="0">
                                        <a:latin typeface="Cambria Math" panose="02040503050406030204" pitchFamily="18" charset="0"/>
                                      </a:rPr>
                                    </m:ctrlPr>
                                  </m:fPr>
                                  <m:num>
                                    <m:r>
                                      <a:rPr lang="es-AR" b="1" i="1" smtClean="0">
                                        <a:latin typeface="Cambria Math" panose="02040503050406030204" pitchFamily="18" charset="0"/>
                                      </a:rPr>
                                      <m:t>𝟒</m:t>
                                    </m:r>
                                  </m:num>
                                  <m:den>
                                    <m:r>
                                      <a:rPr lang="es-AR" b="1" i="1" smtClean="0">
                                        <a:latin typeface="Cambria Math" panose="02040503050406030204" pitchFamily="18" charset="0"/>
                                      </a:rPr>
                                      <m:t>𝟖</m:t>
                                    </m:r>
                                  </m:den>
                                </m:f>
                              </m:oMath>
                            </m:oMathPara>
                          </a14:m>
                          <a:endParaRPr lang="es-AR" dirty="0"/>
                        </a:p>
                      </a:txBody>
                      <a:tcPr/>
                    </a:tc>
                    <a:extLst>
                      <a:ext uri="{0D108BD9-81ED-4DB2-BD59-A6C34878D82A}">
                        <a16:rowId xmlns:a16="http://schemas.microsoft.com/office/drawing/2014/main" val="1634871515"/>
                      </a:ext>
                    </a:extLst>
                  </a:tr>
                  <a:tr h="370840">
                    <a:tc>
                      <a:txBody>
                        <a:bodyPr/>
                        <a:lstStyle/>
                        <a:p>
                          <a:pPr/>
                          <a14:m>
                            <m:oMathPara xmlns:m="http://schemas.openxmlformats.org/officeDocument/2006/math">
                              <m:oMathParaPr>
                                <m:jc m:val="centerGroup"/>
                              </m:oMathParaPr>
                              <m:oMath xmlns:m="http://schemas.openxmlformats.org/officeDocument/2006/math">
                                <m:r>
                                  <a:rPr lang="es-AR" b="1" i="1" smtClean="0">
                                    <a:latin typeface="Cambria Math" panose="02040503050406030204" pitchFamily="18" charset="0"/>
                                  </a:rPr>
                                  <m:t>𝟐</m:t>
                                </m:r>
                              </m:oMath>
                            </m:oMathPara>
                          </a14:m>
                          <a:endParaRPr lang="es-AR" dirty="0"/>
                        </a:p>
                      </a:txBody>
                      <a:tcPr/>
                    </a:tc>
                    <a:tc>
                      <a:txBody>
                        <a:bodyPr/>
                        <a:lstStyle/>
                        <a:p>
                          <a:pPr/>
                          <a14:m>
                            <m:oMathPara xmlns:m="http://schemas.openxmlformats.org/officeDocument/2006/math">
                              <m:oMathParaPr>
                                <m:jc m:val="centerGroup"/>
                              </m:oMathParaPr>
                              <m:oMath xmlns:m="http://schemas.openxmlformats.org/officeDocument/2006/math">
                                <m:f>
                                  <m:fPr>
                                    <m:ctrlPr>
                                      <a:rPr lang="es-AR" b="1" i="1" smtClean="0">
                                        <a:latin typeface="Cambria Math" panose="02040503050406030204" pitchFamily="18" charset="0"/>
                                      </a:rPr>
                                    </m:ctrlPr>
                                  </m:fPr>
                                  <m:num>
                                    <m:r>
                                      <a:rPr lang="es-AR" b="1" i="1" smtClean="0">
                                        <a:latin typeface="Cambria Math" panose="02040503050406030204" pitchFamily="18" charset="0"/>
                                      </a:rPr>
                                      <m:t>𝟑</m:t>
                                    </m:r>
                                  </m:num>
                                  <m:den>
                                    <m:r>
                                      <a:rPr lang="es-AR" b="1" i="1" smtClean="0">
                                        <a:latin typeface="Cambria Math" panose="02040503050406030204" pitchFamily="18" charset="0"/>
                                      </a:rPr>
                                      <m:t>𝟖</m:t>
                                    </m:r>
                                  </m:den>
                                </m:f>
                              </m:oMath>
                            </m:oMathPara>
                          </a14:m>
                          <a:endParaRPr lang="es-AR" dirty="0"/>
                        </a:p>
                      </a:txBody>
                      <a:tcPr/>
                    </a:tc>
                    <a:tc>
                      <a:txBody>
                        <a:bodyPr/>
                        <a:lstStyle/>
                        <a:p>
                          <a:pPr/>
                          <a14:m>
                            <m:oMathPara xmlns:m="http://schemas.openxmlformats.org/officeDocument/2006/math">
                              <m:oMathParaPr>
                                <m:jc m:val="centerGroup"/>
                              </m:oMathParaPr>
                              <m:oMath xmlns:m="http://schemas.openxmlformats.org/officeDocument/2006/math">
                                <m:f>
                                  <m:fPr>
                                    <m:ctrlPr>
                                      <a:rPr lang="es-AR" b="1" i="1" smtClean="0">
                                        <a:latin typeface="Cambria Math" panose="02040503050406030204" pitchFamily="18" charset="0"/>
                                      </a:rPr>
                                    </m:ctrlPr>
                                  </m:fPr>
                                  <m:num>
                                    <m:r>
                                      <a:rPr lang="es-AR" b="1" i="1" smtClean="0">
                                        <a:latin typeface="Cambria Math" panose="02040503050406030204" pitchFamily="18" charset="0"/>
                                      </a:rPr>
                                      <m:t>𝟕</m:t>
                                    </m:r>
                                  </m:num>
                                  <m:den>
                                    <m:r>
                                      <a:rPr lang="es-AR" b="1" i="1" smtClean="0">
                                        <a:latin typeface="Cambria Math" panose="02040503050406030204" pitchFamily="18" charset="0"/>
                                      </a:rPr>
                                      <m:t>𝟖</m:t>
                                    </m:r>
                                  </m:den>
                                </m:f>
                              </m:oMath>
                            </m:oMathPara>
                          </a14:m>
                          <a:endParaRPr lang="es-AR" dirty="0"/>
                        </a:p>
                      </a:txBody>
                      <a:tcPr/>
                    </a:tc>
                    <a:extLst>
                      <a:ext uri="{0D108BD9-81ED-4DB2-BD59-A6C34878D82A}">
                        <a16:rowId xmlns:a16="http://schemas.microsoft.com/office/drawing/2014/main" val="1700120621"/>
                      </a:ext>
                    </a:extLst>
                  </a:tr>
                  <a:tr h="370840">
                    <a:tc>
                      <a:txBody>
                        <a:bodyPr/>
                        <a:lstStyle/>
                        <a:p>
                          <a:pPr/>
                          <a14:m>
                            <m:oMathPara xmlns:m="http://schemas.openxmlformats.org/officeDocument/2006/math">
                              <m:oMathParaPr>
                                <m:jc m:val="centerGroup"/>
                              </m:oMathParaPr>
                              <m:oMath xmlns:m="http://schemas.openxmlformats.org/officeDocument/2006/math">
                                <m:r>
                                  <a:rPr lang="es-AR" b="1" i="1" smtClean="0">
                                    <a:latin typeface="Cambria Math" panose="02040503050406030204" pitchFamily="18" charset="0"/>
                                  </a:rPr>
                                  <m:t>𝟑</m:t>
                                </m:r>
                              </m:oMath>
                            </m:oMathPara>
                          </a14:m>
                          <a:endParaRPr lang="es-AR" dirty="0"/>
                        </a:p>
                      </a:txBody>
                      <a:tcPr/>
                    </a:tc>
                    <a:tc>
                      <a:txBody>
                        <a:bodyPr/>
                        <a:lstStyle/>
                        <a:p>
                          <a:pPr/>
                          <a14:m>
                            <m:oMathPara xmlns:m="http://schemas.openxmlformats.org/officeDocument/2006/math">
                              <m:oMathParaPr>
                                <m:jc m:val="centerGroup"/>
                              </m:oMathParaPr>
                              <m:oMath xmlns:m="http://schemas.openxmlformats.org/officeDocument/2006/math">
                                <m:f>
                                  <m:fPr>
                                    <m:ctrlPr>
                                      <a:rPr lang="es-AR" b="1" i="1" smtClean="0">
                                        <a:latin typeface="Cambria Math" panose="02040503050406030204" pitchFamily="18" charset="0"/>
                                      </a:rPr>
                                    </m:ctrlPr>
                                  </m:fPr>
                                  <m:num>
                                    <m:r>
                                      <a:rPr lang="es-AR" b="1" i="1" smtClean="0">
                                        <a:latin typeface="Cambria Math" panose="02040503050406030204" pitchFamily="18" charset="0"/>
                                      </a:rPr>
                                      <m:t>𝟏</m:t>
                                    </m:r>
                                  </m:num>
                                  <m:den>
                                    <m:r>
                                      <a:rPr lang="es-AR" b="1" i="1" smtClean="0">
                                        <a:latin typeface="Cambria Math" panose="02040503050406030204" pitchFamily="18" charset="0"/>
                                      </a:rPr>
                                      <m:t>𝟖</m:t>
                                    </m:r>
                                  </m:den>
                                </m:f>
                              </m:oMath>
                            </m:oMathPara>
                          </a14:m>
                          <a:endParaRPr lang="es-AR" dirty="0"/>
                        </a:p>
                      </a:txBody>
                      <a:tcPr/>
                    </a:tc>
                    <a:tc>
                      <a:txBody>
                        <a:bodyPr/>
                        <a:lstStyle/>
                        <a:p>
                          <a:pPr/>
                          <a14:m>
                            <m:oMathPara xmlns:m="http://schemas.openxmlformats.org/officeDocument/2006/math">
                              <m:oMathParaPr>
                                <m:jc m:val="centerGroup"/>
                              </m:oMathParaPr>
                              <m:oMath xmlns:m="http://schemas.openxmlformats.org/officeDocument/2006/math">
                                <m:r>
                                  <a:rPr lang="es-AR" b="1" i="1" smtClean="0">
                                    <a:latin typeface="Cambria Math" panose="02040503050406030204" pitchFamily="18" charset="0"/>
                                  </a:rPr>
                                  <m:t>𝟏</m:t>
                                </m:r>
                              </m:oMath>
                            </m:oMathPara>
                          </a14:m>
                          <a:endParaRPr lang="es-AR" dirty="0"/>
                        </a:p>
                      </a:txBody>
                      <a:tcPr/>
                    </a:tc>
                    <a:extLst>
                      <a:ext uri="{0D108BD9-81ED-4DB2-BD59-A6C34878D82A}">
                        <a16:rowId xmlns:a16="http://schemas.microsoft.com/office/drawing/2014/main" val="4086568515"/>
                      </a:ext>
                    </a:extLst>
                  </a:tr>
                  <a:tr h="370840">
                    <a:tc>
                      <a:txBody>
                        <a:bodyPr/>
                        <a:lstStyle/>
                        <a:p>
                          <a:pPr algn="ctr"/>
                          <a:r>
                            <a:rPr lang="es-AR"/>
                            <a:t>Total</a:t>
                          </a:r>
                          <a:endParaRPr lang="es-AR" dirty="0"/>
                        </a:p>
                      </a:txBody>
                      <a:tcPr/>
                    </a:tc>
                    <a:tc>
                      <a:txBody>
                        <a:bodyPr/>
                        <a:lstStyle/>
                        <a:p>
                          <a:pPr/>
                          <a14:m>
                            <m:oMathPara xmlns:m="http://schemas.openxmlformats.org/officeDocument/2006/math">
                              <m:oMathParaPr>
                                <m:jc m:val="centerGroup"/>
                              </m:oMathParaPr>
                              <m:oMath xmlns:m="http://schemas.openxmlformats.org/officeDocument/2006/math">
                                <m:r>
                                  <a:rPr lang="es-AR" b="1" i="1" smtClean="0">
                                    <a:latin typeface="Cambria Math" panose="02040503050406030204" pitchFamily="18" charset="0"/>
                                  </a:rPr>
                                  <m:t>𝟏</m:t>
                                </m:r>
                              </m:oMath>
                            </m:oMathPara>
                          </a14:m>
                          <a:endParaRPr lang="es-AR" dirty="0"/>
                        </a:p>
                      </a:txBody>
                      <a:tcPr/>
                    </a:tc>
                    <a:tc>
                      <a:txBody>
                        <a:bodyPr/>
                        <a:lstStyle/>
                        <a:p>
                          <a:endParaRPr lang="es-AR" dirty="0"/>
                        </a:p>
                      </a:txBody>
                      <a:tcPr/>
                    </a:tc>
                    <a:extLst>
                      <a:ext uri="{0D108BD9-81ED-4DB2-BD59-A6C34878D82A}">
                        <a16:rowId xmlns:a16="http://schemas.microsoft.com/office/drawing/2014/main" val="1421658019"/>
                      </a:ext>
                    </a:extLst>
                  </a:tr>
                </a:tbl>
              </a:graphicData>
            </a:graphic>
          </p:graphicFrame>
        </mc:Choice>
        <mc:Fallback>
          <p:graphicFrame>
            <p:nvGraphicFramePr>
              <p:cNvPr id="6" name="Tabla 6">
                <a:extLst>
                  <a:ext uri="{FF2B5EF4-FFF2-40B4-BE49-F238E27FC236}">
                    <a16:creationId xmlns:a16="http://schemas.microsoft.com/office/drawing/2014/main" id="{2A319E8E-8301-4BC4-B3F6-8A0C19B891B9}"/>
                  </a:ext>
                </a:extLst>
              </p:cNvPr>
              <p:cNvGraphicFramePr>
                <a:graphicFrameLocks noGrp="1"/>
              </p:cNvGraphicFramePr>
              <p:nvPr>
                <p:extLst>
                  <p:ext uri="{D42A27DB-BD31-4B8C-83A1-F6EECF244321}">
                    <p14:modId xmlns:p14="http://schemas.microsoft.com/office/powerpoint/2010/main" val="3218015298"/>
                  </p:ext>
                </p:extLst>
              </p:nvPr>
            </p:nvGraphicFramePr>
            <p:xfrm>
              <a:off x="5781999" y="3429000"/>
              <a:ext cx="3096344" cy="3164080"/>
            </p:xfrm>
            <a:graphic>
              <a:graphicData uri="http://schemas.openxmlformats.org/drawingml/2006/table">
                <a:tbl>
                  <a:tblPr firstRow="1" bandRow="1">
                    <a:tableStyleId>{00A15C55-8517-42AA-B614-E9B94910E393}</a:tableStyleId>
                  </a:tblPr>
                  <a:tblGrid>
                    <a:gridCol w="729043">
                      <a:extLst>
                        <a:ext uri="{9D8B030D-6E8A-4147-A177-3AD203B41FA5}">
                          <a16:colId xmlns:a16="http://schemas.microsoft.com/office/drawing/2014/main" val="2434857976"/>
                        </a:ext>
                      </a:extLst>
                    </a:gridCol>
                    <a:gridCol w="1151255">
                      <a:extLst>
                        <a:ext uri="{9D8B030D-6E8A-4147-A177-3AD203B41FA5}">
                          <a16:colId xmlns:a16="http://schemas.microsoft.com/office/drawing/2014/main" val="672653979"/>
                        </a:ext>
                      </a:extLst>
                    </a:gridCol>
                    <a:gridCol w="1216046">
                      <a:extLst>
                        <a:ext uri="{9D8B030D-6E8A-4147-A177-3AD203B41FA5}">
                          <a16:colId xmlns:a16="http://schemas.microsoft.com/office/drawing/2014/main" val="1992076581"/>
                        </a:ext>
                      </a:extLst>
                    </a:gridCol>
                  </a:tblGrid>
                  <a:tr h="365760">
                    <a:tc>
                      <a:txBody>
                        <a:bodyPr/>
                        <a:lstStyle/>
                        <a:p>
                          <a:endParaRPr lang="es-AR"/>
                        </a:p>
                      </a:txBody>
                      <a:tcPr>
                        <a:blipFill>
                          <a:blip r:embed="rId3"/>
                          <a:stretch>
                            <a:fillRect l="-833" t="-1667" r="-327500" b="-791667"/>
                          </a:stretch>
                        </a:blipFill>
                      </a:tcPr>
                    </a:tc>
                    <a:tc>
                      <a:txBody>
                        <a:bodyPr/>
                        <a:lstStyle/>
                        <a:p>
                          <a:endParaRPr lang="es-AR"/>
                        </a:p>
                      </a:txBody>
                      <a:tcPr>
                        <a:blipFill>
                          <a:blip r:embed="rId3"/>
                          <a:stretch>
                            <a:fillRect l="-64021" t="-1667" r="-107937" b="-791667"/>
                          </a:stretch>
                        </a:blipFill>
                      </a:tcPr>
                    </a:tc>
                    <a:tc>
                      <a:txBody>
                        <a:bodyPr/>
                        <a:lstStyle/>
                        <a:p>
                          <a:endParaRPr lang="es-AR"/>
                        </a:p>
                      </a:txBody>
                      <a:tcPr>
                        <a:blipFill>
                          <a:blip r:embed="rId3"/>
                          <a:stretch>
                            <a:fillRect l="-155000" t="-1667" r="-2000" b="-791667"/>
                          </a:stretch>
                        </a:blipFill>
                      </a:tcPr>
                    </a:tc>
                    <a:extLst>
                      <a:ext uri="{0D108BD9-81ED-4DB2-BD59-A6C34878D82A}">
                        <a16:rowId xmlns:a16="http://schemas.microsoft.com/office/drawing/2014/main" val="1396374063"/>
                      </a:ext>
                    </a:extLst>
                  </a:tr>
                  <a:tr h="606870">
                    <a:tc>
                      <a:txBody>
                        <a:bodyPr/>
                        <a:lstStyle/>
                        <a:p>
                          <a:endParaRPr lang="es-AR"/>
                        </a:p>
                      </a:txBody>
                      <a:tcPr>
                        <a:blipFill>
                          <a:blip r:embed="rId3"/>
                          <a:stretch>
                            <a:fillRect l="-833" t="-61000" r="-327500" b="-375000"/>
                          </a:stretch>
                        </a:blipFill>
                      </a:tcPr>
                    </a:tc>
                    <a:tc>
                      <a:txBody>
                        <a:bodyPr/>
                        <a:lstStyle/>
                        <a:p>
                          <a:endParaRPr lang="es-AR"/>
                        </a:p>
                      </a:txBody>
                      <a:tcPr>
                        <a:blipFill>
                          <a:blip r:embed="rId3"/>
                          <a:stretch>
                            <a:fillRect l="-64021" t="-61000" r="-107937" b="-375000"/>
                          </a:stretch>
                        </a:blipFill>
                      </a:tcPr>
                    </a:tc>
                    <a:tc>
                      <a:txBody>
                        <a:bodyPr/>
                        <a:lstStyle/>
                        <a:p>
                          <a:endParaRPr lang="es-AR"/>
                        </a:p>
                      </a:txBody>
                      <a:tcPr>
                        <a:blipFill>
                          <a:blip r:embed="rId3"/>
                          <a:stretch>
                            <a:fillRect l="-155000" t="-61000" r="-2000" b="-375000"/>
                          </a:stretch>
                        </a:blipFill>
                      </a:tcPr>
                    </a:tc>
                    <a:extLst>
                      <a:ext uri="{0D108BD9-81ED-4DB2-BD59-A6C34878D82A}">
                        <a16:rowId xmlns:a16="http://schemas.microsoft.com/office/drawing/2014/main" val="252735666"/>
                      </a:ext>
                    </a:extLst>
                  </a:tr>
                  <a:tr h="606870">
                    <a:tc>
                      <a:txBody>
                        <a:bodyPr/>
                        <a:lstStyle/>
                        <a:p>
                          <a:endParaRPr lang="es-AR"/>
                        </a:p>
                      </a:txBody>
                      <a:tcPr>
                        <a:blipFill>
                          <a:blip r:embed="rId3"/>
                          <a:stretch>
                            <a:fillRect l="-833" t="-161000" r="-327500" b="-275000"/>
                          </a:stretch>
                        </a:blipFill>
                      </a:tcPr>
                    </a:tc>
                    <a:tc>
                      <a:txBody>
                        <a:bodyPr/>
                        <a:lstStyle/>
                        <a:p>
                          <a:endParaRPr lang="es-AR"/>
                        </a:p>
                      </a:txBody>
                      <a:tcPr>
                        <a:blipFill>
                          <a:blip r:embed="rId3"/>
                          <a:stretch>
                            <a:fillRect l="-64021" t="-161000" r="-107937" b="-275000"/>
                          </a:stretch>
                        </a:blipFill>
                      </a:tcPr>
                    </a:tc>
                    <a:tc>
                      <a:txBody>
                        <a:bodyPr/>
                        <a:lstStyle/>
                        <a:p>
                          <a:endParaRPr lang="es-AR"/>
                        </a:p>
                      </a:txBody>
                      <a:tcPr>
                        <a:blipFill>
                          <a:blip r:embed="rId3"/>
                          <a:stretch>
                            <a:fillRect l="-155000" t="-161000" r="-2000" b="-275000"/>
                          </a:stretch>
                        </a:blipFill>
                      </a:tcPr>
                    </a:tc>
                    <a:extLst>
                      <a:ext uri="{0D108BD9-81ED-4DB2-BD59-A6C34878D82A}">
                        <a16:rowId xmlns:a16="http://schemas.microsoft.com/office/drawing/2014/main" val="1634871515"/>
                      </a:ext>
                    </a:extLst>
                  </a:tr>
                  <a:tr h="606870">
                    <a:tc>
                      <a:txBody>
                        <a:bodyPr/>
                        <a:lstStyle/>
                        <a:p>
                          <a:endParaRPr lang="es-AR"/>
                        </a:p>
                      </a:txBody>
                      <a:tcPr>
                        <a:blipFill>
                          <a:blip r:embed="rId3"/>
                          <a:stretch>
                            <a:fillRect l="-833" t="-263636" r="-327500" b="-177778"/>
                          </a:stretch>
                        </a:blipFill>
                      </a:tcPr>
                    </a:tc>
                    <a:tc>
                      <a:txBody>
                        <a:bodyPr/>
                        <a:lstStyle/>
                        <a:p>
                          <a:endParaRPr lang="es-AR"/>
                        </a:p>
                      </a:txBody>
                      <a:tcPr>
                        <a:blipFill>
                          <a:blip r:embed="rId3"/>
                          <a:stretch>
                            <a:fillRect l="-64021" t="-263636" r="-107937" b="-177778"/>
                          </a:stretch>
                        </a:blipFill>
                      </a:tcPr>
                    </a:tc>
                    <a:tc>
                      <a:txBody>
                        <a:bodyPr/>
                        <a:lstStyle/>
                        <a:p>
                          <a:endParaRPr lang="es-AR"/>
                        </a:p>
                      </a:txBody>
                      <a:tcPr>
                        <a:blipFill>
                          <a:blip r:embed="rId3"/>
                          <a:stretch>
                            <a:fillRect l="-155000" t="-263636" r="-2000" b="-177778"/>
                          </a:stretch>
                        </a:blipFill>
                      </a:tcPr>
                    </a:tc>
                    <a:extLst>
                      <a:ext uri="{0D108BD9-81ED-4DB2-BD59-A6C34878D82A}">
                        <a16:rowId xmlns:a16="http://schemas.microsoft.com/office/drawing/2014/main" val="1700120621"/>
                      </a:ext>
                    </a:extLst>
                  </a:tr>
                  <a:tr h="606870">
                    <a:tc>
                      <a:txBody>
                        <a:bodyPr/>
                        <a:lstStyle/>
                        <a:p>
                          <a:endParaRPr lang="es-AR"/>
                        </a:p>
                      </a:txBody>
                      <a:tcPr>
                        <a:blipFill>
                          <a:blip r:embed="rId3"/>
                          <a:stretch>
                            <a:fillRect l="-833" t="-360000" r="-327500" b="-76000"/>
                          </a:stretch>
                        </a:blipFill>
                      </a:tcPr>
                    </a:tc>
                    <a:tc>
                      <a:txBody>
                        <a:bodyPr/>
                        <a:lstStyle/>
                        <a:p>
                          <a:endParaRPr lang="es-AR"/>
                        </a:p>
                      </a:txBody>
                      <a:tcPr>
                        <a:blipFill>
                          <a:blip r:embed="rId3"/>
                          <a:stretch>
                            <a:fillRect l="-64021" t="-360000" r="-107937" b="-76000"/>
                          </a:stretch>
                        </a:blipFill>
                      </a:tcPr>
                    </a:tc>
                    <a:tc>
                      <a:txBody>
                        <a:bodyPr/>
                        <a:lstStyle/>
                        <a:p>
                          <a:endParaRPr lang="es-AR"/>
                        </a:p>
                      </a:txBody>
                      <a:tcPr>
                        <a:blipFill>
                          <a:blip r:embed="rId3"/>
                          <a:stretch>
                            <a:fillRect l="-155000" t="-360000" r="-2000" b="-76000"/>
                          </a:stretch>
                        </a:blipFill>
                      </a:tcPr>
                    </a:tc>
                    <a:extLst>
                      <a:ext uri="{0D108BD9-81ED-4DB2-BD59-A6C34878D82A}">
                        <a16:rowId xmlns:a16="http://schemas.microsoft.com/office/drawing/2014/main" val="4086568515"/>
                      </a:ext>
                    </a:extLst>
                  </a:tr>
                  <a:tr h="370840">
                    <a:tc>
                      <a:txBody>
                        <a:bodyPr/>
                        <a:lstStyle/>
                        <a:p>
                          <a:pPr algn="ctr"/>
                          <a:r>
                            <a:rPr lang="es-AR"/>
                            <a:t>Total</a:t>
                          </a:r>
                          <a:endParaRPr lang="es-AR" dirty="0"/>
                        </a:p>
                      </a:txBody>
                      <a:tcPr/>
                    </a:tc>
                    <a:tc>
                      <a:txBody>
                        <a:bodyPr/>
                        <a:lstStyle/>
                        <a:p>
                          <a:endParaRPr lang="es-AR"/>
                        </a:p>
                      </a:txBody>
                      <a:tcPr>
                        <a:blipFill>
                          <a:blip r:embed="rId3"/>
                          <a:stretch>
                            <a:fillRect l="-64021" t="-754098" r="-107937" b="-24590"/>
                          </a:stretch>
                        </a:blipFill>
                      </a:tcPr>
                    </a:tc>
                    <a:tc>
                      <a:txBody>
                        <a:bodyPr/>
                        <a:lstStyle/>
                        <a:p>
                          <a:endParaRPr lang="es-AR" dirty="0"/>
                        </a:p>
                      </a:txBody>
                      <a:tcPr/>
                    </a:tc>
                    <a:extLst>
                      <a:ext uri="{0D108BD9-81ED-4DB2-BD59-A6C34878D82A}">
                        <a16:rowId xmlns:a16="http://schemas.microsoft.com/office/drawing/2014/main" val="1421658019"/>
                      </a:ext>
                    </a:extLst>
                  </a:tr>
                </a:tbl>
              </a:graphicData>
            </a:graphic>
          </p:graphicFrame>
        </mc:Fallback>
      </mc:AlternateContent>
    </p:spTree>
    <p:extLst>
      <p:ext uri="{BB962C8B-B14F-4D97-AF65-F5344CB8AC3E}">
        <p14:creationId xmlns:p14="http://schemas.microsoft.com/office/powerpoint/2010/main" val="142452029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Rectángulo 1">
                <a:extLst>
                  <a:ext uri="{FF2B5EF4-FFF2-40B4-BE49-F238E27FC236}">
                    <a16:creationId xmlns:a16="http://schemas.microsoft.com/office/drawing/2014/main" id="{3EE15EF4-FBBC-4B25-80D1-DA34C5DDA477}"/>
                  </a:ext>
                </a:extLst>
              </p:cNvPr>
              <p:cNvSpPr/>
              <p:nvPr/>
            </p:nvSpPr>
            <p:spPr>
              <a:xfrm>
                <a:off x="1033734" y="772796"/>
                <a:ext cx="9139996" cy="5759590"/>
              </a:xfrm>
              <a:prstGeom prst="rect">
                <a:avLst/>
              </a:prstGeom>
            </p:spPr>
            <p:txBody>
              <a:bodyPr wrap="square">
                <a:spAutoFit/>
              </a:bodyPr>
              <a:lstStyle/>
              <a:p>
                <a:pPr algn="just"/>
                <a:r>
                  <a:rPr lang="es-AR" dirty="0">
                    <a:latin typeface="Century Gothic" panose="020B0502020202020204" pitchFamily="34" charset="0"/>
                  </a:rPr>
                  <a:t>De la tabla anterior se observa que la probabilidad acumulada a 2 es </a:t>
                </a:r>
                <a14:m>
                  <m:oMath xmlns:m="http://schemas.openxmlformats.org/officeDocument/2006/math">
                    <m:f>
                      <m:fPr>
                        <m:ctrlPr>
                          <a:rPr lang="es-AR" i="1">
                            <a:latin typeface="Cambria Math" panose="02040503050406030204" pitchFamily="18" charset="0"/>
                            <a:ea typeface="Cambria Math" panose="02040503050406030204" pitchFamily="18" charset="0"/>
                          </a:rPr>
                        </m:ctrlPr>
                      </m:fPr>
                      <m:num>
                        <m:r>
                          <a:rPr lang="es-AR" i="1">
                            <a:latin typeface="Cambria Math" panose="02040503050406030204" pitchFamily="18" charset="0"/>
                            <a:ea typeface="Cambria Math" panose="02040503050406030204" pitchFamily="18" charset="0"/>
                          </a:rPr>
                          <m:t>7</m:t>
                        </m:r>
                      </m:num>
                      <m:den>
                        <m:r>
                          <a:rPr lang="es-AR" i="1">
                            <a:latin typeface="Cambria Math" panose="02040503050406030204" pitchFamily="18" charset="0"/>
                            <a:ea typeface="Cambria Math" panose="02040503050406030204" pitchFamily="18" charset="0"/>
                          </a:rPr>
                          <m:t>8</m:t>
                        </m:r>
                      </m:den>
                    </m:f>
                  </m:oMath>
                </a14:m>
                <a:r>
                  <a:rPr lang="es-AR" dirty="0">
                    <a:latin typeface="Century Gothic" panose="020B0502020202020204" pitchFamily="34" charset="0"/>
                  </a:rPr>
                  <a:t>, es decir que hay una probabilidad de </a:t>
                </a:r>
                <a14:m>
                  <m:oMath xmlns:m="http://schemas.openxmlformats.org/officeDocument/2006/math">
                    <m:f>
                      <m:fPr>
                        <m:ctrlPr>
                          <a:rPr lang="es-AR" i="1">
                            <a:latin typeface="Cambria Math" panose="02040503050406030204" pitchFamily="18" charset="0"/>
                            <a:ea typeface="Cambria Math" panose="02040503050406030204" pitchFamily="18" charset="0"/>
                          </a:rPr>
                        </m:ctrlPr>
                      </m:fPr>
                      <m:num>
                        <m:r>
                          <a:rPr lang="es-AR" i="1">
                            <a:latin typeface="Cambria Math" panose="02040503050406030204" pitchFamily="18" charset="0"/>
                            <a:ea typeface="Cambria Math" panose="02040503050406030204" pitchFamily="18" charset="0"/>
                          </a:rPr>
                          <m:t>7</m:t>
                        </m:r>
                      </m:num>
                      <m:den>
                        <m:r>
                          <a:rPr lang="es-AR" i="1">
                            <a:latin typeface="Cambria Math" panose="02040503050406030204" pitchFamily="18" charset="0"/>
                            <a:ea typeface="Cambria Math" panose="02040503050406030204" pitchFamily="18" charset="0"/>
                          </a:rPr>
                          <m:t>8</m:t>
                        </m:r>
                      </m:den>
                    </m:f>
                  </m:oMath>
                </a14:m>
                <a:r>
                  <a:rPr lang="es-AR" dirty="0">
                    <a:latin typeface="Century Gothic" panose="020B0502020202020204" pitchFamily="34" charset="0"/>
                  </a:rPr>
                  <a:t> de que la variable asuma un valor de como máximo igual a 2.</a:t>
                </a:r>
              </a:p>
              <a:p>
                <a:pPr algn="just"/>
                <a:endParaRPr lang="es-AR" dirty="0">
                  <a:latin typeface="Century Gothic" panose="020B0502020202020204" pitchFamily="34" charset="0"/>
                </a:endParaRPr>
              </a:p>
              <a:p>
                <a:pPr algn="just"/>
                <a14:m>
                  <m:oMathPara xmlns:m="http://schemas.openxmlformats.org/officeDocument/2006/math">
                    <m:oMathParaPr>
                      <m:jc m:val="centerGroup"/>
                    </m:oMathParaPr>
                    <m:oMath xmlns:m="http://schemas.openxmlformats.org/officeDocument/2006/math">
                      <m:sSub>
                        <m:sSubPr>
                          <m:ctrlPr>
                            <a:rPr lang="es-AR" i="1">
                              <a:latin typeface="Cambria Math" panose="02040503050406030204" pitchFamily="18" charset="0"/>
                              <a:ea typeface="Cambria Math" panose="02040503050406030204" pitchFamily="18" charset="0"/>
                            </a:rPr>
                          </m:ctrlPr>
                        </m:sSubPr>
                        <m:e>
                          <m:r>
                            <a:rPr lang="es-AR" i="1">
                              <a:latin typeface="Cambria Math" panose="02040503050406030204" pitchFamily="18" charset="0"/>
                              <a:ea typeface="Cambria Math" panose="02040503050406030204" pitchFamily="18" charset="0"/>
                            </a:rPr>
                            <m:t>𝐹</m:t>
                          </m:r>
                        </m:e>
                        <m:sub>
                          <m:r>
                            <a:rPr lang="es-AR" i="1">
                              <a:latin typeface="Cambria Math" panose="02040503050406030204" pitchFamily="18" charset="0"/>
                              <a:ea typeface="Cambria Math" panose="02040503050406030204" pitchFamily="18" charset="0"/>
                            </a:rPr>
                            <m:t>𝑋</m:t>
                          </m:r>
                        </m:sub>
                      </m:sSub>
                      <m:d>
                        <m:dPr>
                          <m:ctrlPr>
                            <a:rPr lang="es-AR" i="1">
                              <a:latin typeface="Cambria Math" panose="02040503050406030204" pitchFamily="18" charset="0"/>
                              <a:ea typeface="Cambria Math" panose="02040503050406030204" pitchFamily="18" charset="0"/>
                            </a:rPr>
                          </m:ctrlPr>
                        </m:dPr>
                        <m:e>
                          <m:r>
                            <a:rPr lang="es-AR" i="1">
                              <a:latin typeface="Cambria Math" panose="02040503050406030204" pitchFamily="18" charset="0"/>
                              <a:ea typeface="Cambria Math" panose="02040503050406030204" pitchFamily="18" charset="0"/>
                            </a:rPr>
                            <m:t>2</m:t>
                          </m:r>
                        </m:e>
                      </m:d>
                      <m:r>
                        <a:rPr lang="es-AR" i="1">
                          <a:latin typeface="Cambria Math" panose="02040503050406030204" pitchFamily="18" charset="0"/>
                          <a:ea typeface="Cambria Math" panose="02040503050406030204" pitchFamily="18" charset="0"/>
                        </a:rPr>
                        <m:t>=</m:t>
                      </m:r>
                      <m:r>
                        <a:rPr lang="es-AR" i="1">
                          <a:latin typeface="Cambria Math" panose="02040503050406030204" pitchFamily="18" charset="0"/>
                          <a:ea typeface="Cambria Math" panose="02040503050406030204" pitchFamily="18" charset="0"/>
                        </a:rPr>
                        <m:t>𝐹</m:t>
                      </m:r>
                      <m:d>
                        <m:dPr>
                          <m:begChr m:val="["/>
                          <m:endChr m:val="]"/>
                          <m:ctrlPr>
                            <a:rPr lang="es-AR" i="1">
                              <a:latin typeface="Cambria Math" panose="02040503050406030204" pitchFamily="18" charset="0"/>
                              <a:ea typeface="Cambria Math" panose="02040503050406030204" pitchFamily="18" charset="0"/>
                            </a:rPr>
                          </m:ctrlPr>
                        </m:dPr>
                        <m:e>
                          <m:r>
                            <a:rPr lang="es-AR" i="1">
                              <a:latin typeface="Cambria Math" panose="02040503050406030204" pitchFamily="18" charset="0"/>
                              <a:ea typeface="Cambria Math" panose="02040503050406030204" pitchFamily="18" charset="0"/>
                            </a:rPr>
                            <m:t>𝑋</m:t>
                          </m:r>
                          <m:r>
                            <a:rPr lang="es-AR" i="1">
                              <a:latin typeface="Cambria Math" panose="02040503050406030204" pitchFamily="18" charset="0"/>
                              <a:ea typeface="Cambria Math" panose="02040503050406030204" pitchFamily="18" charset="0"/>
                            </a:rPr>
                            <m:t>=2</m:t>
                          </m:r>
                        </m:e>
                      </m:d>
                      <m:r>
                        <a:rPr lang="es-AR" i="1">
                          <a:latin typeface="Cambria Math" panose="02040503050406030204" pitchFamily="18" charset="0"/>
                          <a:ea typeface="Cambria Math" panose="02040503050406030204" pitchFamily="18" charset="0"/>
                        </a:rPr>
                        <m:t>=</m:t>
                      </m:r>
                      <m:r>
                        <a:rPr lang="es-AR" i="1">
                          <a:latin typeface="Cambria Math" panose="02040503050406030204" pitchFamily="18" charset="0"/>
                          <a:ea typeface="Cambria Math" panose="02040503050406030204" pitchFamily="18" charset="0"/>
                        </a:rPr>
                        <m:t>𝑃</m:t>
                      </m:r>
                      <m:d>
                        <m:dPr>
                          <m:begChr m:val="["/>
                          <m:endChr m:val="]"/>
                          <m:ctrlPr>
                            <a:rPr lang="es-AR" i="1">
                              <a:latin typeface="Cambria Math" panose="02040503050406030204" pitchFamily="18" charset="0"/>
                              <a:ea typeface="Cambria Math" panose="02040503050406030204" pitchFamily="18" charset="0"/>
                            </a:rPr>
                          </m:ctrlPr>
                        </m:dPr>
                        <m:e>
                          <m:r>
                            <a:rPr lang="es-AR" i="1">
                              <a:latin typeface="Cambria Math" panose="02040503050406030204" pitchFamily="18" charset="0"/>
                              <a:ea typeface="Cambria Math" panose="02040503050406030204" pitchFamily="18" charset="0"/>
                            </a:rPr>
                            <m:t>𝑋</m:t>
                          </m:r>
                          <m:r>
                            <a:rPr lang="es-AR" i="1">
                              <a:latin typeface="Cambria Math" panose="02040503050406030204" pitchFamily="18" charset="0"/>
                              <a:ea typeface="Cambria Math" panose="02040503050406030204" pitchFamily="18" charset="0"/>
                            </a:rPr>
                            <m:t>≤2</m:t>
                          </m:r>
                        </m:e>
                      </m:d>
                      <m:r>
                        <a:rPr lang="es-AR" i="1">
                          <a:latin typeface="Cambria Math" panose="02040503050406030204" pitchFamily="18" charset="0"/>
                          <a:ea typeface="Cambria Math" panose="02040503050406030204" pitchFamily="18" charset="0"/>
                        </a:rPr>
                        <m:t>=</m:t>
                      </m:r>
                      <m:r>
                        <a:rPr lang="es-AR" i="1">
                          <a:latin typeface="Cambria Math" panose="02040503050406030204" pitchFamily="18" charset="0"/>
                          <a:ea typeface="Cambria Math" panose="02040503050406030204" pitchFamily="18" charset="0"/>
                        </a:rPr>
                        <m:t>𝑃</m:t>
                      </m:r>
                      <m:d>
                        <m:dPr>
                          <m:begChr m:val="["/>
                          <m:endChr m:val="]"/>
                          <m:ctrlPr>
                            <a:rPr lang="es-AR" i="1">
                              <a:latin typeface="Cambria Math" panose="02040503050406030204" pitchFamily="18" charset="0"/>
                              <a:ea typeface="Cambria Math" panose="02040503050406030204" pitchFamily="18" charset="0"/>
                            </a:rPr>
                          </m:ctrlPr>
                        </m:dPr>
                        <m:e>
                          <m:r>
                            <a:rPr lang="es-AR" i="1">
                              <a:latin typeface="Cambria Math" panose="02040503050406030204" pitchFamily="18" charset="0"/>
                              <a:ea typeface="Cambria Math" panose="02040503050406030204" pitchFamily="18" charset="0"/>
                            </a:rPr>
                            <m:t>𝑋</m:t>
                          </m:r>
                          <m:r>
                            <a:rPr lang="es-AR" i="1">
                              <a:latin typeface="Cambria Math" panose="02040503050406030204" pitchFamily="18" charset="0"/>
                              <a:ea typeface="Cambria Math" panose="02040503050406030204" pitchFamily="18" charset="0"/>
                            </a:rPr>
                            <m:t>=0</m:t>
                          </m:r>
                        </m:e>
                      </m:d>
                      <m:r>
                        <a:rPr lang="es-AR" i="1">
                          <a:latin typeface="Cambria Math" panose="02040503050406030204" pitchFamily="18" charset="0"/>
                          <a:ea typeface="Cambria Math" panose="02040503050406030204" pitchFamily="18" charset="0"/>
                        </a:rPr>
                        <m:t>+</m:t>
                      </m:r>
                      <m:r>
                        <a:rPr lang="es-AR" i="1">
                          <a:latin typeface="Cambria Math" panose="02040503050406030204" pitchFamily="18" charset="0"/>
                          <a:ea typeface="Cambria Math" panose="02040503050406030204" pitchFamily="18" charset="0"/>
                        </a:rPr>
                        <m:t>𝑃</m:t>
                      </m:r>
                      <m:d>
                        <m:dPr>
                          <m:begChr m:val="["/>
                          <m:endChr m:val="]"/>
                          <m:ctrlPr>
                            <a:rPr lang="es-AR" i="1">
                              <a:latin typeface="Cambria Math" panose="02040503050406030204" pitchFamily="18" charset="0"/>
                              <a:ea typeface="Cambria Math" panose="02040503050406030204" pitchFamily="18" charset="0"/>
                            </a:rPr>
                          </m:ctrlPr>
                        </m:dPr>
                        <m:e>
                          <m:r>
                            <a:rPr lang="es-AR" i="1">
                              <a:latin typeface="Cambria Math" panose="02040503050406030204" pitchFamily="18" charset="0"/>
                              <a:ea typeface="Cambria Math" panose="02040503050406030204" pitchFamily="18" charset="0"/>
                            </a:rPr>
                            <m:t>𝑋</m:t>
                          </m:r>
                          <m:r>
                            <a:rPr lang="es-AR" i="1">
                              <a:latin typeface="Cambria Math" panose="02040503050406030204" pitchFamily="18" charset="0"/>
                              <a:ea typeface="Cambria Math" panose="02040503050406030204" pitchFamily="18" charset="0"/>
                            </a:rPr>
                            <m:t>=1</m:t>
                          </m:r>
                        </m:e>
                      </m:d>
                      <m:r>
                        <a:rPr lang="es-AR" i="1">
                          <a:latin typeface="Cambria Math" panose="02040503050406030204" pitchFamily="18" charset="0"/>
                          <a:ea typeface="Cambria Math" panose="02040503050406030204" pitchFamily="18" charset="0"/>
                        </a:rPr>
                        <m:t>+</m:t>
                      </m:r>
                      <m:r>
                        <a:rPr lang="es-AR" i="1">
                          <a:latin typeface="Cambria Math" panose="02040503050406030204" pitchFamily="18" charset="0"/>
                          <a:ea typeface="Cambria Math" panose="02040503050406030204" pitchFamily="18" charset="0"/>
                        </a:rPr>
                        <m:t>𝑃</m:t>
                      </m:r>
                      <m:d>
                        <m:dPr>
                          <m:begChr m:val="["/>
                          <m:endChr m:val="]"/>
                          <m:ctrlPr>
                            <a:rPr lang="es-AR" i="1">
                              <a:latin typeface="Cambria Math" panose="02040503050406030204" pitchFamily="18" charset="0"/>
                              <a:ea typeface="Cambria Math" panose="02040503050406030204" pitchFamily="18" charset="0"/>
                            </a:rPr>
                          </m:ctrlPr>
                        </m:dPr>
                        <m:e>
                          <m:r>
                            <a:rPr lang="es-AR" i="1">
                              <a:latin typeface="Cambria Math" panose="02040503050406030204" pitchFamily="18" charset="0"/>
                              <a:ea typeface="Cambria Math" panose="02040503050406030204" pitchFamily="18" charset="0"/>
                            </a:rPr>
                            <m:t>𝑋</m:t>
                          </m:r>
                          <m:r>
                            <a:rPr lang="es-AR" i="1">
                              <a:latin typeface="Cambria Math" panose="02040503050406030204" pitchFamily="18" charset="0"/>
                              <a:ea typeface="Cambria Math" panose="02040503050406030204" pitchFamily="18" charset="0"/>
                            </a:rPr>
                            <m:t>=2</m:t>
                          </m:r>
                        </m:e>
                      </m:d>
                      <m:r>
                        <a:rPr lang="es-AR" i="1">
                          <a:latin typeface="Cambria Math" panose="02040503050406030204" pitchFamily="18" charset="0"/>
                          <a:ea typeface="Cambria Math" panose="02040503050406030204" pitchFamily="18" charset="0"/>
                        </a:rPr>
                        <m:t>=</m:t>
                      </m:r>
                      <m:f>
                        <m:fPr>
                          <m:ctrlPr>
                            <a:rPr lang="es-AR" i="1">
                              <a:latin typeface="Cambria Math" panose="02040503050406030204" pitchFamily="18" charset="0"/>
                              <a:ea typeface="Cambria Math" panose="02040503050406030204" pitchFamily="18" charset="0"/>
                            </a:rPr>
                          </m:ctrlPr>
                        </m:fPr>
                        <m:num>
                          <m:r>
                            <a:rPr lang="es-AR" i="1">
                              <a:latin typeface="Cambria Math" panose="02040503050406030204" pitchFamily="18" charset="0"/>
                              <a:ea typeface="Cambria Math" panose="02040503050406030204" pitchFamily="18" charset="0"/>
                            </a:rPr>
                            <m:t>7</m:t>
                          </m:r>
                        </m:num>
                        <m:den>
                          <m:r>
                            <a:rPr lang="es-AR" i="1">
                              <a:latin typeface="Cambria Math" panose="02040503050406030204" pitchFamily="18" charset="0"/>
                              <a:ea typeface="Cambria Math" panose="02040503050406030204" pitchFamily="18" charset="0"/>
                            </a:rPr>
                            <m:t>8</m:t>
                          </m:r>
                        </m:den>
                      </m:f>
                    </m:oMath>
                  </m:oMathPara>
                </a14:m>
                <a:endParaRPr lang="es-AR" dirty="0">
                  <a:latin typeface="Century Gothic" panose="020B0502020202020204" pitchFamily="34" charset="0"/>
                </a:endParaRPr>
              </a:p>
              <a:p>
                <a:pPr algn="just"/>
                <a:endParaRPr lang="es-AR" dirty="0">
                  <a:latin typeface="Century Gothic" panose="020B0502020202020204" pitchFamily="34" charset="0"/>
                </a:endParaRPr>
              </a:p>
              <a:p>
                <a:pPr algn="just"/>
                <a:r>
                  <a:rPr lang="es-AR" dirty="0">
                    <a:latin typeface="Century Gothic" panose="020B0502020202020204" pitchFamily="34" charset="0"/>
                  </a:rPr>
                  <a:t>La Función de Distribución nos servirá además para calcular Percentiles entre otras cuestiones.</a:t>
                </a:r>
              </a:p>
              <a:p>
                <a:pPr algn="just"/>
                <a:endParaRPr lang="es-AR" dirty="0">
                  <a:latin typeface="Century Gothic" panose="020B0502020202020204" pitchFamily="34" charset="0"/>
                </a:endParaRPr>
              </a:p>
              <a:p>
                <a:pPr algn="just"/>
                <a:r>
                  <a:rPr lang="es-AR" dirty="0">
                    <a:latin typeface="Century Gothic" panose="020B0502020202020204" pitchFamily="34" charset="0"/>
                  </a:rPr>
                  <a:t>Por ejemplo si quisiéramos la probabilidad de que la variable aleatoria se encuentre entre 1 y 3 podría plantearse lo siguiente,</a:t>
                </a:r>
              </a:p>
              <a:p>
                <a:pPr algn="just"/>
                <a:endParaRPr lang="es-AR" dirty="0">
                  <a:latin typeface="Century Gothic" panose="020B0502020202020204" pitchFamily="34" charset="0"/>
                </a:endParaRPr>
              </a:p>
              <a:p>
                <a:pPr algn="just"/>
                <a14:m>
                  <m:oMathPara xmlns:m="http://schemas.openxmlformats.org/officeDocument/2006/math">
                    <m:oMathParaPr>
                      <m:jc m:val="centerGroup"/>
                    </m:oMathParaPr>
                    <m:oMath xmlns:m="http://schemas.openxmlformats.org/officeDocument/2006/math">
                      <m:r>
                        <a:rPr lang="es-AR" i="1">
                          <a:latin typeface="Cambria Math" panose="02040503050406030204" pitchFamily="18" charset="0"/>
                          <a:ea typeface="Cambria Math" panose="02040503050406030204" pitchFamily="18" charset="0"/>
                        </a:rPr>
                        <m:t>𝑃</m:t>
                      </m:r>
                      <m:d>
                        <m:dPr>
                          <m:begChr m:val="["/>
                          <m:endChr m:val="]"/>
                          <m:ctrlPr>
                            <a:rPr lang="es-AR" i="1">
                              <a:latin typeface="Cambria Math" panose="02040503050406030204" pitchFamily="18" charset="0"/>
                              <a:ea typeface="Cambria Math" panose="02040503050406030204" pitchFamily="18" charset="0"/>
                            </a:rPr>
                          </m:ctrlPr>
                        </m:dPr>
                        <m:e>
                          <m:r>
                            <a:rPr lang="es-AR" i="1">
                              <a:latin typeface="Cambria Math" panose="02040503050406030204" pitchFamily="18" charset="0"/>
                              <a:ea typeface="Cambria Math" panose="02040503050406030204" pitchFamily="18" charset="0"/>
                            </a:rPr>
                            <m:t>1</m:t>
                          </m:r>
                          <m:r>
                            <a:rPr lang="es-AR" i="1">
                              <a:latin typeface="Cambria Math" panose="02040503050406030204" pitchFamily="18" charset="0"/>
                              <a:ea typeface="Cambria Math" panose="02040503050406030204" pitchFamily="18" charset="0"/>
                            </a:rPr>
                            <m:t>≤</m:t>
                          </m:r>
                          <m:r>
                            <a:rPr lang="es-AR" i="1">
                              <a:latin typeface="Cambria Math" panose="02040503050406030204" pitchFamily="18" charset="0"/>
                              <a:ea typeface="Cambria Math" panose="02040503050406030204" pitchFamily="18" charset="0"/>
                            </a:rPr>
                            <m:t>𝑋</m:t>
                          </m:r>
                          <m:r>
                            <a:rPr lang="es-AR" i="1">
                              <a:latin typeface="Cambria Math" panose="02040503050406030204" pitchFamily="18" charset="0"/>
                              <a:ea typeface="Cambria Math" panose="02040503050406030204" pitchFamily="18" charset="0"/>
                            </a:rPr>
                            <m:t>≤3</m:t>
                          </m:r>
                        </m:e>
                      </m:d>
                      <m:r>
                        <a:rPr lang="es-AR" i="1">
                          <a:latin typeface="Cambria Math" panose="02040503050406030204" pitchFamily="18" charset="0"/>
                          <a:ea typeface="Cambria Math" panose="02040503050406030204" pitchFamily="18" charset="0"/>
                        </a:rPr>
                        <m:t>=</m:t>
                      </m:r>
                      <m:r>
                        <a:rPr lang="es-AR" i="1">
                          <a:latin typeface="Cambria Math" panose="02040503050406030204" pitchFamily="18" charset="0"/>
                          <a:ea typeface="Cambria Math" panose="02040503050406030204" pitchFamily="18" charset="0"/>
                        </a:rPr>
                        <m:t>𝑃</m:t>
                      </m:r>
                      <m:d>
                        <m:dPr>
                          <m:begChr m:val="["/>
                          <m:endChr m:val="]"/>
                          <m:ctrlPr>
                            <a:rPr lang="es-AR" i="1">
                              <a:latin typeface="Cambria Math" panose="02040503050406030204" pitchFamily="18" charset="0"/>
                              <a:ea typeface="Cambria Math" panose="02040503050406030204" pitchFamily="18" charset="0"/>
                            </a:rPr>
                          </m:ctrlPr>
                        </m:dPr>
                        <m:e>
                          <m:r>
                            <a:rPr lang="es-AR" i="1">
                              <a:latin typeface="Cambria Math" panose="02040503050406030204" pitchFamily="18" charset="0"/>
                              <a:ea typeface="Cambria Math" panose="02040503050406030204" pitchFamily="18" charset="0"/>
                            </a:rPr>
                            <m:t>𝑋</m:t>
                          </m:r>
                          <m:r>
                            <a:rPr lang="es-AR" i="1">
                              <a:latin typeface="Cambria Math" panose="02040503050406030204" pitchFamily="18" charset="0"/>
                              <a:ea typeface="Cambria Math" panose="02040503050406030204" pitchFamily="18" charset="0"/>
                            </a:rPr>
                            <m:t>=1</m:t>
                          </m:r>
                        </m:e>
                      </m:d>
                      <m:r>
                        <a:rPr lang="es-AR" i="1">
                          <a:latin typeface="Cambria Math" panose="02040503050406030204" pitchFamily="18" charset="0"/>
                          <a:ea typeface="Cambria Math" panose="02040503050406030204" pitchFamily="18" charset="0"/>
                        </a:rPr>
                        <m:t>+</m:t>
                      </m:r>
                      <m:r>
                        <a:rPr lang="es-AR" i="1">
                          <a:latin typeface="Cambria Math" panose="02040503050406030204" pitchFamily="18" charset="0"/>
                          <a:ea typeface="Cambria Math" panose="02040503050406030204" pitchFamily="18" charset="0"/>
                        </a:rPr>
                        <m:t>𝑃</m:t>
                      </m:r>
                      <m:d>
                        <m:dPr>
                          <m:begChr m:val="["/>
                          <m:endChr m:val="]"/>
                          <m:ctrlPr>
                            <a:rPr lang="es-AR" i="1">
                              <a:latin typeface="Cambria Math" panose="02040503050406030204" pitchFamily="18" charset="0"/>
                              <a:ea typeface="Cambria Math" panose="02040503050406030204" pitchFamily="18" charset="0"/>
                            </a:rPr>
                          </m:ctrlPr>
                        </m:dPr>
                        <m:e>
                          <m:r>
                            <a:rPr lang="es-AR" i="1">
                              <a:latin typeface="Cambria Math" panose="02040503050406030204" pitchFamily="18" charset="0"/>
                              <a:ea typeface="Cambria Math" panose="02040503050406030204" pitchFamily="18" charset="0"/>
                            </a:rPr>
                            <m:t>𝑋</m:t>
                          </m:r>
                          <m:r>
                            <a:rPr lang="es-AR" i="1">
                              <a:latin typeface="Cambria Math" panose="02040503050406030204" pitchFamily="18" charset="0"/>
                              <a:ea typeface="Cambria Math" panose="02040503050406030204" pitchFamily="18" charset="0"/>
                            </a:rPr>
                            <m:t>=2</m:t>
                          </m:r>
                        </m:e>
                      </m:d>
                      <m:r>
                        <a:rPr lang="es-AR" i="1">
                          <a:latin typeface="Cambria Math" panose="02040503050406030204" pitchFamily="18" charset="0"/>
                          <a:ea typeface="Cambria Math" panose="02040503050406030204" pitchFamily="18" charset="0"/>
                        </a:rPr>
                        <m:t>+</m:t>
                      </m:r>
                      <m:r>
                        <a:rPr lang="es-AR" i="1">
                          <a:latin typeface="Cambria Math" panose="02040503050406030204" pitchFamily="18" charset="0"/>
                          <a:ea typeface="Cambria Math" panose="02040503050406030204" pitchFamily="18" charset="0"/>
                        </a:rPr>
                        <m:t>𝑃</m:t>
                      </m:r>
                      <m:d>
                        <m:dPr>
                          <m:begChr m:val="["/>
                          <m:endChr m:val="]"/>
                          <m:ctrlPr>
                            <a:rPr lang="es-AR" i="1">
                              <a:latin typeface="Cambria Math" panose="02040503050406030204" pitchFamily="18" charset="0"/>
                              <a:ea typeface="Cambria Math" panose="02040503050406030204" pitchFamily="18" charset="0"/>
                            </a:rPr>
                          </m:ctrlPr>
                        </m:dPr>
                        <m:e>
                          <m:r>
                            <a:rPr lang="es-AR" i="1">
                              <a:latin typeface="Cambria Math" panose="02040503050406030204" pitchFamily="18" charset="0"/>
                              <a:ea typeface="Cambria Math" panose="02040503050406030204" pitchFamily="18" charset="0"/>
                            </a:rPr>
                            <m:t>𝑋</m:t>
                          </m:r>
                          <m:r>
                            <a:rPr lang="es-AR" i="1">
                              <a:latin typeface="Cambria Math" panose="02040503050406030204" pitchFamily="18" charset="0"/>
                              <a:ea typeface="Cambria Math" panose="02040503050406030204" pitchFamily="18" charset="0"/>
                            </a:rPr>
                            <m:t>=3</m:t>
                          </m:r>
                        </m:e>
                      </m:d>
                      <m:r>
                        <a:rPr lang="es-AR" i="1">
                          <a:latin typeface="Cambria Math" panose="02040503050406030204" pitchFamily="18" charset="0"/>
                          <a:ea typeface="Cambria Math" panose="02040503050406030204" pitchFamily="18" charset="0"/>
                        </a:rPr>
                        <m:t>=</m:t>
                      </m:r>
                      <m:f>
                        <m:fPr>
                          <m:ctrlPr>
                            <a:rPr lang="es-AR" i="1">
                              <a:latin typeface="Cambria Math" panose="02040503050406030204" pitchFamily="18" charset="0"/>
                              <a:ea typeface="Cambria Math" panose="02040503050406030204" pitchFamily="18" charset="0"/>
                            </a:rPr>
                          </m:ctrlPr>
                        </m:fPr>
                        <m:num>
                          <m:r>
                            <a:rPr lang="es-AR" i="1">
                              <a:latin typeface="Cambria Math" panose="02040503050406030204" pitchFamily="18" charset="0"/>
                              <a:ea typeface="Cambria Math" panose="02040503050406030204" pitchFamily="18" charset="0"/>
                            </a:rPr>
                            <m:t>3</m:t>
                          </m:r>
                        </m:num>
                        <m:den>
                          <m:r>
                            <a:rPr lang="es-AR" i="1">
                              <a:latin typeface="Cambria Math" panose="02040503050406030204" pitchFamily="18" charset="0"/>
                              <a:ea typeface="Cambria Math" panose="02040503050406030204" pitchFamily="18" charset="0"/>
                            </a:rPr>
                            <m:t>8</m:t>
                          </m:r>
                        </m:den>
                      </m:f>
                      <m:r>
                        <a:rPr lang="es-AR" i="1">
                          <a:latin typeface="Cambria Math" panose="02040503050406030204" pitchFamily="18" charset="0"/>
                          <a:ea typeface="Cambria Math" panose="02040503050406030204" pitchFamily="18" charset="0"/>
                        </a:rPr>
                        <m:t>+</m:t>
                      </m:r>
                      <m:f>
                        <m:fPr>
                          <m:ctrlPr>
                            <a:rPr lang="es-AR" i="1">
                              <a:latin typeface="Cambria Math" panose="02040503050406030204" pitchFamily="18" charset="0"/>
                              <a:ea typeface="Cambria Math" panose="02040503050406030204" pitchFamily="18" charset="0"/>
                            </a:rPr>
                          </m:ctrlPr>
                        </m:fPr>
                        <m:num>
                          <m:r>
                            <a:rPr lang="es-AR" i="1">
                              <a:latin typeface="Cambria Math" panose="02040503050406030204" pitchFamily="18" charset="0"/>
                              <a:ea typeface="Cambria Math" panose="02040503050406030204" pitchFamily="18" charset="0"/>
                            </a:rPr>
                            <m:t>3</m:t>
                          </m:r>
                        </m:num>
                        <m:den>
                          <m:r>
                            <a:rPr lang="es-AR" i="1">
                              <a:latin typeface="Cambria Math" panose="02040503050406030204" pitchFamily="18" charset="0"/>
                              <a:ea typeface="Cambria Math" panose="02040503050406030204" pitchFamily="18" charset="0"/>
                            </a:rPr>
                            <m:t>8</m:t>
                          </m:r>
                        </m:den>
                      </m:f>
                      <m:r>
                        <a:rPr lang="es-AR" i="1">
                          <a:latin typeface="Cambria Math" panose="02040503050406030204" pitchFamily="18" charset="0"/>
                          <a:ea typeface="Cambria Math" panose="02040503050406030204" pitchFamily="18" charset="0"/>
                        </a:rPr>
                        <m:t>+</m:t>
                      </m:r>
                      <m:f>
                        <m:fPr>
                          <m:ctrlPr>
                            <a:rPr lang="es-AR" i="1">
                              <a:latin typeface="Cambria Math" panose="02040503050406030204" pitchFamily="18" charset="0"/>
                              <a:ea typeface="Cambria Math" panose="02040503050406030204" pitchFamily="18" charset="0"/>
                            </a:rPr>
                          </m:ctrlPr>
                        </m:fPr>
                        <m:num>
                          <m:r>
                            <a:rPr lang="es-AR" i="1">
                              <a:latin typeface="Cambria Math" panose="02040503050406030204" pitchFamily="18" charset="0"/>
                              <a:ea typeface="Cambria Math" panose="02040503050406030204" pitchFamily="18" charset="0"/>
                            </a:rPr>
                            <m:t>1</m:t>
                          </m:r>
                        </m:num>
                        <m:den>
                          <m:r>
                            <a:rPr lang="es-AR" i="1">
                              <a:latin typeface="Cambria Math" panose="02040503050406030204" pitchFamily="18" charset="0"/>
                              <a:ea typeface="Cambria Math" panose="02040503050406030204" pitchFamily="18" charset="0"/>
                            </a:rPr>
                            <m:t>8</m:t>
                          </m:r>
                        </m:den>
                      </m:f>
                      <m:r>
                        <a:rPr lang="es-AR" i="1">
                          <a:latin typeface="Cambria Math" panose="02040503050406030204" pitchFamily="18" charset="0"/>
                          <a:ea typeface="Cambria Math" panose="02040503050406030204" pitchFamily="18" charset="0"/>
                        </a:rPr>
                        <m:t>=</m:t>
                      </m:r>
                      <m:f>
                        <m:fPr>
                          <m:ctrlPr>
                            <a:rPr lang="es-AR" i="1">
                              <a:latin typeface="Cambria Math" panose="02040503050406030204" pitchFamily="18" charset="0"/>
                              <a:ea typeface="Cambria Math" panose="02040503050406030204" pitchFamily="18" charset="0"/>
                            </a:rPr>
                          </m:ctrlPr>
                        </m:fPr>
                        <m:num>
                          <m:r>
                            <a:rPr lang="es-AR" i="1">
                              <a:latin typeface="Cambria Math" panose="02040503050406030204" pitchFamily="18" charset="0"/>
                              <a:ea typeface="Cambria Math" panose="02040503050406030204" pitchFamily="18" charset="0"/>
                            </a:rPr>
                            <m:t>7</m:t>
                          </m:r>
                        </m:num>
                        <m:den>
                          <m:r>
                            <a:rPr lang="es-AR" i="1">
                              <a:latin typeface="Cambria Math" panose="02040503050406030204" pitchFamily="18" charset="0"/>
                              <a:ea typeface="Cambria Math" panose="02040503050406030204" pitchFamily="18" charset="0"/>
                            </a:rPr>
                            <m:t>8</m:t>
                          </m:r>
                        </m:den>
                      </m:f>
                    </m:oMath>
                  </m:oMathPara>
                </a14:m>
                <a:endParaRPr lang="es-AR" dirty="0">
                  <a:latin typeface="Century Gothic" panose="020B0502020202020204" pitchFamily="34" charset="0"/>
                  <a:ea typeface="Cambria Math" panose="02040503050406030204" pitchFamily="18" charset="0"/>
                </a:endParaRPr>
              </a:p>
              <a:p>
                <a:pPr algn="just"/>
                <a:endParaRPr lang="es-AR" dirty="0">
                  <a:latin typeface="Century Gothic" panose="020B0502020202020204" pitchFamily="34" charset="0"/>
                </a:endParaRPr>
              </a:p>
              <a:p>
                <a:pPr algn="just"/>
                <a:r>
                  <a:rPr lang="es-AR" dirty="0">
                    <a:latin typeface="Century Gothic" panose="020B0502020202020204" pitchFamily="34" charset="0"/>
                  </a:rPr>
                  <a:t>O formalmente plantearlo mediante la Función de Distribución,</a:t>
                </a:r>
              </a:p>
              <a:p>
                <a:pPr algn="just"/>
                <a:endParaRPr lang="es-AR" dirty="0">
                  <a:latin typeface="Century Gothic" panose="020B0502020202020204" pitchFamily="34" charset="0"/>
                </a:endParaRPr>
              </a:p>
              <a:p>
                <a:pPr algn="just"/>
                <a14:m>
                  <m:oMathPara xmlns:m="http://schemas.openxmlformats.org/officeDocument/2006/math">
                    <m:oMathParaPr>
                      <m:jc m:val="centerGroup"/>
                    </m:oMathParaPr>
                    <m:oMath xmlns:m="http://schemas.openxmlformats.org/officeDocument/2006/math">
                      <m:r>
                        <a:rPr lang="es-AR" i="1">
                          <a:latin typeface="Cambria Math" panose="02040503050406030204" pitchFamily="18" charset="0"/>
                          <a:ea typeface="Cambria Math" panose="02040503050406030204" pitchFamily="18" charset="0"/>
                        </a:rPr>
                        <m:t>𝑃</m:t>
                      </m:r>
                      <m:d>
                        <m:dPr>
                          <m:begChr m:val="["/>
                          <m:endChr m:val="]"/>
                          <m:ctrlPr>
                            <a:rPr lang="es-AR" i="1">
                              <a:latin typeface="Cambria Math" panose="02040503050406030204" pitchFamily="18" charset="0"/>
                              <a:ea typeface="Cambria Math" panose="02040503050406030204" pitchFamily="18" charset="0"/>
                            </a:rPr>
                          </m:ctrlPr>
                        </m:dPr>
                        <m:e>
                          <m:r>
                            <a:rPr lang="es-AR" i="1">
                              <a:latin typeface="Cambria Math" panose="02040503050406030204" pitchFamily="18" charset="0"/>
                              <a:ea typeface="Cambria Math" panose="02040503050406030204" pitchFamily="18" charset="0"/>
                            </a:rPr>
                            <m:t>1≤</m:t>
                          </m:r>
                          <m:r>
                            <a:rPr lang="es-AR" i="1">
                              <a:latin typeface="Cambria Math" panose="02040503050406030204" pitchFamily="18" charset="0"/>
                              <a:ea typeface="Cambria Math" panose="02040503050406030204" pitchFamily="18" charset="0"/>
                            </a:rPr>
                            <m:t>𝑋</m:t>
                          </m:r>
                          <m:r>
                            <a:rPr lang="es-AR" i="1">
                              <a:latin typeface="Cambria Math" panose="02040503050406030204" pitchFamily="18" charset="0"/>
                              <a:ea typeface="Cambria Math" panose="02040503050406030204" pitchFamily="18" charset="0"/>
                            </a:rPr>
                            <m:t>≤3</m:t>
                          </m:r>
                        </m:e>
                      </m:d>
                      <m:r>
                        <a:rPr lang="es-AR" i="1">
                          <a:latin typeface="Cambria Math" panose="02040503050406030204" pitchFamily="18" charset="0"/>
                          <a:ea typeface="Cambria Math" panose="02040503050406030204" pitchFamily="18" charset="0"/>
                        </a:rPr>
                        <m:t>=</m:t>
                      </m:r>
                      <m:r>
                        <a:rPr lang="es-AR" i="1">
                          <a:latin typeface="Cambria Math" panose="02040503050406030204" pitchFamily="18" charset="0"/>
                          <a:ea typeface="Cambria Math" panose="02040503050406030204" pitchFamily="18" charset="0"/>
                        </a:rPr>
                        <m:t>𝐹</m:t>
                      </m:r>
                      <m:d>
                        <m:dPr>
                          <m:begChr m:val="["/>
                          <m:endChr m:val="]"/>
                          <m:ctrlPr>
                            <a:rPr lang="es-AR" i="1">
                              <a:latin typeface="Cambria Math" panose="02040503050406030204" pitchFamily="18" charset="0"/>
                              <a:ea typeface="Cambria Math" panose="02040503050406030204" pitchFamily="18" charset="0"/>
                            </a:rPr>
                          </m:ctrlPr>
                        </m:dPr>
                        <m:e>
                          <m:r>
                            <a:rPr lang="es-AR" i="1">
                              <a:latin typeface="Cambria Math" panose="02040503050406030204" pitchFamily="18" charset="0"/>
                              <a:ea typeface="Cambria Math" panose="02040503050406030204" pitchFamily="18" charset="0"/>
                            </a:rPr>
                            <m:t>𝑋</m:t>
                          </m:r>
                          <m:r>
                            <a:rPr lang="es-AR" i="1">
                              <a:latin typeface="Cambria Math" panose="02040503050406030204" pitchFamily="18" charset="0"/>
                              <a:ea typeface="Cambria Math" panose="02040503050406030204" pitchFamily="18" charset="0"/>
                            </a:rPr>
                            <m:t>=3</m:t>
                          </m:r>
                        </m:e>
                      </m:d>
                      <m:r>
                        <a:rPr lang="es-AR" i="1">
                          <a:latin typeface="Cambria Math" panose="02040503050406030204" pitchFamily="18" charset="0"/>
                          <a:ea typeface="Cambria Math" panose="02040503050406030204" pitchFamily="18" charset="0"/>
                        </a:rPr>
                        <m:t>−</m:t>
                      </m:r>
                      <m:r>
                        <a:rPr lang="es-AR" i="1">
                          <a:latin typeface="Cambria Math" panose="02040503050406030204" pitchFamily="18" charset="0"/>
                          <a:ea typeface="Cambria Math" panose="02040503050406030204" pitchFamily="18" charset="0"/>
                        </a:rPr>
                        <m:t>𝐹</m:t>
                      </m:r>
                      <m:d>
                        <m:dPr>
                          <m:begChr m:val="["/>
                          <m:endChr m:val="]"/>
                          <m:ctrlPr>
                            <a:rPr lang="es-AR" i="1">
                              <a:latin typeface="Cambria Math" panose="02040503050406030204" pitchFamily="18" charset="0"/>
                              <a:ea typeface="Cambria Math" panose="02040503050406030204" pitchFamily="18" charset="0"/>
                            </a:rPr>
                          </m:ctrlPr>
                        </m:dPr>
                        <m:e>
                          <m:r>
                            <a:rPr lang="es-AR" i="1">
                              <a:latin typeface="Cambria Math" panose="02040503050406030204" pitchFamily="18" charset="0"/>
                              <a:ea typeface="Cambria Math" panose="02040503050406030204" pitchFamily="18" charset="0"/>
                            </a:rPr>
                            <m:t>𝑋</m:t>
                          </m:r>
                          <m:r>
                            <a:rPr lang="es-AR" i="1">
                              <a:latin typeface="Cambria Math" panose="02040503050406030204" pitchFamily="18" charset="0"/>
                              <a:ea typeface="Cambria Math" panose="02040503050406030204" pitchFamily="18" charset="0"/>
                            </a:rPr>
                            <m:t>=0</m:t>
                          </m:r>
                        </m:e>
                      </m:d>
                      <m:r>
                        <a:rPr lang="es-AR" i="1">
                          <a:latin typeface="Cambria Math" panose="02040503050406030204" pitchFamily="18" charset="0"/>
                          <a:ea typeface="Cambria Math" panose="02040503050406030204" pitchFamily="18" charset="0"/>
                        </a:rPr>
                        <m:t>=1−</m:t>
                      </m:r>
                      <m:f>
                        <m:fPr>
                          <m:ctrlPr>
                            <a:rPr lang="es-AR" i="1">
                              <a:latin typeface="Cambria Math" panose="02040503050406030204" pitchFamily="18" charset="0"/>
                              <a:ea typeface="Cambria Math" panose="02040503050406030204" pitchFamily="18" charset="0"/>
                            </a:rPr>
                          </m:ctrlPr>
                        </m:fPr>
                        <m:num>
                          <m:r>
                            <a:rPr lang="es-AR" i="1">
                              <a:latin typeface="Cambria Math" panose="02040503050406030204" pitchFamily="18" charset="0"/>
                              <a:ea typeface="Cambria Math" panose="02040503050406030204" pitchFamily="18" charset="0"/>
                            </a:rPr>
                            <m:t>1</m:t>
                          </m:r>
                        </m:num>
                        <m:den>
                          <m:r>
                            <a:rPr lang="es-AR" i="1">
                              <a:latin typeface="Cambria Math" panose="02040503050406030204" pitchFamily="18" charset="0"/>
                              <a:ea typeface="Cambria Math" panose="02040503050406030204" pitchFamily="18" charset="0"/>
                            </a:rPr>
                            <m:t>8</m:t>
                          </m:r>
                        </m:den>
                      </m:f>
                      <m:r>
                        <a:rPr lang="es-AR" i="1">
                          <a:latin typeface="Cambria Math" panose="02040503050406030204" pitchFamily="18" charset="0"/>
                          <a:ea typeface="Cambria Math" panose="02040503050406030204" pitchFamily="18" charset="0"/>
                        </a:rPr>
                        <m:t>=</m:t>
                      </m:r>
                      <m:f>
                        <m:fPr>
                          <m:ctrlPr>
                            <a:rPr lang="es-AR" i="1">
                              <a:latin typeface="Cambria Math" panose="02040503050406030204" pitchFamily="18" charset="0"/>
                              <a:ea typeface="Cambria Math" panose="02040503050406030204" pitchFamily="18" charset="0"/>
                            </a:rPr>
                          </m:ctrlPr>
                        </m:fPr>
                        <m:num>
                          <m:r>
                            <a:rPr lang="es-AR" i="1">
                              <a:latin typeface="Cambria Math" panose="02040503050406030204" pitchFamily="18" charset="0"/>
                              <a:ea typeface="Cambria Math" panose="02040503050406030204" pitchFamily="18" charset="0"/>
                            </a:rPr>
                            <m:t>7</m:t>
                          </m:r>
                        </m:num>
                        <m:den>
                          <m:r>
                            <a:rPr lang="es-AR" i="1">
                              <a:latin typeface="Cambria Math" panose="02040503050406030204" pitchFamily="18" charset="0"/>
                              <a:ea typeface="Cambria Math" panose="02040503050406030204" pitchFamily="18" charset="0"/>
                            </a:rPr>
                            <m:t>8</m:t>
                          </m:r>
                        </m:den>
                      </m:f>
                    </m:oMath>
                  </m:oMathPara>
                </a14:m>
                <a:endParaRPr lang="es-AR" dirty="0">
                  <a:latin typeface="Century Gothic" panose="020B0502020202020204" pitchFamily="34" charset="0"/>
                </a:endParaRPr>
              </a:p>
            </p:txBody>
          </p:sp>
        </mc:Choice>
        <mc:Fallback>
          <p:sp>
            <p:nvSpPr>
              <p:cNvPr id="2" name="Rectángulo 1">
                <a:extLst>
                  <a:ext uri="{FF2B5EF4-FFF2-40B4-BE49-F238E27FC236}">
                    <a16:creationId xmlns:a16="http://schemas.microsoft.com/office/drawing/2014/main" id="{3EE15EF4-FBBC-4B25-80D1-DA34C5DDA477}"/>
                  </a:ext>
                </a:extLst>
              </p:cNvPr>
              <p:cNvSpPr>
                <a:spLocks noRot="1" noChangeAspect="1" noMove="1" noResize="1" noEditPoints="1" noAdjustHandles="1" noChangeArrowheads="1" noChangeShapeType="1" noTextEdit="1"/>
              </p:cNvSpPr>
              <p:nvPr/>
            </p:nvSpPr>
            <p:spPr>
              <a:xfrm>
                <a:off x="1033734" y="772796"/>
                <a:ext cx="9139996" cy="5759590"/>
              </a:xfrm>
              <a:prstGeom prst="rect">
                <a:avLst/>
              </a:prstGeom>
              <a:blipFill>
                <a:blip r:embed="rId2"/>
                <a:stretch>
                  <a:fillRect l="-600" r="-534"/>
                </a:stretch>
              </a:blipFill>
            </p:spPr>
            <p:txBody>
              <a:bodyPr/>
              <a:lstStyle/>
              <a:p>
                <a:r>
                  <a:rPr lang="es-AR">
                    <a:noFill/>
                  </a:rPr>
                  <a:t> </a:t>
                </a:r>
              </a:p>
            </p:txBody>
          </p:sp>
        </mc:Fallback>
      </mc:AlternateContent>
    </p:spTree>
    <p:extLst>
      <p:ext uri="{BB962C8B-B14F-4D97-AF65-F5344CB8AC3E}">
        <p14:creationId xmlns:p14="http://schemas.microsoft.com/office/powerpoint/2010/main" val="173277247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Rectángulo 1">
                <a:extLst>
                  <a:ext uri="{FF2B5EF4-FFF2-40B4-BE49-F238E27FC236}">
                    <a16:creationId xmlns:a16="http://schemas.microsoft.com/office/drawing/2014/main" id="{9F61C2B9-BFAE-4CD6-AC8B-5FD885D139C7}"/>
                  </a:ext>
                </a:extLst>
              </p:cNvPr>
              <p:cNvSpPr/>
              <p:nvPr/>
            </p:nvSpPr>
            <p:spPr>
              <a:xfrm>
                <a:off x="1103870" y="903040"/>
                <a:ext cx="9144000" cy="2031325"/>
              </a:xfrm>
              <a:prstGeom prst="rect">
                <a:avLst/>
              </a:prstGeom>
            </p:spPr>
            <p:txBody>
              <a:bodyPr wrap="square">
                <a:spAutoFit/>
              </a:bodyPr>
              <a:lstStyle/>
              <a:p>
                <a:pPr algn="just"/>
                <a:r>
                  <a:rPr lang="es-AR" b="1" dirty="0">
                    <a:solidFill>
                      <a:srgbClr val="2E3192"/>
                    </a:solidFill>
                    <a:latin typeface="Century Gothic" panose="020B0502020202020204" pitchFamily="34" charset="0"/>
                  </a:rPr>
                  <a:t>Función de Supervivencia (de Probabilidad)</a:t>
                </a:r>
              </a:p>
              <a:p>
                <a:pPr algn="just"/>
                <a:r>
                  <a:rPr lang="es-AR" dirty="0">
                    <a:latin typeface="Century Gothic" panose="020B0502020202020204" pitchFamily="34" charset="0"/>
                  </a:rPr>
                  <a:t>Esta función es análoga al Complemento de la Frecuencia Relativa Acumulada en Estadística Descriptiva. Indica la probabilidad acumulada a partir del valor siguiente evaluado en la función. Formalmente,</a:t>
                </a:r>
              </a:p>
              <a:p>
                <a:pPr algn="just"/>
                <a:endParaRPr lang="es-AR" dirty="0">
                  <a:latin typeface="Century Gothic" panose="020B0502020202020204" pitchFamily="34" charset="0"/>
                </a:endParaRPr>
              </a:p>
              <a:p>
                <a:pPr algn="just"/>
                <a14:m>
                  <m:oMathPara xmlns:m="http://schemas.openxmlformats.org/officeDocument/2006/math">
                    <m:oMathParaPr>
                      <m:jc m:val="centerGroup"/>
                    </m:oMathParaPr>
                    <m:oMath xmlns:m="http://schemas.openxmlformats.org/officeDocument/2006/math">
                      <m:sSub>
                        <m:sSubPr>
                          <m:ctrlPr>
                            <a:rPr lang="es-AR" i="1">
                              <a:latin typeface="Cambria Math" panose="02040503050406030204" pitchFamily="18" charset="0"/>
                              <a:ea typeface="Cambria Math" panose="02040503050406030204" pitchFamily="18" charset="0"/>
                            </a:rPr>
                          </m:ctrlPr>
                        </m:sSubPr>
                        <m:e>
                          <m:r>
                            <a:rPr lang="es-AR" i="1">
                              <a:latin typeface="Cambria Math" panose="02040503050406030204" pitchFamily="18" charset="0"/>
                              <a:ea typeface="Cambria Math" panose="02040503050406030204" pitchFamily="18" charset="0"/>
                            </a:rPr>
                            <m:t>𝑆</m:t>
                          </m:r>
                        </m:e>
                        <m:sub>
                          <m:r>
                            <a:rPr lang="es-AR" i="1">
                              <a:latin typeface="Cambria Math" panose="02040503050406030204" pitchFamily="18" charset="0"/>
                              <a:ea typeface="Cambria Math" panose="02040503050406030204" pitchFamily="18" charset="0"/>
                            </a:rPr>
                            <m:t>𝑋</m:t>
                          </m:r>
                        </m:sub>
                      </m:sSub>
                      <m:r>
                        <a:rPr lang="es-AR" i="1">
                          <a:latin typeface="Cambria Math" panose="02040503050406030204" pitchFamily="18" charset="0"/>
                          <a:ea typeface="Cambria Math" panose="02040503050406030204" pitchFamily="18" charset="0"/>
                        </a:rPr>
                        <m:t>(</m:t>
                      </m:r>
                      <m:r>
                        <a:rPr lang="es-AR" i="1">
                          <a:latin typeface="Cambria Math" panose="02040503050406030204" pitchFamily="18" charset="0"/>
                          <a:ea typeface="Cambria Math" panose="02040503050406030204" pitchFamily="18" charset="0"/>
                        </a:rPr>
                        <m:t>𝑥</m:t>
                      </m:r>
                      <m:r>
                        <a:rPr lang="es-AR" i="1">
                          <a:latin typeface="Cambria Math" panose="02040503050406030204" pitchFamily="18" charset="0"/>
                          <a:ea typeface="Cambria Math" panose="02040503050406030204" pitchFamily="18" charset="0"/>
                        </a:rPr>
                        <m:t>)=</m:t>
                      </m:r>
                      <m:r>
                        <a:rPr lang="es-AR" i="1">
                          <a:latin typeface="Cambria Math" panose="02040503050406030204" pitchFamily="18" charset="0"/>
                          <a:ea typeface="Cambria Math" panose="02040503050406030204" pitchFamily="18" charset="0"/>
                        </a:rPr>
                        <m:t>𝑆</m:t>
                      </m:r>
                      <m:d>
                        <m:dPr>
                          <m:begChr m:val="["/>
                          <m:endChr m:val="]"/>
                          <m:ctrlPr>
                            <a:rPr lang="es-AR" i="1">
                              <a:latin typeface="Cambria Math" panose="02040503050406030204" pitchFamily="18" charset="0"/>
                              <a:ea typeface="Cambria Math" panose="02040503050406030204" pitchFamily="18" charset="0"/>
                            </a:rPr>
                          </m:ctrlPr>
                        </m:dPr>
                        <m:e>
                          <m:r>
                            <a:rPr lang="es-AR" i="1">
                              <a:latin typeface="Cambria Math" panose="02040503050406030204" pitchFamily="18" charset="0"/>
                              <a:ea typeface="Cambria Math" panose="02040503050406030204" pitchFamily="18" charset="0"/>
                            </a:rPr>
                            <m:t>𝑋</m:t>
                          </m:r>
                          <m:r>
                            <a:rPr lang="es-AR" i="1">
                              <a:latin typeface="Cambria Math" panose="02040503050406030204" pitchFamily="18" charset="0"/>
                              <a:ea typeface="Cambria Math" panose="02040503050406030204" pitchFamily="18" charset="0"/>
                            </a:rPr>
                            <m:t>=</m:t>
                          </m:r>
                          <m:r>
                            <a:rPr lang="es-AR" i="1">
                              <a:latin typeface="Cambria Math" panose="02040503050406030204" pitchFamily="18" charset="0"/>
                              <a:ea typeface="Cambria Math" panose="02040503050406030204" pitchFamily="18" charset="0"/>
                            </a:rPr>
                            <m:t>𝑥</m:t>
                          </m:r>
                        </m:e>
                      </m:d>
                      <m:r>
                        <a:rPr lang="es-AR" i="1">
                          <a:latin typeface="Cambria Math" panose="02040503050406030204" pitchFamily="18" charset="0"/>
                          <a:ea typeface="Cambria Math" panose="02040503050406030204" pitchFamily="18" charset="0"/>
                        </a:rPr>
                        <m:t>=</m:t>
                      </m:r>
                      <m:r>
                        <a:rPr lang="es-AR" i="1">
                          <a:latin typeface="Cambria Math" panose="02040503050406030204" pitchFamily="18" charset="0"/>
                          <a:ea typeface="Cambria Math" panose="02040503050406030204" pitchFamily="18" charset="0"/>
                        </a:rPr>
                        <m:t>𝑃</m:t>
                      </m:r>
                      <m:d>
                        <m:dPr>
                          <m:begChr m:val="["/>
                          <m:endChr m:val="]"/>
                          <m:ctrlPr>
                            <a:rPr lang="es-AR" i="1">
                              <a:latin typeface="Cambria Math" panose="02040503050406030204" pitchFamily="18" charset="0"/>
                              <a:ea typeface="Cambria Math" panose="02040503050406030204" pitchFamily="18" charset="0"/>
                            </a:rPr>
                          </m:ctrlPr>
                        </m:dPr>
                        <m:e>
                          <m:r>
                            <a:rPr lang="es-AR" i="1">
                              <a:latin typeface="Cambria Math" panose="02040503050406030204" pitchFamily="18" charset="0"/>
                              <a:ea typeface="Cambria Math" panose="02040503050406030204" pitchFamily="18" charset="0"/>
                            </a:rPr>
                            <m:t>𝑋</m:t>
                          </m:r>
                          <m:r>
                            <a:rPr lang="es-AR" i="1">
                              <a:latin typeface="Cambria Math" panose="02040503050406030204" pitchFamily="18" charset="0"/>
                              <a:ea typeface="Cambria Math" panose="02040503050406030204" pitchFamily="18" charset="0"/>
                            </a:rPr>
                            <m:t>&gt;</m:t>
                          </m:r>
                          <m:r>
                            <a:rPr lang="es-AR" i="1">
                              <a:latin typeface="Cambria Math" panose="02040503050406030204" pitchFamily="18" charset="0"/>
                              <a:ea typeface="Cambria Math" panose="02040503050406030204" pitchFamily="18" charset="0"/>
                            </a:rPr>
                            <m:t>𝑥</m:t>
                          </m:r>
                        </m:e>
                      </m:d>
                    </m:oMath>
                  </m:oMathPara>
                </a14:m>
                <a:endParaRPr lang="es-AR" dirty="0">
                  <a:latin typeface="Century Gothic" panose="020B0502020202020204" pitchFamily="34" charset="0"/>
                </a:endParaRPr>
              </a:p>
              <a:p>
                <a:pPr algn="just"/>
                <a:endParaRPr lang="es-AR" dirty="0">
                  <a:latin typeface="Century Gothic" panose="020B0502020202020204" pitchFamily="34" charset="0"/>
                </a:endParaRPr>
              </a:p>
            </p:txBody>
          </p:sp>
        </mc:Choice>
        <mc:Fallback>
          <p:sp>
            <p:nvSpPr>
              <p:cNvPr id="2" name="Rectángulo 1">
                <a:extLst>
                  <a:ext uri="{FF2B5EF4-FFF2-40B4-BE49-F238E27FC236}">
                    <a16:creationId xmlns:a16="http://schemas.microsoft.com/office/drawing/2014/main" id="{9F61C2B9-BFAE-4CD6-AC8B-5FD885D139C7}"/>
                  </a:ext>
                </a:extLst>
              </p:cNvPr>
              <p:cNvSpPr>
                <a:spLocks noRot="1" noChangeAspect="1" noMove="1" noResize="1" noEditPoints="1" noAdjustHandles="1" noChangeArrowheads="1" noChangeShapeType="1" noTextEdit="1"/>
              </p:cNvSpPr>
              <p:nvPr/>
            </p:nvSpPr>
            <p:spPr>
              <a:xfrm>
                <a:off x="1103870" y="903040"/>
                <a:ext cx="9144000" cy="2031325"/>
              </a:xfrm>
              <a:prstGeom prst="rect">
                <a:avLst/>
              </a:prstGeom>
              <a:blipFill>
                <a:blip r:embed="rId2"/>
                <a:stretch>
                  <a:fillRect l="-533" t="-1502" r="-600"/>
                </a:stretch>
              </a:blipFill>
            </p:spPr>
            <p:txBody>
              <a:bodyPr/>
              <a:lstStyle/>
              <a:p>
                <a:r>
                  <a:rPr lang="es-AR">
                    <a:noFill/>
                  </a:rPr>
                  <a:t> </a:t>
                </a:r>
              </a:p>
            </p:txBody>
          </p:sp>
        </mc:Fallback>
      </mc:AlternateContent>
      <mc:AlternateContent xmlns:mc="http://schemas.openxmlformats.org/markup-compatibility/2006">
        <mc:Choice xmlns:a14="http://schemas.microsoft.com/office/drawing/2010/main" Requires="a14">
          <p:graphicFrame>
            <p:nvGraphicFramePr>
              <p:cNvPr id="3" name="Tabla 3">
                <a:extLst>
                  <a:ext uri="{FF2B5EF4-FFF2-40B4-BE49-F238E27FC236}">
                    <a16:creationId xmlns:a16="http://schemas.microsoft.com/office/drawing/2014/main" id="{CEE51727-9D82-4128-B0A7-887B5E852F34}"/>
                  </a:ext>
                </a:extLst>
              </p:cNvPr>
              <p:cNvGraphicFramePr>
                <a:graphicFrameLocks noGrp="1"/>
              </p:cNvGraphicFramePr>
              <p:nvPr>
                <p:extLst>
                  <p:ext uri="{D42A27DB-BD31-4B8C-83A1-F6EECF244321}">
                    <p14:modId xmlns:p14="http://schemas.microsoft.com/office/powerpoint/2010/main" val="1283426510"/>
                  </p:ext>
                </p:extLst>
              </p:nvPr>
            </p:nvGraphicFramePr>
            <p:xfrm>
              <a:off x="3215680" y="2780120"/>
              <a:ext cx="6096000" cy="3169160"/>
            </p:xfrm>
            <a:graphic>
              <a:graphicData uri="http://schemas.openxmlformats.org/drawingml/2006/table">
                <a:tbl>
                  <a:tblPr firstRow="1" bandRow="1">
                    <a:tableStyleId>{00A15C55-8517-42AA-B614-E9B94910E393}</a:tableStyleId>
                  </a:tblPr>
                  <a:tblGrid>
                    <a:gridCol w="1524000">
                      <a:extLst>
                        <a:ext uri="{9D8B030D-6E8A-4147-A177-3AD203B41FA5}">
                          <a16:colId xmlns:a16="http://schemas.microsoft.com/office/drawing/2014/main" val="3974935975"/>
                        </a:ext>
                      </a:extLst>
                    </a:gridCol>
                    <a:gridCol w="1524000">
                      <a:extLst>
                        <a:ext uri="{9D8B030D-6E8A-4147-A177-3AD203B41FA5}">
                          <a16:colId xmlns:a16="http://schemas.microsoft.com/office/drawing/2014/main" val="303957626"/>
                        </a:ext>
                      </a:extLst>
                    </a:gridCol>
                    <a:gridCol w="1524000">
                      <a:extLst>
                        <a:ext uri="{9D8B030D-6E8A-4147-A177-3AD203B41FA5}">
                          <a16:colId xmlns:a16="http://schemas.microsoft.com/office/drawing/2014/main" val="1136956716"/>
                        </a:ext>
                      </a:extLst>
                    </a:gridCol>
                    <a:gridCol w="1524000">
                      <a:extLst>
                        <a:ext uri="{9D8B030D-6E8A-4147-A177-3AD203B41FA5}">
                          <a16:colId xmlns:a16="http://schemas.microsoft.com/office/drawing/2014/main" val="1912507336"/>
                        </a:ext>
                      </a:extLst>
                    </a:gridCol>
                  </a:tblGrid>
                  <a:tr h="370840">
                    <a:tc>
                      <a:txBody>
                        <a:bodyPr/>
                        <a:lstStyle/>
                        <a:p>
                          <a:pPr/>
                          <a14:m>
                            <m:oMathPara xmlns:m="http://schemas.openxmlformats.org/officeDocument/2006/math">
                              <m:oMathParaPr>
                                <m:jc m:val="centerGroup"/>
                              </m:oMathParaPr>
                              <m:oMath xmlns:m="http://schemas.openxmlformats.org/officeDocument/2006/math">
                                <m:r>
                                  <a:rPr lang="es-AR" b="1" i="1" smtClean="0">
                                    <a:latin typeface="Cambria Math" panose="02040503050406030204" pitchFamily="18" charset="0"/>
                                  </a:rPr>
                                  <m:t>𝑿</m:t>
                                </m:r>
                              </m:oMath>
                            </m:oMathPara>
                          </a14:m>
                          <a:endParaRPr lang="es-AR" dirty="0"/>
                        </a:p>
                      </a:txBody>
                      <a:tcPr/>
                    </a:tc>
                    <a:tc>
                      <a:txBody>
                        <a:bodyPr/>
                        <a:lstStyle/>
                        <a:p>
                          <a:pPr/>
                          <a14:m>
                            <m:oMathPara xmlns:m="http://schemas.openxmlformats.org/officeDocument/2006/math">
                              <m:oMathParaPr>
                                <m:jc m:val="centerGroup"/>
                              </m:oMathParaPr>
                              <m:oMath xmlns:m="http://schemas.openxmlformats.org/officeDocument/2006/math">
                                <m:r>
                                  <a:rPr lang="es-AR" b="1" i="1" smtClean="0">
                                    <a:latin typeface="Cambria Math" panose="02040503050406030204" pitchFamily="18" charset="0"/>
                                  </a:rPr>
                                  <m:t>𝑷</m:t>
                                </m:r>
                                <m:r>
                                  <a:rPr lang="es-AR" b="1" i="1" smtClean="0">
                                    <a:latin typeface="Cambria Math" panose="02040503050406030204" pitchFamily="18" charset="0"/>
                                  </a:rPr>
                                  <m:t>[</m:t>
                                </m:r>
                                <m:r>
                                  <a:rPr lang="es-AR" b="1" i="1" smtClean="0">
                                    <a:latin typeface="Cambria Math" panose="02040503050406030204" pitchFamily="18" charset="0"/>
                                  </a:rPr>
                                  <m:t>𝑿</m:t>
                                </m:r>
                                <m:r>
                                  <a:rPr lang="es-AR" b="1" i="1" smtClean="0">
                                    <a:latin typeface="Cambria Math" panose="02040503050406030204" pitchFamily="18" charset="0"/>
                                  </a:rPr>
                                  <m:t>=</m:t>
                                </m:r>
                                <m:r>
                                  <a:rPr lang="es-AR" b="1" i="1" smtClean="0">
                                    <a:latin typeface="Cambria Math" panose="02040503050406030204" pitchFamily="18" charset="0"/>
                                  </a:rPr>
                                  <m:t>𝒙</m:t>
                                </m:r>
                                <m:r>
                                  <a:rPr lang="es-AR" b="1" i="1" smtClean="0">
                                    <a:latin typeface="Cambria Math" panose="02040503050406030204" pitchFamily="18" charset="0"/>
                                  </a:rPr>
                                  <m:t>]</m:t>
                                </m:r>
                              </m:oMath>
                            </m:oMathPara>
                          </a14:m>
                          <a:endParaRPr lang="es-AR" dirty="0"/>
                        </a:p>
                      </a:txBody>
                      <a:tcPr/>
                    </a:tc>
                    <a:tc>
                      <a:txBody>
                        <a:bodyPr/>
                        <a:lstStyle/>
                        <a:p>
                          <a:pPr/>
                          <a14:m>
                            <m:oMathPara xmlns:m="http://schemas.openxmlformats.org/officeDocument/2006/math">
                              <m:oMathParaPr>
                                <m:jc m:val="centerGroup"/>
                              </m:oMathParaPr>
                              <m:oMath xmlns:m="http://schemas.openxmlformats.org/officeDocument/2006/math">
                                <m:r>
                                  <a:rPr lang="es-AR" b="1" i="1" smtClean="0">
                                    <a:latin typeface="Cambria Math" panose="02040503050406030204" pitchFamily="18" charset="0"/>
                                  </a:rPr>
                                  <m:t>𝑭</m:t>
                                </m:r>
                                <m:r>
                                  <a:rPr lang="es-AR" b="1" i="1" smtClean="0">
                                    <a:latin typeface="Cambria Math" panose="02040503050406030204" pitchFamily="18" charset="0"/>
                                  </a:rPr>
                                  <m:t>[</m:t>
                                </m:r>
                                <m:r>
                                  <a:rPr lang="es-AR" b="1" i="1" smtClean="0">
                                    <a:latin typeface="Cambria Math" panose="02040503050406030204" pitchFamily="18" charset="0"/>
                                  </a:rPr>
                                  <m:t>𝑿</m:t>
                                </m:r>
                                <m:r>
                                  <a:rPr lang="es-AR" b="1" i="1" smtClean="0">
                                    <a:latin typeface="Cambria Math" panose="02040503050406030204" pitchFamily="18" charset="0"/>
                                  </a:rPr>
                                  <m:t>=</m:t>
                                </m:r>
                                <m:r>
                                  <a:rPr lang="es-AR" b="1" i="1" smtClean="0">
                                    <a:latin typeface="Cambria Math" panose="02040503050406030204" pitchFamily="18" charset="0"/>
                                  </a:rPr>
                                  <m:t>𝒙</m:t>
                                </m:r>
                                <m:r>
                                  <a:rPr lang="es-AR" b="1" i="1" smtClean="0">
                                    <a:latin typeface="Cambria Math" panose="02040503050406030204" pitchFamily="18" charset="0"/>
                                  </a:rPr>
                                  <m:t>]</m:t>
                                </m:r>
                              </m:oMath>
                            </m:oMathPara>
                          </a14:m>
                          <a:endParaRPr lang="es-AR" dirty="0"/>
                        </a:p>
                      </a:txBody>
                      <a:tcPr/>
                    </a:tc>
                    <a:tc>
                      <a:txBody>
                        <a:bodyPr/>
                        <a:lstStyle/>
                        <a:p>
                          <a:pPr/>
                          <a14:m>
                            <m:oMathPara xmlns:m="http://schemas.openxmlformats.org/officeDocument/2006/math">
                              <m:oMathParaPr>
                                <m:jc m:val="centerGroup"/>
                              </m:oMathParaPr>
                              <m:oMath xmlns:m="http://schemas.openxmlformats.org/officeDocument/2006/math">
                                <m:r>
                                  <a:rPr lang="es-AR" b="1" i="1" smtClean="0">
                                    <a:latin typeface="Cambria Math" panose="02040503050406030204" pitchFamily="18" charset="0"/>
                                  </a:rPr>
                                  <m:t>𝑺</m:t>
                                </m:r>
                                <m:r>
                                  <a:rPr lang="es-AR" b="1" i="1" smtClean="0">
                                    <a:latin typeface="Cambria Math" panose="02040503050406030204" pitchFamily="18" charset="0"/>
                                  </a:rPr>
                                  <m:t>[</m:t>
                                </m:r>
                                <m:r>
                                  <a:rPr lang="es-AR" b="1" i="1" smtClean="0">
                                    <a:latin typeface="Cambria Math" panose="02040503050406030204" pitchFamily="18" charset="0"/>
                                  </a:rPr>
                                  <m:t>𝑿</m:t>
                                </m:r>
                                <m:r>
                                  <a:rPr lang="es-AR" b="1" i="1" smtClean="0">
                                    <a:latin typeface="Cambria Math" panose="02040503050406030204" pitchFamily="18" charset="0"/>
                                  </a:rPr>
                                  <m:t>=</m:t>
                                </m:r>
                                <m:r>
                                  <a:rPr lang="es-AR" b="1" i="1" smtClean="0">
                                    <a:latin typeface="Cambria Math" panose="02040503050406030204" pitchFamily="18" charset="0"/>
                                  </a:rPr>
                                  <m:t>𝒙</m:t>
                                </m:r>
                                <m:r>
                                  <a:rPr lang="es-AR" b="1" i="1" smtClean="0">
                                    <a:latin typeface="Cambria Math" panose="02040503050406030204" pitchFamily="18" charset="0"/>
                                  </a:rPr>
                                  <m:t>]</m:t>
                                </m:r>
                              </m:oMath>
                            </m:oMathPara>
                          </a14:m>
                          <a:endParaRPr lang="es-AR" dirty="0"/>
                        </a:p>
                      </a:txBody>
                      <a:tcPr/>
                    </a:tc>
                    <a:extLst>
                      <a:ext uri="{0D108BD9-81ED-4DB2-BD59-A6C34878D82A}">
                        <a16:rowId xmlns:a16="http://schemas.microsoft.com/office/drawing/2014/main" val="32046859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s-AR" b="1" i="1" smtClean="0">
                                    <a:latin typeface="Cambria Math" panose="02040503050406030204" pitchFamily="18" charset="0"/>
                                  </a:rPr>
                                  <m:t>𝟎</m:t>
                                </m:r>
                              </m:oMath>
                            </m:oMathPara>
                          </a14:m>
                          <a:endParaRPr lang="es-AR" dirty="0"/>
                        </a:p>
                      </a:txBody>
                      <a:tcPr/>
                    </a:tc>
                    <a:tc>
                      <a:txBody>
                        <a:bodyPr/>
                        <a:lstStyle/>
                        <a:p>
                          <a:pPr/>
                          <a14:m>
                            <m:oMathPara xmlns:m="http://schemas.openxmlformats.org/officeDocument/2006/math">
                              <m:oMathParaPr>
                                <m:jc m:val="centerGroup"/>
                              </m:oMathParaPr>
                              <m:oMath xmlns:m="http://schemas.openxmlformats.org/officeDocument/2006/math">
                                <m:f>
                                  <m:fPr>
                                    <m:ctrlPr>
                                      <a:rPr lang="es-AR" b="1" i="1" smtClean="0">
                                        <a:latin typeface="Cambria Math" panose="02040503050406030204" pitchFamily="18" charset="0"/>
                                      </a:rPr>
                                    </m:ctrlPr>
                                  </m:fPr>
                                  <m:num>
                                    <m:r>
                                      <a:rPr lang="es-AR" b="1" i="1" smtClean="0">
                                        <a:latin typeface="Cambria Math" panose="02040503050406030204" pitchFamily="18" charset="0"/>
                                      </a:rPr>
                                      <m:t>𝟏</m:t>
                                    </m:r>
                                  </m:num>
                                  <m:den>
                                    <m:r>
                                      <a:rPr lang="es-AR" b="1" i="1" smtClean="0">
                                        <a:latin typeface="Cambria Math" panose="02040503050406030204" pitchFamily="18" charset="0"/>
                                      </a:rPr>
                                      <m:t>𝟖</m:t>
                                    </m:r>
                                  </m:den>
                                </m:f>
                              </m:oMath>
                            </m:oMathPara>
                          </a14:m>
                          <a:endParaRPr lang="es-AR" dirty="0"/>
                        </a:p>
                      </a:txBody>
                      <a:tcPr/>
                    </a:tc>
                    <a:tc>
                      <a:txBody>
                        <a:bodyPr/>
                        <a:lstStyle/>
                        <a:p>
                          <a:pPr/>
                          <a14:m>
                            <m:oMathPara xmlns:m="http://schemas.openxmlformats.org/officeDocument/2006/math">
                              <m:oMathParaPr>
                                <m:jc m:val="centerGroup"/>
                              </m:oMathParaPr>
                              <m:oMath xmlns:m="http://schemas.openxmlformats.org/officeDocument/2006/math">
                                <m:f>
                                  <m:fPr>
                                    <m:ctrlPr>
                                      <a:rPr lang="es-AR" b="1" i="1" smtClean="0">
                                        <a:latin typeface="Cambria Math" panose="02040503050406030204" pitchFamily="18" charset="0"/>
                                      </a:rPr>
                                    </m:ctrlPr>
                                  </m:fPr>
                                  <m:num>
                                    <m:r>
                                      <a:rPr lang="es-AR" b="1" i="1" smtClean="0">
                                        <a:latin typeface="Cambria Math" panose="02040503050406030204" pitchFamily="18" charset="0"/>
                                      </a:rPr>
                                      <m:t>𝟏</m:t>
                                    </m:r>
                                  </m:num>
                                  <m:den>
                                    <m:r>
                                      <a:rPr lang="es-AR" b="1" i="1" smtClean="0">
                                        <a:latin typeface="Cambria Math" panose="02040503050406030204" pitchFamily="18" charset="0"/>
                                      </a:rPr>
                                      <m:t>𝟖</m:t>
                                    </m:r>
                                  </m:den>
                                </m:f>
                              </m:oMath>
                            </m:oMathPara>
                          </a14:m>
                          <a:endParaRPr lang="es-AR" dirty="0"/>
                        </a:p>
                      </a:txBody>
                      <a:tcPr/>
                    </a:tc>
                    <a:tc>
                      <a:txBody>
                        <a:bodyPr/>
                        <a:lstStyle/>
                        <a:p>
                          <a:pPr/>
                          <a14:m>
                            <m:oMathPara xmlns:m="http://schemas.openxmlformats.org/officeDocument/2006/math">
                              <m:oMathParaPr>
                                <m:jc m:val="centerGroup"/>
                              </m:oMathParaPr>
                              <m:oMath xmlns:m="http://schemas.openxmlformats.org/officeDocument/2006/math">
                                <m:f>
                                  <m:fPr>
                                    <m:ctrlPr>
                                      <a:rPr lang="es-AR" b="1" i="1" smtClean="0">
                                        <a:latin typeface="Cambria Math" panose="02040503050406030204" pitchFamily="18" charset="0"/>
                                      </a:rPr>
                                    </m:ctrlPr>
                                  </m:fPr>
                                  <m:num>
                                    <m:r>
                                      <a:rPr lang="es-AR" b="1" i="1" smtClean="0">
                                        <a:latin typeface="Cambria Math" panose="02040503050406030204" pitchFamily="18" charset="0"/>
                                      </a:rPr>
                                      <m:t>𝟕</m:t>
                                    </m:r>
                                  </m:num>
                                  <m:den>
                                    <m:r>
                                      <a:rPr lang="es-AR" b="1" i="1" smtClean="0">
                                        <a:latin typeface="Cambria Math" panose="02040503050406030204" pitchFamily="18" charset="0"/>
                                      </a:rPr>
                                      <m:t>𝟖</m:t>
                                    </m:r>
                                  </m:den>
                                </m:f>
                              </m:oMath>
                            </m:oMathPara>
                          </a14:m>
                          <a:endParaRPr lang="es-AR" dirty="0"/>
                        </a:p>
                      </a:txBody>
                      <a:tcPr/>
                    </a:tc>
                    <a:extLst>
                      <a:ext uri="{0D108BD9-81ED-4DB2-BD59-A6C34878D82A}">
                        <a16:rowId xmlns:a16="http://schemas.microsoft.com/office/drawing/2014/main" val="1215551747"/>
                      </a:ext>
                    </a:extLst>
                  </a:tr>
                  <a:tr h="370840">
                    <a:tc>
                      <a:txBody>
                        <a:bodyPr/>
                        <a:lstStyle/>
                        <a:p>
                          <a:pPr/>
                          <a14:m>
                            <m:oMathPara xmlns:m="http://schemas.openxmlformats.org/officeDocument/2006/math">
                              <m:oMathParaPr>
                                <m:jc m:val="centerGroup"/>
                              </m:oMathParaPr>
                              <m:oMath xmlns:m="http://schemas.openxmlformats.org/officeDocument/2006/math">
                                <m:r>
                                  <a:rPr lang="es-AR" b="1" i="1" smtClean="0">
                                    <a:latin typeface="Cambria Math" panose="02040503050406030204" pitchFamily="18" charset="0"/>
                                  </a:rPr>
                                  <m:t>𝟏</m:t>
                                </m:r>
                              </m:oMath>
                            </m:oMathPara>
                          </a14:m>
                          <a:endParaRPr lang="es-AR" dirty="0"/>
                        </a:p>
                      </a:txBody>
                      <a:tcPr/>
                    </a:tc>
                    <a:tc>
                      <a:txBody>
                        <a:bodyPr/>
                        <a:lstStyle/>
                        <a:p>
                          <a:pPr/>
                          <a14:m>
                            <m:oMathPara xmlns:m="http://schemas.openxmlformats.org/officeDocument/2006/math">
                              <m:oMathParaPr>
                                <m:jc m:val="centerGroup"/>
                              </m:oMathParaPr>
                              <m:oMath xmlns:m="http://schemas.openxmlformats.org/officeDocument/2006/math">
                                <m:f>
                                  <m:fPr>
                                    <m:ctrlPr>
                                      <a:rPr lang="es-AR" b="1" i="1" smtClean="0">
                                        <a:latin typeface="Cambria Math" panose="02040503050406030204" pitchFamily="18" charset="0"/>
                                      </a:rPr>
                                    </m:ctrlPr>
                                  </m:fPr>
                                  <m:num>
                                    <m:r>
                                      <a:rPr lang="es-AR" b="1" i="1" smtClean="0">
                                        <a:latin typeface="Cambria Math" panose="02040503050406030204" pitchFamily="18" charset="0"/>
                                      </a:rPr>
                                      <m:t>𝟑</m:t>
                                    </m:r>
                                  </m:num>
                                  <m:den>
                                    <m:r>
                                      <a:rPr lang="es-AR" b="1" i="1" smtClean="0">
                                        <a:latin typeface="Cambria Math" panose="02040503050406030204" pitchFamily="18" charset="0"/>
                                      </a:rPr>
                                      <m:t>𝟖</m:t>
                                    </m:r>
                                  </m:den>
                                </m:f>
                              </m:oMath>
                            </m:oMathPara>
                          </a14:m>
                          <a:endParaRPr lang="es-AR" dirty="0"/>
                        </a:p>
                      </a:txBody>
                      <a:tcPr/>
                    </a:tc>
                    <a:tc>
                      <a:txBody>
                        <a:bodyPr/>
                        <a:lstStyle/>
                        <a:p>
                          <a:pPr/>
                          <a14:m>
                            <m:oMathPara xmlns:m="http://schemas.openxmlformats.org/officeDocument/2006/math">
                              <m:oMathParaPr>
                                <m:jc m:val="centerGroup"/>
                              </m:oMathParaPr>
                              <m:oMath xmlns:m="http://schemas.openxmlformats.org/officeDocument/2006/math">
                                <m:f>
                                  <m:fPr>
                                    <m:ctrlPr>
                                      <a:rPr lang="es-AR" b="1" i="1" smtClean="0">
                                        <a:latin typeface="Cambria Math" panose="02040503050406030204" pitchFamily="18" charset="0"/>
                                      </a:rPr>
                                    </m:ctrlPr>
                                  </m:fPr>
                                  <m:num>
                                    <m:r>
                                      <a:rPr lang="es-AR" b="1" i="1" smtClean="0">
                                        <a:latin typeface="Cambria Math" panose="02040503050406030204" pitchFamily="18" charset="0"/>
                                      </a:rPr>
                                      <m:t>𝟒</m:t>
                                    </m:r>
                                  </m:num>
                                  <m:den>
                                    <m:r>
                                      <a:rPr lang="es-AR" b="1" i="1" smtClean="0">
                                        <a:latin typeface="Cambria Math" panose="02040503050406030204" pitchFamily="18" charset="0"/>
                                      </a:rPr>
                                      <m:t>𝟖</m:t>
                                    </m:r>
                                  </m:den>
                                </m:f>
                              </m:oMath>
                            </m:oMathPara>
                          </a14:m>
                          <a:endParaRPr lang="es-AR" dirty="0"/>
                        </a:p>
                      </a:txBody>
                      <a:tcPr/>
                    </a:tc>
                    <a:tc>
                      <a:txBody>
                        <a:bodyPr/>
                        <a:lstStyle/>
                        <a:p>
                          <a:pPr/>
                          <a14:m>
                            <m:oMathPara xmlns:m="http://schemas.openxmlformats.org/officeDocument/2006/math">
                              <m:oMathParaPr>
                                <m:jc m:val="centerGroup"/>
                              </m:oMathParaPr>
                              <m:oMath xmlns:m="http://schemas.openxmlformats.org/officeDocument/2006/math">
                                <m:f>
                                  <m:fPr>
                                    <m:ctrlPr>
                                      <a:rPr lang="es-AR" b="1" i="1" smtClean="0">
                                        <a:latin typeface="Cambria Math" panose="02040503050406030204" pitchFamily="18" charset="0"/>
                                      </a:rPr>
                                    </m:ctrlPr>
                                  </m:fPr>
                                  <m:num>
                                    <m:r>
                                      <a:rPr lang="es-AR" b="1" i="1" smtClean="0">
                                        <a:latin typeface="Cambria Math" panose="02040503050406030204" pitchFamily="18" charset="0"/>
                                      </a:rPr>
                                      <m:t>𝟒</m:t>
                                    </m:r>
                                  </m:num>
                                  <m:den>
                                    <m:r>
                                      <a:rPr lang="es-AR" b="1" i="1" smtClean="0">
                                        <a:latin typeface="Cambria Math" panose="02040503050406030204" pitchFamily="18" charset="0"/>
                                      </a:rPr>
                                      <m:t>𝟖</m:t>
                                    </m:r>
                                  </m:den>
                                </m:f>
                              </m:oMath>
                            </m:oMathPara>
                          </a14:m>
                          <a:endParaRPr lang="es-AR" dirty="0"/>
                        </a:p>
                      </a:txBody>
                      <a:tcPr/>
                    </a:tc>
                    <a:extLst>
                      <a:ext uri="{0D108BD9-81ED-4DB2-BD59-A6C34878D82A}">
                        <a16:rowId xmlns:a16="http://schemas.microsoft.com/office/drawing/2014/main" val="988897740"/>
                      </a:ext>
                    </a:extLst>
                  </a:tr>
                  <a:tr h="370840">
                    <a:tc>
                      <a:txBody>
                        <a:bodyPr/>
                        <a:lstStyle/>
                        <a:p>
                          <a:pPr/>
                          <a14:m>
                            <m:oMathPara xmlns:m="http://schemas.openxmlformats.org/officeDocument/2006/math">
                              <m:oMathParaPr>
                                <m:jc m:val="centerGroup"/>
                              </m:oMathParaPr>
                              <m:oMath xmlns:m="http://schemas.openxmlformats.org/officeDocument/2006/math">
                                <m:r>
                                  <a:rPr lang="es-AR" b="1" i="1" smtClean="0">
                                    <a:latin typeface="Cambria Math" panose="02040503050406030204" pitchFamily="18" charset="0"/>
                                  </a:rPr>
                                  <m:t>𝟐</m:t>
                                </m:r>
                              </m:oMath>
                            </m:oMathPara>
                          </a14:m>
                          <a:endParaRPr lang="es-AR" dirty="0"/>
                        </a:p>
                      </a:txBody>
                      <a:tcPr/>
                    </a:tc>
                    <a:tc>
                      <a:txBody>
                        <a:bodyPr/>
                        <a:lstStyle/>
                        <a:p>
                          <a:pPr/>
                          <a14:m>
                            <m:oMathPara xmlns:m="http://schemas.openxmlformats.org/officeDocument/2006/math">
                              <m:oMathParaPr>
                                <m:jc m:val="centerGroup"/>
                              </m:oMathParaPr>
                              <m:oMath xmlns:m="http://schemas.openxmlformats.org/officeDocument/2006/math">
                                <m:f>
                                  <m:fPr>
                                    <m:ctrlPr>
                                      <a:rPr lang="es-AR" b="1" i="1" smtClean="0">
                                        <a:latin typeface="Cambria Math" panose="02040503050406030204" pitchFamily="18" charset="0"/>
                                      </a:rPr>
                                    </m:ctrlPr>
                                  </m:fPr>
                                  <m:num>
                                    <m:r>
                                      <a:rPr lang="es-AR" b="1" i="1" smtClean="0">
                                        <a:latin typeface="Cambria Math" panose="02040503050406030204" pitchFamily="18" charset="0"/>
                                      </a:rPr>
                                      <m:t>𝟑</m:t>
                                    </m:r>
                                  </m:num>
                                  <m:den>
                                    <m:r>
                                      <a:rPr lang="es-AR" b="1" i="1" smtClean="0">
                                        <a:latin typeface="Cambria Math" panose="02040503050406030204" pitchFamily="18" charset="0"/>
                                      </a:rPr>
                                      <m:t>𝟖</m:t>
                                    </m:r>
                                  </m:den>
                                </m:f>
                              </m:oMath>
                            </m:oMathPara>
                          </a14:m>
                          <a:endParaRPr lang="es-AR" dirty="0"/>
                        </a:p>
                      </a:txBody>
                      <a:tcPr/>
                    </a:tc>
                    <a:tc>
                      <a:txBody>
                        <a:bodyPr/>
                        <a:lstStyle/>
                        <a:p>
                          <a:pPr/>
                          <a14:m>
                            <m:oMathPara xmlns:m="http://schemas.openxmlformats.org/officeDocument/2006/math">
                              <m:oMathParaPr>
                                <m:jc m:val="centerGroup"/>
                              </m:oMathParaPr>
                              <m:oMath xmlns:m="http://schemas.openxmlformats.org/officeDocument/2006/math">
                                <m:f>
                                  <m:fPr>
                                    <m:ctrlPr>
                                      <a:rPr lang="es-AR" b="1" i="1" smtClean="0">
                                        <a:latin typeface="Cambria Math" panose="02040503050406030204" pitchFamily="18" charset="0"/>
                                      </a:rPr>
                                    </m:ctrlPr>
                                  </m:fPr>
                                  <m:num>
                                    <m:r>
                                      <a:rPr lang="es-AR" b="1" i="1" smtClean="0">
                                        <a:latin typeface="Cambria Math" panose="02040503050406030204" pitchFamily="18" charset="0"/>
                                      </a:rPr>
                                      <m:t>𝟕</m:t>
                                    </m:r>
                                  </m:num>
                                  <m:den>
                                    <m:r>
                                      <a:rPr lang="es-AR" b="1" i="1" smtClean="0">
                                        <a:latin typeface="Cambria Math" panose="02040503050406030204" pitchFamily="18" charset="0"/>
                                      </a:rPr>
                                      <m:t>𝟖</m:t>
                                    </m:r>
                                  </m:den>
                                </m:f>
                              </m:oMath>
                            </m:oMathPara>
                          </a14:m>
                          <a:endParaRPr lang="es-AR" dirty="0"/>
                        </a:p>
                      </a:txBody>
                      <a:tcPr/>
                    </a:tc>
                    <a:tc>
                      <a:txBody>
                        <a:bodyPr/>
                        <a:lstStyle/>
                        <a:p>
                          <a:pPr/>
                          <a14:m>
                            <m:oMathPara xmlns:m="http://schemas.openxmlformats.org/officeDocument/2006/math">
                              <m:oMathParaPr>
                                <m:jc m:val="centerGroup"/>
                              </m:oMathParaPr>
                              <m:oMath xmlns:m="http://schemas.openxmlformats.org/officeDocument/2006/math">
                                <m:f>
                                  <m:fPr>
                                    <m:ctrlPr>
                                      <a:rPr lang="es-AR" b="1" i="1" smtClean="0">
                                        <a:latin typeface="Cambria Math" panose="02040503050406030204" pitchFamily="18" charset="0"/>
                                      </a:rPr>
                                    </m:ctrlPr>
                                  </m:fPr>
                                  <m:num>
                                    <m:r>
                                      <a:rPr lang="es-AR" b="1" i="1" smtClean="0">
                                        <a:latin typeface="Cambria Math" panose="02040503050406030204" pitchFamily="18" charset="0"/>
                                      </a:rPr>
                                      <m:t>𝟏</m:t>
                                    </m:r>
                                  </m:num>
                                  <m:den>
                                    <m:r>
                                      <a:rPr lang="es-AR" b="1" i="1" smtClean="0">
                                        <a:latin typeface="Cambria Math" panose="02040503050406030204" pitchFamily="18" charset="0"/>
                                      </a:rPr>
                                      <m:t>𝟖</m:t>
                                    </m:r>
                                  </m:den>
                                </m:f>
                              </m:oMath>
                            </m:oMathPara>
                          </a14:m>
                          <a:endParaRPr lang="es-AR" dirty="0"/>
                        </a:p>
                      </a:txBody>
                      <a:tcPr/>
                    </a:tc>
                    <a:extLst>
                      <a:ext uri="{0D108BD9-81ED-4DB2-BD59-A6C34878D82A}">
                        <a16:rowId xmlns:a16="http://schemas.microsoft.com/office/drawing/2014/main" val="2330021074"/>
                      </a:ext>
                    </a:extLst>
                  </a:tr>
                  <a:tr h="370840">
                    <a:tc>
                      <a:txBody>
                        <a:bodyPr/>
                        <a:lstStyle/>
                        <a:p>
                          <a:pPr/>
                          <a14:m>
                            <m:oMathPara xmlns:m="http://schemas.openxmlformats.org/officeDocument/2006/math">
                              <m:oMathParaPr>
                                <m:jc m:val="centerGroup"/>
                              </m:oMathParaPr>
                              <m:oMath xmlns:m="http://schemas.openxmlformats.org/officeDocument/2006/math">
                                <m:r>
                                  <a:rPr lang="es-AR" b="1" i="1" smtClean="0">
                                    <a:latin typeface="Cambria Math" panose="02040503050406030204" pitchFamily="18" charset="0"/>
                                  </a:rPr>
                                  <m:t>𝟑</m:t>
                                </m:r>
                              </m:oMath>
                            </m:oMathPara>
                          </a14:m>
                          <a:endParaRPr lang="es-AR" dirty="0"/>
                        </a:p>
                      </a:txBody>
                      <a:tcPr/>
                    </a:tc>
                    <a:tc>
                      <a:txBody>
                        <a:bodyPr/>
                        <a:lstStyle/>
                        <a:p>
                          <a:pPr/>
                          <a14:m>
                            <m:oMathPara xmlns:m="http://schemas.openxmlformats.org/officeDocument/2006/math">
                              <m:oMathParaPr>
                                <m:jc m:val="centerGroup"/>
                              </m:oMathParaPr>
                              <m:oMath xmlns:m="http://schemas.openxmlformats.org/officeDocument/2006/math">
                                <m:f>
                                  <m:fPr>
                                    <m:ctrlPr>
                                      <a:rPr lang="es-AR" b="1" i="1" smtClean="0">
                                        <a:latin typeface="Cambria Math" panose="02040503050406030204" pitchFamily="18" charset="0"/>
                                      </a:rPr>
                                    </m:ctrlPr>
                                  </m:fPr>
                                  <m:num>
                                    <m:r>
                                      <a:rPr lang="es-AR" b="1" i="1" smtClean="0">
                                        <a:latin typeface="Cambria Math" panose="02040503050406030204" pitchFamily="18" charset="0"/>
                                      </a:rPr>
                                      <m:t>𝟏</m:t>
                                    </m:r>
                                  </m:num>
                                  <m:den>
                                    <m:r>
                                      <a:rPr lang="es-AR" b="1" i="1" smtClean="0">
                                        <a:latin typeface="Cambria Math" panose="02040503050406030204" pitchFamily="18" charset="0"/>
                                      </a:rPr>
                                      <m:t>𝟖</m:t>
                                    </m:r>
                                  </m:den>
                                </m:f>
                              </m:oMath>
                            </m:oMathPara>
                          </a14:m>
                          <a:endParaRPr lang="es-AR" dirty="0"/>
                        </a:p>
                      </a:txBody>
                      <a:tcPr/>
                    </a:tc>
                    <a:tc>
                      <a:txBody>
                        <a:bodyPr/>
                        <a:lstStyle/>
                        <a:p>
                          <a:pPr/>
                          <a14:m>
                            <m:oMathPara xmlns:m="http://schemas.openxmlformats.org/officeDocument/2006/math">
                              <m:oMathParaPr>
                                <m:jc m:val="centerGroup"/>
                              </m:oMathParaPr>
                              <m:oMath xmlns:m="http://schemas.openxmlformats.org/officeDocument/2006/math">
                                <m:r>
                                  <a:rPr lang="es-AR" b="1" i="1" smtClean="0">
                                    <a:latin typeface="Cambria Math" panose="02040503050406030204" pitchFamily="18" charset="0"/>
                                  </a:rPr>
                                  <m:t>𝟏</m:t>
                                </m:r>
                              </m:oMath>
                            </m:oMathPara>
                          </a14:m>
                          <a:endParaRPr lang="es-AR" dirty="0"/>
                        </a:p>
                      </a:txBody>
                      <a:tcPr/>
                    </a:tc>
                    <a:tc>
                      <a:txBody>
                        <a:bodyPr/>
                        <a:lstStyle/>
                        <a:p>
                          <a:pPr/>
                          <a14:m>
                            <m:oMathPara xmlns:m="http://schemas.openxmlformats.org/officeDocument/2006/math">
                              <m:oMathParaPr>
                                <m:jc m:val="centerGroup"/>
                              </m:oMathParaPr>
                              <m:oMath xmlns:m="http://schemas.openxmlformats.org/officeDocument/2006/math">
                                <m:r>
                                  <a:rPr lang="es-AR" b="1" i="1" smtClean="0">
                                    <a:latin typeface="Cambria Math" panose="02040503050406030204" pitchFamily="18" charset="0"/>
                                  </a:rPr>
                                  <m:t>𝟎</m:t>
                                </m:r>
                              </m:oMath>
                            </m:oMathPara>
                          </a14:m>
                          <a:endParaRPr lang="es-AR" b="1" dirty="0"/>
                        </a:p>
                      </a:txBody>
                      <a:tcPr/>
                    </a:tc>
                    <a:extLst>
                      <a:ext uri="{0D108BD9-81ED-4DB2-BD59-A6C34878D82A}">
                        <a16:rowId xmlns:a16="http://schemas.microsoft.com/office/drawing/2014/main" val="1860621866"/>
                      </a:ext>
                    </a:extLst>
                  </a:tr>
                  <a:tr h="370840">
                    <a:tc>
                      <a:txBody>
                        <a:bodyPr/>
                        <a:lstStyle/>
                        <a:p>
                          <a:pPr algn="ctr"/>
                          <a:r>
                            <a:rPr lang="es-AR" dirty="0"/>
                            <a:t>Total</a:t>
                          </a:r>
                        </a:p>
                      </a:txBody>
                      <a:tcPr/>
                    </a:tc>
                    <a:tc>
                      <a:txBody>
                        <a:bodyPr/>
                        <a:lstStyle/>
                        <a:p>
                          <a:pPr/>
                          <a14:m>
                            <m:oMathPara xmlns:m="http://schemas.openxmlformats.org/officeDocument/2006/math">
                              <m:oMathParaPr>
                                <m:jc m:val="centerGroup"/>
                              </m:oMathParaPr>
                              <m:oMath xmlns:m="http://schemas.openxmlformats.org/officeDocument/2006/math">
                                <m:r>
                                  <a:rPr lang="es-AR" b="1" i="1" smtClean="0">
                                    <a:latin typeface="Cambria Math" panose="02040503050406030204" pitchFamily="18" charset="0"/>
                                  </a:rPr>
                                  <m:t>𝟏</m:t>
                                </m:r>
                              </m:oMath>
                            </m:oMathPara>
                          </a14:m>
                          <a:endParaRPr lang="es-AR" dirty="0"/>
                        </a:p>
                      </a:txBody>
                      <a:tcPr/>
                    </a:tc>
                    <a:tc>
                      <a:txBody>
                        <a:bodyPr/>
                        <a:lstStyle/>
                        <a:p>
                          <a:endParaRPr lang="es-AR" dirty="0"/>
                        </a:p>
                      </a:txBody>
                      <a:tcPr/>
                    </a:tc>
                    <a:tc>
                      <a:txBody>
                        <a:bodyPr/>
                        <a:lstStyle/>
                        <a:p>
                          <a:endParaRPr lang="es-AR" dirty="0"/>
                        </a:p>
                      </a:txBody>
                      <a:tcPr/>
                    </a:tc>
                    <a:extLst>
                      <a:ext uri="{0D108BD9-81ED-4DB2-BD59-A6C34878D82A}">
                        <a16:rowId xmlns:a16="http://schemas.microsoft.com/office/drawing/2014/main" val="110099323"/>
                      </a:ext>
                    </a:extLst>
                  </a:tr>
                </a:tbl>
              </a:graphicData>
            </a:graphic>
          </p:graphicFrame>
        </mc:Choice>
        <mc:Fallback>
          <p:graphicFrame>
            <p:nvGraphicFramePr>
              <p:cNvPr id="3" name="Tabla 3">
                <a:extLst>
                  <a:ext uri="{FF2B5EF4-FFF2-40B4-BE49-F238E27FC236}">
                    <a16:creationId xmlns:a16="http://schemas.microsoft.com/office/drawing/2014/main" id="{CEE51727-9D82-4128-B0A7-887B5E852F34}"/>
                  </a:ext>
                </a:extLst>
              </p:cNvPr>
              <p:cNvGraphicFramePr>
                <a:graphicFrameLocks noGrp="1"/>
              </p:cNvGraphicFramePr>
              <p:nvPr>
                <p:extLst>
                  <p:ext uri="{D42A27DB-BD31-4B8C-83A1-F6EECF244321}">
                    <p14:modId xmlns:p14="http://schemas.microsoft.com/office/powerpoint/2010/main" val="1283426510"/>
                  </p:ext>
                </p:extLst>
              </p:nvPr>
            </p:nvGraphicFramePr>
            <p:xfrm>
              <a:off x="3215680" y="2780120"/>
              <a:ext cx="6096000" cy="3169160"/>
            </p:xfrm>
            <a:graphic>
              <a:graphicData uri="http://schemas.openxmlformats.org/drawingml/2006/table">
                <a:tbl>
                  <a:tblPr firstRow="1" bandRow="1">
                    <a:tableStyleId>{00A15C55-8517-42AA-B614-E9B94910E393}</a:tableStyleId>
                  </a:tblPr>
                  <a:tblGrid>
                    <a:gridCol w="1524000">
                      <a:extLst>
                        <a:ext uri="{9D8B030D-6E8A-4147-A177-3AD203B41FA5}">
                          <a16:colId xmlns:a16="http://schemas.microsoft.com/office/drawing/2014/main" val="3974935975"/>
                        </a:ext>
                      </a:extLst>
                    </a:gridCol>
                    <a:gridCol w="1524000">
                      <a:extLst>
                        <a:ext uri="{9D8B030D-6E8A-4147-A177-3AD203B41FA5}">
                          <a16:colId xmlns:a16="http://schemas.microsoft.com/office/drawing/2014/main" val="303957626"/>
                        </a:ext>
                      </a:extLst>
                    </a:gridCol>
                    <a:gridCol w="1524000">
                      <a:extLst>
                        <a:ext uri="{9D8B030D-6E8A-4147-A177-3AD203B41FA5}">
                          <a16:colId xmlns:a16="http://schemas.microsoft.com/office/drawing/2014/main" val="1136956716"/>
                        </a:ext>
                      </a:extLst>
                    </a:gridCol>
                    <a:gridCol w="1524000">
                      <a:extLst>
                        <a:ext uri="{9D8B030D-6E8A-4147-A177-3AD203B41FA5}">
                          <a16:colId xmlns:a16="http://schemas.microsoft.com/office/drawing/2014/main" val="1912507336"/>
                        </a:ext>
                      </a:extLst>
                    </a:gridCol>
                  </a:tblGrid>
                  <a:tr h="370840">
                    <a:tc>
                      <a:txBody>
                        <a:bodyPr/>
                        <a:lstStyle/>
                        <a:p>
                          <a:endParaRPr lang="es-AR"/>
                        </a:p>
                      </a:txBody>
                      <a:tcPr>
                        <a:blipFill>
                          <a:blip r:embed="rId3"/>
                          <a:stretch>
                            <a:fillRect l="-400" t="-1639" r="-302000" b="-777049"/>
                          </a:stretch>
                        </a:blipFill>
                      </a:tcPr>
                    </a:tc>
                    <a:tc>
                      <a:txBody>
                        <a:bodyPr/>
                        <a:lstStyle/>
                        <a:p>
                          <a:endParaRPr lang="es-AR"/>
                        </a:p>
                      </a:txBody>
                      <a:tcPr>
                        <a:blipFill>
                          <a:blip r:embed="rId3"/>
                          <a:stretch>
                            <a:fillRect l="-100000" t="-1639" r="-200797" b="-777049"/>
                          </a:stretch>
                        </a:blipFill>
                      </a:tcPr>
                    </a:tc>
                    <a:tc>
                      <a:txBody>
                        <a:bodyPr/>
                        <a:lstStyle/>
                        <a:p>
                          <a:endParaRPr lang="es-AR"/>
                        </a:p>
                      </a:txBody>
                      <a:tcPr>
                        <a:blipFill>
                          <a:blip r:embed="rId3"/>
                          <a:stretch>
                            <a:fillRect l="-200800" t="-1639" r="-101600" b="-777049"/>
                          </a:stretch>
                        </a:blipFill>
                      </a:tcPr>
                    </a:tc>
                    <a:tc>
                      <a:txBody>
                        <a:bodyPr/>
                        <a:lstStyle/>
                        <a:p>
                          <a:endParaRPr lang="es-AR"/>
                        </a:p>
                      </a:txBody>
                      <a:tcPr>
                        <a:blipFill>
                          <a:blip r:embed="rId3"/>
                          <a:stretch>
                            <a:fillRect l="-300800" t="-1639" r="-1600" b="-777049"/>
                          </a:stretch>
                        </a:blipFill>
                      </a:tcPr>
                    </a:tc>
                    <a:extLst>
                      <a:ext uri="{0D108BD9-81ED-4DB2-BD59-A6C34878D82A}">
                        <a16:rowId xmlns:a16="http://schemas.microsoft.com/office/drawing/2014/main" val="320468599"/>
                      </a:ext>
                    </a:extLst>
                  </a:tr>
                  <a:tr h="606870">
                    <a:tc>
                      <a:txBody>
                        <a:bodyPr/>
                        <a:lstStyle/>
                        <a:p>
                          <a:endParaRPr lang="es-AR"/>
                        </a:p>
                      </a:txBody>
                      <a:tcPr>
                        <a:blipFill>
                          <a:blip r:embed="rId3"/>
                          <a:stretch>
                            <a:fillRect l="-400" t="-62626" r="-302000" b="-378788"/>
                          </a:stretch>
                        </a:blipFill>
                      </a:tcPr>
                    </a:tc>
                    <a:tc>
                      <a:txBody>
                        <a:bodyPr/>
                        <a:lstStyle/>
                        <a:p>
                          <a:endParaRPr lang="es-AR"/>
                        </a:p>
                      </a:txBody>
                      <a:tcPr>
                        <a:blipFill>
                          <a:blip r:embed="rId3"/>
                          <a:stretch>
                            <a:fillRect l="-100000" t="-62626" r="-200797" b="-378788"/>
                          </a:stretch>
                        </a:blipFill>
                      </a:tcPr>
                    </a:tc>
                    <a:tc>
                      <a:txBody>
                        <a:bodyPr/>
                        <a:lstStyle/>
                        <a:p>
                          <a:endParaRPr lang="es-AR"/>
                        </a:p>
                      </a:txBody>
                      <a:tcPr>
                        <a:blipFill>
                          <a:blip r:embed="rId3"/>
                          <a:stretch>
                            <a:fillRect l="-200800" t="-62626" r="-101600" b="-378788"/>
                          </a:stretch>
                        </a:blipFill>
                      </a:tcPr>
                    </a:tc>
                    <a:tc>
                      <a:txBody>
                        <a:bodyPr/>
                        <a:lstStyle/>
                        <a:p>
                          <a:endParaRPr lang="es-AR"/>
                        </a:p>
                      </a:txBody>
                      <a:tcPr>
                        <a:blipFill>
                          <a:blip r:embed="rId3"/>
                          <a:stretch>
                            <a:fillRect l="-300800" t="-62626" r="-1600" b="-378788"/>
                          </a:stretch>
                        </a:blipFill>
                      </a:tcPr>
                    </a:tc>
                    <a:extLst>
                      <a:ext uri="{0D108BD9-81ED-4DB2-BD59-A6C34878D82A}">
                        <a16:rowId xmlns:a16="http://schemas.microsoft.com/office/drawing/2014/main" val="1215551747"/>
                      </a:ext>
                    </a:extLst>
                  </a:tr>
                  <a:tr h="606870">
                    <a:tc>
                      <a:txBody>
                        <a:bodyPr/>
                        <a:lstStyle/>
                        <a:p>
                          <a:endParaRPr lang="es-AR"/>
                        </a:p>
                      </a:txBody>
                      <a:tcPr>
                        <a:blipFill>
                          <a:blip r:embed="rId3"/>
                          <a:stretch>
                            <a:fillRect l="-400" t="-161000" r="-302000" b="-275000"/>
                          </a:stretch>
                        </a:blipFill>
                      </a:tcPr>
                    </a:tc>
                    <a:tc>
                      <a:txBody>
                        <a:bodyPr/>
                        <a:lstStyle/>
                        <a:p>
                          <a:endParaRPr lang="es-AR"/>
                        </a:p>
                      </a:txBody>
                      <a:tcPr>
                        <a:blipFill>
                          <a:blip r:embed="rId3"/>
                          <a:stretch>
                            <a:fillRect l="-100000" t="-161000" r="-200797" b="-275000"/>
                          </a:stretch>
                        </a:blipFill>
                      </a:tcPr>
                    </a:tc>
                    <a:tc>
                      <a:txBody>
                        <a:bodyPr/>
                        <a:lstStyle/>
                        <a:p>
                          <a:endParaRPr lang="es-AR"/>
                        </a:p>
                      </a:txBody>
                      <a:tcPr>
                        <a:blipFill>
                          <a:blip r:embed="rId3"/>
                          <a:stretch>
                            <a:fillRect l="-200800" t="-161000" r="-101600" b="-275000"/>
                          </a:stretch>
                        </a:blipFill>
                      </a:tcPr>
                    </a:tc>
                    <a:tc>
                      <a:txBody>
                        <a:bodyPr/>
                        <a:lstStyle/>
                        <a:p>
                          <a:endParaRPr lang="es-AR"/>
                        </a:p>
                      </a:txBody>
                      <a:tcPr>
                        <a:blipFill>
                          <a:blip r:embed="rId3"/>
                          <a:stretch>
                            <a:fillRect l="-300800" t="-161000" r="-1600" b="-275000"/>
                          </a:stretch>
                        </a:blipFill>
                      </a:tcPr>
                    </a:tc>
                    <a:extLst>
                      <a:ext uri="{0D108BD9-81ED-4DB2-BD59-A6C34878D82A}">
                        <a16:rowId xmlns:a16="http://schemas.microsoft.com/office/drawing/2014/main" val="988897740"/>
                      </a:ext>
                    </a:extLst>
                  </a:tr>
                  <a:tr h="606870">
                    <a:tc>
                      <a:txBody>
                        <a:bodyPr/>
                        <a:lstStyle/>
                        <a:p>
                          <a:endParaRPr lang="es-AR"/>
                        </a:p>
                      </a:txBody>
                      <a:tcPr>
                        <a:blipFill>
                          <a:blip r:embed="rId3"/>
                          <a:stretch>
                            <a:fillRect l="-400" t="-261000" r="-302000" b="-175000"/>
                          </a:stretch>
                        </a:blipFill>
                      </a:tcPr>
                    </a:tc>
                    <a:tc>
                      <a:txBody>
                        <a:bodyPr/>
                        <a:lstStyle/>
                        <a:p>
                          <a:endParaRPr lang="es-AR"/>
                        </a:p>
                      </a:txBody>
                      <a:tcPr>
                        <a:blipFill>
                          <a:blip r:embed="rId3"/>
                          <a:stretch>
                            <a:fillRect l="-100000" t="-261000" r="-200797" b="-175000"/>
                          </a:stretch>
                        </a:blipFill>
                      </a:tcPr>
                    </a:tc>
                    <a:tc>
                      <a:txBody>
                        <a:bodyPr/>
                        <a:lstStyle/>
                        <a:p>
                          <a:endParaRPr lang="es-AR"/>
                        </a:p>
                      </a:txBody>
                      <a:tcPr>
                        <a:blipFill>
                          <a:blip r:embed="rId3"/>
                          <a:stretch>
                            <a:fillRect l="-200800" t="-261000" r="-101600" b="-175000"/>
                          </a:stretch>
                        </a:blipFill>
                      </a:tcPr>
                    </a:tc>
                    <a:tc>
                      <a:txBody>
                        <a:bodyPr/>
                        <a:lstStyle/>
                        <a:p>
                          <a:endParaRPr lang="es-AR"/>
                        </a:p>
                      </a:txBody>
                      <a:tcPr>
                        <a:blipFill>
                          <a:blip r:embed="rId3"/>
                          <a:stretch>
                            <a:fillRect l="-300800" t="-261000" r="-1600" b="-175000"/>
                          </a:stretch>
                        </a:blipFill>
                      </a:tcPr>
                    </a:tc>
                    <a:extLst>
                      <a:ext uri="{0D108BD9-81ED-4DB2-BD59-A6C34878D82A}">
                        <a16:rowId xmlns:a16="http://schemas.microsoft.com/office/drawing/2014/main" val="2330021074"/>
                      </a:ext>
                    </a:extLst>
                  </a:tr>
                  <a:tr h="606870">
                    <a:tc>
                      <a:txBody>
                        <a:bodyPr/>
                        <a:lstStyle/>
                        <a:p>
                          <a:endParaRPr lang="es-AR"/>
                        </a:p>
                      </a:txBody>
                      <a:tcPr>
                        <a:blipFill>
                          <a:blip r:embed="rId3"/>
                          <a:stretch>
                            <a:fillRect l="-400" t="-364646" r="-302000" b="-76768"/>
                          </a:stretch>
                        </a:blipFill>
                      </a:tcPr>
                    </a:tc>
                    <a:tc>
                      <a:txBody>
                        <a:bodyPr/>
                        <a:lstStyle/>
                        <a:p>
                          <a:endParaRPr lang="es-AR"/>
                        </a:p>
                      </a:txBody>
                      <a:tcPr>
                        <a:blipFill>
                          <a:blip r:embed="rId3"/>
                          <a:stretch>
                            <a:fillRect l="-100000" t="-364646" r="-200797" b="-76768"/>
                          </a:stretch>
                        </a:blipFill>
                      </a:tcPr>
                    </a:tc>
                    <a:tc>
                      <a:txBody>
                        <a:bodyPr/>
                        <a:lstStyle/>
                        <a:p>
                          <a:endParaRPr lang="es-AR"/>
                        </a:p>
                      </a:txBody>
                      <a:tcPr>
                        <a:blipFill>
                          <a:blip r:embed="rId3"/>
                          <a:stretch>
                            <a:fillRect l="-200800" t="-364646" r="-101600" b="-76768"/>
                          </a:stretch>
                        </a:blipFill>
                      </a:tcPr>
                    </a:tc>
                    <a:tc>
                      <a:txBody>
                        <a:bodyPr/>
                        <a:lstStyle/>
                        <a:p>
                          <a:endParaRPr lang="es-AR"/>
                        </a:p>
                      </a:txBody>
                      <a:tcPr>
                        <a:blipFill>
                          <a:blip r:embed="rId3"/>
                          <a:stretch>
                            <a:fillRect l="-300800" t="-364646" r="-1600" b="-76768"/>
                          </a:stretch>
                        </a:blipFill>
                      </a:tcPr>
                    </a:tc>
                    <a:extLst>
                      <a:ext uri="{0D108BD9-81ED-4DB2-BD59-A6C34878D82A}">
                        <a16:rowId xmlns:a16="http://schemas.microsoft.com/office/drawing/2014/main" val="1860621866"/>
                      </a:ext>
                    </a:extLst>
                  </a:tr>
                  <a:tr h="370840">
                    <a:tc>
                      <a:txBody>
                        <a:bodyPr/>
                        <a:lstStyle/>
                        <a:p>
                          <a:pPr algn="ctr"/>
                          <a:r>
                            <a:rPr lang="es-AR" dirty="0"/>
                            <a:t>Total</a:t>
                          </a:r>
                        </a:p>
                      </a:txBody>
                      <a:tcPr/>
                    </a:tc>
                    <a:tc>
                      <a:txBody>
                        <a:bodyPr/>
                        <a:lstStyle/>
                        <a:p>
                          <a:endParaRPr lang="es-AR"/>
                        </a:p>
                      </a:txBody>
                      <a:tcPr>
                        <a:blipFill>
                          <a:blip r:embed="rId3"/>
                          <a:stretch>
                            <a:fillRect l="-100000" t="-754098" r="-200797" b="-24590"/>
                          </a:stretch>
                        </a:blipFill>
                      </a:tcPr>
                    </a:tc>
                    <a:tc>
                      <a:txBody>
                        <a:bodyPr/>
                        <a:lstStyle/>
                        <a:p>
                          <a:endParaRPr lang="es-AR" dirty="0"/>
                        </a:p>
                      </a:txBody>
                      <a:tcPr/>
                    </a:tc>
                    <a:tc>
                      <a:txBody>
                        <a:bodyPr/>
                        <a:lstStyle/>
                        <a:p>
                          <a:endParaRPr lang="es-AR" dirty="0"/>
                        </a:p>
                      </a:txBody>
                      <a:tcPr/>
                    </a:tc>
                    <a:extLst>
                      <a:ext uri="{0D108BD9-81ED-4DB2-BD59-A6C34878D82A}">
                        <a16:rowId xmlns:a16="http://schemas.microsoft.com/office/drawing/2014/main" val="110099323"/>
                      </a:ext>
                    </a:extLst>
                  </a:tr>
                </a:tbl>
              </a:graphicData>
            </a:graphic>
          </p:graphicFrame>
        </mc:Fallback>
      </mc:AlternateContent>
      <mc:AlternateContent xmlns:mc="http://schemas.openxmlformats.org/markup-compatibility/2006">
        <mc:Choice xmlns:a14="http://schemas.microsoft.com/office/drawing/2010/main" Requires="a14">
          <p:sp>
            <p:nvSpPr>
              <p:cNvPr id="5" name="Rectángulo 4">
                <a:extLst>
                  <a:ext uri="{FF2B5EF4-FFF2-40B4-BE49-F238E27FC236}">
                    <a16:creationId xmlns:a16="http://schemas.microsoft.com/office/drawing/2014/main" id="{1EB6DD9D-20B3-4AA9-B2C7-ACA498D74FF1}"/>
                  </a:ext>
                </a:extLst>
              </p:cNvPr>
              <p:cNvSpPr/>
              <p:nvPr/>
            </p:nvSpPr>
            <p:spPr>
              <a:xfrm>
                <a:off x="3812913" y="6093296"/>
                <a:ext cx="490153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s-AR" i="1">
                              <a:latin typeface="Cambria Math" panose="02040503050406030204" pitchFamily="18" charset="0"/>
                              <a:ea typeface="Cambria Math" panose="02040503050406030204" pitchFamily="18" charset="0"/>
                            </a:rPr>
                          </m:ctrlPr>
                        </m:sSubPr>
                        <m:e>
                          <m:r>
                            <a:rPr lang="es-AR" i="1">
                              <a:latin typeface="Cambria Math" panose="02040503050406030204" pitchFamily="18" charset="0"/>
                              <a:ea typeface="Cambria Math" panose="02040503050406030204" pitchFamily="18" charset="0"/>
                            </a:rPr>
                            <m:t>𝑆</m:t>
                          </m:r>
                        </m:e>
                        <m:sub>
                          <m:r>
                            <a:rPr lang="es-AR" i="1">
                              <a:latin typeface="Cambria Math" panose="02040503050406030204" pitchFamily="18" charset="0"/>
                              <a:ea typeface="Cambria Math" panose="02040503050406030204" pitchFamily="18" charset="0"/>
                            </a:rPr>
                            <m:t>𝑋</m:t>
                          </m:r>
                        </m:sub>
                      </m:sSub>
                      <m:d>
                        <m:dPr>
                          <m:ctrlPr>
                            <a:rPr lang="es-AR" i="1">
                              <a:latin typeface="Cambria Math" panose="02040503050406030204" pitchFamily="18" charset="0"/>
                              <a:ea typeface="Cambria Math" panose="02040503050406030204" pitchFamily="18" charset="0"/>
                            </a:rPr>
                          </m:ctrlPr>
                        </m:dPr>
                        <m:e>
                          <m:r>
                            <a:rPr lang="es-AR" i="1">
                              <a:latin typeface="Cambria Math" panose="02040503050406030204" pitchFamily="18" charset="0"/>
                              <a:ea typeface="Cambria Math" panose="02040503050406030204" pitchFamily="18" charset="0"/>
                            </a:rPr>
                            <m:t>𝑥</m:t>
                          </m:r>
                        </m:e>
                      </m:d>
                      <m:r>
                        <a:rPr lang="es-AR" i="1">
                          <a:latin typeface="Cambria Math" panose="02040503050406030204" pitchFamily="18" charset="0"/>
                          <a:ea typeface="Cambria Math" panose="02040503050406030204" pitchFamily="18" charset="0"/>
                        </a:rPr>
                        <m:t>=</m:t>
                      </m:r>
                      <m:r>
                        <a:rPr lang="es-AR" i="1">
                          <a:latin typeface="Cambria Math" panose="02040503050406030204" pitchFamily="18" charset="0"/>
                          <a:ea typeface="Cambria Math" panose="02040503050406030204" pitchFamily="18" charset="0"/>
                        </a:rPr>
                        <m:t>1−</m:t>
                      </m:r>
                      <m:sSub>
                        <m:sSubPr>
                          <m:ctrlPr>
                            <a:rPr lang="es-AR" i="1">
                              <a:latin typeface="Cambria Math" panose="02040503050406030204" pitchFamily="18" charset="0"/>
                              <a:ea typeface="Cambria Math" panose="02040503050406030204" pitchFamily="18" charset="0"/>
                            </a:rPr>
                          </m:ctrlPr>
                        </m:sSubPr>
                        <m:e>
                          <m:r>
                            <a:rPr lang="es-AR" i="1">
                              <a:latin typeface="Cambria Math" panose="02040503050406030204" pitchFamily="18" charset="0"/>
                              <a:ea typeface="Cambria Math" panose="02040503050406030204" pitchFamily="18" charset="0"/>
                            </a:rPr>
                            <m:t>𝐹</m:t>
                          </m:r>
                        </m:e>
                        <m:sub>
                          <m:r>
                            <a:rPr lang="es-AR" i="1">
                              <a:latin typeface="Cambria Math" panose="02040503050406030204" pitchFamily="18" charset="0"/>
                              <a:ea typeface="Cambria Math" panose="02040503050406030204" pitchFamily="18" charset="0"/>
                            </a:rPr>
                            <m:t>𝑋</m:t>
                          </m:r>
                        </m:sub>
                      </m:sSub>
                      <m:d>
                        <m:dPr>
                          <m:ctrlPr>
                            <a:rPr lang="es-AR" i="1">
                              <a:latin typeface="Cambria Math" panose="02040503050406030204" pitchFamily="18" charset="0"/>
                              <a:ea typeface="Cambria Math" panose="02040503050406030204" pitchFamily="18" charset="0"/>
                            </a:rPr>
                          </m:ctrlPr>
                        </m:dPr>
                        <m:e>
                          <m:r>
                            <a:rPr lang="es-AR" i="1">
                              <a:latin typeface="Cambria Math" panose="02040503050406030204" pitchFamily="18" charset="0"/>
                              <a:ea typeface="Cambria Math" panose="02040503050406030204" pitchFamily="18" charset="0"/>
                            </a:rPr>
                            <m:t>𝑥</m:t>
                          </m:r>
                        </m:e>
                      </m:d>
                      <m:r>
                        <a:rPr lang="es-AR" i="1">
                          <a:latin typeface="Cambria Math" panose="02040503050406030204" pitchFamily="18" charset="0"/>
                          <a:ea typeface="Cambria Math" panose="02040503050406030204" pitchFamily="18" charset="0"/>
                        </a:rPr>
                        <m:t>⇒</m:t>
                      </m:r>
                      <m:r>
                        <a:rPr lang="es-AR" i="1">
                          <a:latin typeface="Cambria Math" panose="02040503050406030204" pitchFamily="18" charset="0"/>
                          <a:ea typeface="Cambria Math" panose="02040503050406030204" pitchFamily="18" charset="0"/>
                        </a:rPr>
                        <m:t>𝑃</m:t>
                      </m:r>
                      <m:d>
                        <m:dPr>
                          <m:begChr m:val="["/>
                          <m:endChr m:val="]"/>
                          <m:ctrlPr>
                            <a:rPr lang="es-AR" i="1">
                              <a:latin typeface="Cambria Math" panose="02040503050406030204" pitchFamily="18" charset="0"/>
                              <a:ea typeface="Cambria Math" panose="02040503050406030204" pitchFamily="18" charset="0"/>
                            </a:rPr>
                          </m:ctrlPr>
                        </m:dPr>
                        <m:e>
                          <m:r>
                            <a:rPr lang="es-AR" i="1">
                              <a:latin typeface="Cambria Math" panose="02040503050406030204" pitchFamily="18" charset="0"/>
                              <a:ea typeface="Cambria Math" panose="02040503050406030204" pitchFamily="18" charset="0"/>
                            </a:rPr>
                            <m:t>𝑋</m:t>
                          </m:r>
                          <m:r>
                            <a:rPr lang="es-AR" i="1">
                              <a:latin typeface="Cambria Math" panose="02040503050406030204" pitchFamily="18" charset="0"/>
                              <a:ea typeface="Cambria Math" panose="02040503050406030204" pitchFamily="18" charset="0"/>
                            </a:rPr>
                            <m:t>≤</m:t>
                          </m:r>
                          <m:r>
                            <a:rPr lang="es-AR" i="1">
                              <a:latin typeface="Cambria Math" panose="02040503050406030204" pitchFamily="18" charset="0"/>
                              <a:ea typeface="Cambria Math" panose="02040503050406030204" pitchFamily="18" charset="0"/>
                            </a:rPr>
                            <m:t>𝑥</m:t>
                          </m:r>
                        </m:e>
                      </m:d>
                      <m:r>
                        <a:rPr lang="es-AR" i="1">
                          <a:latin typeface="Cambria Math" panose="02040503050406030204" pitchFamily="18" charset="0"/>
                          <a:ea typeface="Cambria Math" panose="02040503050406030204" pitchFamily="18" charset="0"/>
                        </a:rPr>
                        <m:t>+</m:t>
                      </m:r>
                      <m:r>
                        <a:rPr lang="es-AR" i="1">
                          <a:latin typeface="Cambria Math" panose="02040503050406030204" pitchFamily="18" charset="0"/>
                          <a:ea typeface="Cambria Math" panose="02040503050406030204" pitchFamily="18" charset="0"/>
                        </a:rPr>
                        <m:t>𝑃</m:t>
                      </m:r>
                      <m:d>
                        <m:dPr>
                          <m:begChr m:val="["/>
                          <m:endChr m:val="]"/>
                          <m:ctrlPr>
                            <a:rPr lang="es-AR" i="1">
                              <a:latin typeface="Cambria Math" panose="02040503050406030204" pitchFamily="18" charset="0"/>
                              <a:ea typeface="Cambria Math" panose="02040503050406030204" pitchFamily="18" charset="0"/>
                            </a:rPr>
                          </m:ctrlPr>
                        </m:dPr>
                        <m:e>
                          <m:r>
                            <a:rPr lang="es-AR" i="1">
                              <a:latin typeface="Cambria Math" panose="02040503050406030204" pitchFamily="18" charset="0"/>
                              <a:ea typeface="Cambria Math" panose="02040503050406030204" pitchFamily="18" charset="0"/>
                            </a:rPr>
                            <m:t>𝑋</m:t>
                          </m:r>
                          <m:r>
                            <a:rPr lang="es-AR" i="1">
                              <a:latin typeface="Cambria Math" panose="02040503050406030204" pitchFamily="18" charset="0"/>
                              <a:ea typeface="Cambria Math" panose="02040503050406030204" pitchFamily="18" charset="0"/>
                            </a:rPr>
                            <m:t>&gt;</m:t>
                          </m:r>
                          <m:r>
                            <a:rPr lang="es-AR" i="1">
                              <a:latin typeface="Cambria Math" panose="02040503050406030204" pitchFamily="18" charset="0"/>
                              <a:ea typeface="Cambria Math" panose="02040503050406030204" pitchFamily="18" charset="0"/>
                            </a:rPr>
                            <m:t>𝑥</m:t>
                          </m:r>
                        </m:e>
                      </m:d>
                      <m:r>
                        <a:rPr lang="es-AR" i="1">
                          <a:latin typeface="Cambria Math" panose="02040503050406030204" pitchFamily="18" charset="0"/>
                          <a:ea typeface="Cambria Math" panose="02040503050406030204" pitchFamily="18" charset="0"/>
                        </a:rPr>
                        <m:t>=1</m:t>
                      </m:r>
                    </m:oMath>
                  </m:oMathPara>
                </a14:m>
                <a:endParaRPr lang="es-AR" dirty="0">
                  <a:latin typeface="Century Gothic" panose="020B0502020202020204" pitchFamily="34" charset="0"/>
                </a:endParaRPr>
              </a:p>
            </p:txBody>
          </p:sp>
        </mc:Choice>
        <mc:Fallback>
          <p:sp>
            <p:nvSpPr>
              <p:cNvPr id="5" name="Rectángulo 4">
                <a:extLst>
                  <a:ext uri="{FF2B5EF4-FFF2-40B4-BE49-F238E27FC236}">
                    <a16:creationId xmlns:a16="http://schemas.microsoft.com/office/drawing/2014/main" id="{1EB6DD9D-20B3-4AA9-B2C7-ACA498D74FF1}"/>
                  </a:ext>
                </a:extLst>
              </p:cNvPr>
              <p:cNvSpPr>
                <a:spLocks noRot="1" noChangeAspect="1" noMove="1" noResize="1" noEditPoints="1" noAdjustHandles="1" noChangeArrowheads="1" noChangeShapeType="1" noTextEdit="1"/>
              </p:cNvSpPr>
              <p:nvPr/>
            </p:nvSpPr>
            <p:spPr>
              <a:xfrm>
                <a:off x="3812913" y="6093296"/>
                <a:ext cx="4901535" cy="369332"/>
              </a:xfrm>
              <a:prstGeom prst="rect">
                <a:avLst/>
              </a:prstGeom>
              <a:blipFill>
                <a:blip r:embed="rId4"/>
                <a:stretch>
                  <a:fillRect b="-3333"/>
                </a:stretch>
              </a:blipFill>
            </p:spPr>
            <p:txBody>
              <a:bodyPr/>
              <a:lstStyle/>
              <a:p>
                <a:r>
                  <a:rPr lang="es-AR">
                    <a:noFill/>
                  </a:rPr>
                  <a:t> </a:t>
                </a:r>
              </a:p>
            </p:txBody>
          </p:sp>
        </mc:Fallback>
      </mc:AlternateContent>
    </p:spTree>
    <p:extLst>
      <p:ext uri="{BB962C8B-B14F-4D97-AF65-F5344CB8AC3E}">
        <p14:creationId xmlns:p14="http://schemas.microsoft.com/office/powerpoint/2010/main" val="403237257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Rectángulo 1">
                <a:extLst>
                  <a:ext uri="{FF2B5EF4-FFF2-40B4-BE49-F238E27FC236}">
                    <a16:creationId xmlns:a16="http://schemas.microsoft.com/office/drawing/2014/main" id="{A6A24657-8081-4239-A8E6-4390034536E2}"/>
                  </a:ext>
                </a:extLst>
              </p:cNvPr>
              <p:cNvSpPr/>
              <p:nvPr/>
            </p:nvSpPr>
            <p:spPr>
              <a:xfrm>
                <a:off x="1524000" y="908720"/>
                <a:ext cx="9144000" cy="6463308"/>
              </a:xfrm>
              <a:prstGeom prst="rect">
                <a:avLst/>
              </a:prstGeom>
            </p:spPr>
            <p:txBody>
              <a:bodyPr wrap="square">
                <a:spAutoFit/>
              </a:bodyPr>
              <a:lstStyle/>
              <a:p>
                <a:pPr algn="just"/>
                <a:r>
                  <a:rPr lang="es-AR" b="1" dirty="0">
                    <a:solidFill>
                      <a:srgbClr val="2E3192"/>
                    </a:solidFill>
                    <a:latin typeface="Century Gothic" panose="020B0502020202020204" pitchFamily="34" charset="0"/>
                  </a:rPr>
                  <a:t>Esperanza Matemática</a:t>
                </a:r>
              </a:p>
              <a:p>
                <a:pPr algn="just"/>
                <a:endParaRPr lang="es-AR" b="1" dirty="0">
                  <a:solidFill>
                    <a:srgbClr val="FF0000"/>
                  </a:solidFill>
                  <a:latin typeface="Century Gothic" panose="020B0502020202020204" pitchFamily="34" charset="0"/>
                </a:endParaRPr>
              </a:p>
              <a:p>
                <a:pPr algn="just"/>
                <a:r>
                  <a:rPr lang="es-AR" dirty="0">
                    <a:latin typeface="Century Gothic" panose="020B0502020202020204" pitchFamily="34" charset="0"/>
                  </a:rPr>
                  <a:t>Este concepto está vinculado fuertemente a los inicios de los juegos de azar.</a:t>
                </a:r>
              </a:p>
              <a:p>
                <a:pPr algn="just"/>
                <a:endParaRPr lang="es-AR" dirty="0">
                  <a:latin typeface="Century Gothic" panose="020B0502020202020204" pitchFamily="34" charset="0"/>
                </a:endParaRPr>
              </a:p>
              <a:p>
                <a:pPr algn="just"/>
                <a:r>
                  <a:rPr lang="es-AR" dirty="0">
                    <a:latin typeface="Century Gothic" panose="020B0502020202020204" pitchFamily="34" charset="0"/>
                  </a:rPr>
                  <a:t>Supongamos que entre dos personas juegan el siguiente juego,</a:t>
                </a:r>
              </a:p>
              <a:p>
                <a:pPr algn="just"/>
                <a:endParaRPr lang="es-AR" dirty="0">
                  <a:latin typeface="Century Gothic" panose="020B0502020202020204" pitchFamily="34" charset="0"/>
                </a:endParaRPr>
              </a:p>
              <a:p>
                <a:pPr marL="285750" indent="-285750" algn="just">
                  <a:buFont typeface="Arial" panose="020B0604020202020204" pitchFamily="34" charset="0"/>
                  <a:buChar char="•"/>
                </a:pPr>
                <a:r>
                  <a:rPr lang="es-AR" dirty="0">
                    <a:latin typeface="Century Gothic" panose="020B0502020202020204" pitchFamily="34" charset="0"/>
                  </a:rPr>
                  <a:t>Cada persona tira una moneda al azar respetando el turno</a:t>
                </a:r>
              </a:p>
              <a:p>
                <a:pPr marL="285750" indent="-285750" algn="just">
                  <a:buFont typeface="Arial" panose="020B0604020202020204" pitchFamily="34" charset="0"/>
                  <a:buChar char="•"/>
                </a:pPr>
                <a:endParaRPr lang="es-AR" dirty="0">
                  <a:latin typeface="Century Gothic" panose="020B0502020202020204" pitchFamily="34" charset="0"/>
                </a:endParaRPr>
              </a:p>
              <a:p>
                <a:pPr marL="285750" indent="-285750" algn="just">
                  <a:buFont typeface="Arial" panose="020B0604020202020204" pitchFamily="34" charset="0"/>
                  <a:buChar char="•"/>
                </a:pPr>
                <a:r>
                  <a:rPr lang="es-AR" dirty="0">
                    <a:latin typeface="Century Gothic" panose="020B0502020202020204" pitchFamily="34" charset="0"/>
                  </a:rPr>
                  <a:t>Si sale “Cara” la persona “A” le paga a la persona “B” la suma fija de $ 1</a:t>
                </a:r>
              </a:p>
              <a:p>
                <a:pPr marL="285750" indent="-285750" algn="just">
                  <a:buFont typeface="Arial" panose="020B0604020202020204" pitchFamily="34" charset="0"/>
                  <a:buChar char="•"/>
                </a:pPr>
                <a:endParaRPr lang="es-AR" dirty="0">
                  <a:latin typeface="Century Gothic" panose="020B0502020202020204" pitchFamily="34" charset="0"/>
                </a:endParaRPr>
              </a:p>
              <a:p>
                <a:pPr marL="285750" indent="-285750" algn="just">
                  <a:buFont typeface="Arial" panose="020B0604020202020204" pitchFamily="34" charset="0"/>
                  <a:buChar char="•"/>
                </a:pPr>
                <a:r>
                  <a:rPr lang="es-AR" dirty="0">
                    <a:latin typeface="Century Gothic" panose="020B0502020202020204" pitchFamily="34" charset="0"/>
                  </a:rPr>
                  <a:t>Si sale “Ceca” la persona “A” recibirá de la persona “B” la misma suma.</a:t>
                </a:r>
              </a:p>
              <a:p>
                <a:pPr algn="just"/>
                <a:endParaRPr lang="es-AR" dirty="0">
                  <a:latin typeface="Century Gothic" panose="020B0502020202020204" pitchFamily="34" charset="0"/>
                </a:endParaRPr>
              </a:p>
              <a:p>
                <a:pPr algn="just"/>
                <a:r>
                  <a:rPr lang="es-AR" dirty="0">
                    <a:latin typeface="Century Gothic" panose="020B0502020202020204" pitchFamily="34" charset="0"/>
                  </a:rPr>
                  <a:t>Ahora bien, supongamos que se lanzaron 5 veces la moneda y los resultados son los siguientes,</a:t>
                </a:r>
              </a:p>
              <a:p>
                <a:pPr algn="just"/>
                <a:endParaRPr lang="es-AR" dirty="0">
                  <a:latin typeface="Century Gothic" panose="020B0502020202020204" pitchFamily="34" charset="0"/>
                </a:endParaRPr>
              </a:p>
              <a:p>
                <a:pPr algn="just"/>
                <a14:m>
                  <m:oMathPara xmlns:m="http://schemas.openxmlformats.org/officeDocument/2006/math">
                    <m:oMathParaPr>
                      <m:jc m:val="centerGroup"/>
                    </m:oMathParaPr>
                    <m:oMath xmlns:m="http://schemas.openxmlformats.org/officeDocument/2006/math">
                      <m:r>
                        <a:rPr lang="es-AR" i="1">
                          <a:latin typeface="Cambria Math" panose="02040503050406030204" pitchFamily="18" charset="0"/>
                        </a:rPr>
                        <m:t>𝑃𝑒𝑟𝑠𝑜𝑛𝑎</m:t>
                      </m:r>
                      <m:r>
                        <a:rPr lang="es-AR" i="1">
                          <a:latin typeface="Cambria Math" panose="02040503050406030204" pitchFamily="18" charset="0"/>
                        </a:rPr>
                        <m:t> </m:t>
                      </m:r>
                      <m:r>
                        <a:rPr lang="es-AR" i="1">
                          <a:latin typeface="Cambria Math" panose="02040503050406030204" pitchFamily="18" charset="0"/>
                        </a:rPr>
                        <m:t>𝐴</m:t>
                      </m:r>
                      <m:r>
                        <a:rPr lang="es-AR" i="1">
                          <a:latin typeface="Cambria Math" panose="02040503050406030204" pitchFamily="18" charset="0"/>
                        </a:rPr>
                        <m:t>:    $ 1   −$ 1       $ 1     $ 1      $ 1</m:t>
                      </m:r>
                    </m:oMath>
                  </m:oMathPara>
                </a14:m>
                <a:endParaRPr lang="es-AR" dirty="0">
                  <a:latin typeface="Century Gothic" panose="020B0502020202020204" pitchFamily="34" charset="0"/>
                </a:endParaRPr>
              </a:p>
              <a:p>
                <a:pPr algn="just"/>
                <a:endParaRPr lang="es-AR" dirty="0">
                  <a:latin typeface="Century Gothic" panose="020B0502020202020204" pitchFamily="34" charset="0"/>
                </a:endParaRPr>
              </a:p>
              <a:p>
                <a:pPr algn="just"/>
                <a14:m>
                  <m:oMathPara xmlns:m="http://schemas.openxmlformats.org/officeDocument/2006/math">
                    <m:oMathParaPr>
                      <m:jc m:val="centerGroup"/>
                    </m:oMathParaPr>
                    <m:oMath xmlns:m="http://schemas.openxmlformats.org/officeDocument/2006/math">
                      <m:r>
                        <a:rPr lang="es-AR" i="1">
                          <a:latin typeface="Cambria Math" panose="02040503050406030204" pitchFamily="18" charset="0"/>
                        </a:rPr>
                        <m:t>𝑃𝑒𝑟𝑠𝑜𝑛𝑎</m:t>
                      </m:r>
                      <m:r>
                        <a:rPr lang="es-AR" i="1">
                          <a:latin typeface="Cambria Math" panose="02040503050406030204" pitchFamily="18" charset="0"/>
                        </a:rPr>
                        <m:t> </m:t>
                      </m:r>
                      <m:r>
                        <a:rPr lang="es-AR" i="1">
                          <a:latin typeface="Cambria Math" panose="02040503050406030204" pitchFamily="18" charset="0"/>
                        </a:rPr>
                        <m:t>𝐵</m:t>
                      </m:r>
                      <m:r>
                        <a:rPr lang="es-AR" i="1">
                          <a:latin typeface="Cambria Math" panose="02040503050406030204" pitchFamily="18" charset="0"/>
                        </a:rPr>
                        <m:t>:   </m:t>
                      </m:r>
                      <m:r>
                        <a:rPr lang="es-AR" i="1">
                          <a:latin typeface="Cambria Math" panose="02040503050406030204" pitchFamily="18" charset="0"/>
                        </a:rPr>
                        <m:t>−</m:t>
                      </m:r>
                      <m:r>
                        <a:rPr lang="es-AR" i="1">
                          <a:latin typeface="Cambria Math" panose="02040503050406030204" pitchFamily="18" charset="0"/>
                        </a:rPr>
                        <m:t> $ 1   $ 1   </m:t>
                      </m:r>
                      <m:r>
                        <a:rPr lang="es-AR" i="1">
                          <a:latin typeface="Cambria Math" panose="02040503050406030204" pitchFamily="18" charset="0"/>
                        </a:rPr>
                        <m:t>−</m:t>
                      </m:r>
                      <m:r>
                        <a:rPr lang="es-AR" i="1">
                          <a:latin typeface="Cambria Math" panose="02040503050406030204" pitchFamily="18" charset="0"/>
                        </a:rPr>
                        <m:t> $ 1  </m:t>
                      </m:r>
                      <m:r>
                        <a:rPr lang="es-AR" i="1">
                          <a:latin typeface="Cambria Math" panose="02040503050406030204" pitchFamily="18" charset="0"/>
                        </a:rPr>
                        <m:t>−</m:t>
                      </m:r>
                      <m:r>
                        <a:rPr lang="es-AR" i="1">
                          <a:latin typeface="Cambria Math" panose="02040503050406030204" pitchFamily="18" charset="0"/>
                        </a:rPr>
                        <m:t> $ 1 </m:t>
                      </m:r>
                      <m:r>
                        <a:rPr lang="es-AR" i="1">
                          <a:latin typeface="Cambria Math" panose="02040503050406030204" pitchFamily="18" charset="0"/>
                        </a:rPr>
                        <m:t>−</m:t>
                      </m:r>
                      <m:r>
                        <a:rPr lang="es-AR" i="1">
                          <a:latin typeface="Cambria Math" panose="02040503050406030204" pitchFamily="18" charset="0"/>
                        </a:rPr>
                        <m:t> $ 1</m:t>
                      </m:r>
                    </m:oMath>
                  </m:oMathPara>
                </a14:m>
                <a:endParaRPr lang="es-AR" dirty="0">
                  <a:latin typeface="Century Gothic" panose="020B0502020202020204" pitchFamily="34" charset="0"/>
                </a:endParaRPr>
              </a:p>
              <a:p>
                <a:pPr algn="just"/>
                <a:endParaRPr lang="es-AR" dirty="0">
                  <a:latin typeface="Century Gothic" panose="020B0502020202020204" pitchFamily="34" charset="0"/>
                </a:endParaRPr>
              </a:p>
              <a:p>
                <a:pPr algn="just"/>
                <a:r>
                  <a:rPr lang="es-AR" dirty="0">
                    <a:latin typeface="Century Gothic" panose="020B0502020202020204" pitchFamily="34" charset="0"/>
                  </a:rPr>
                  <a:t>Pareciera que la persona “A” de las 5 tiradas ha recibido una suma acumulada de $ 4.</a:t>
                </a:r>
              </a:p>
              <a:p>
                <a:pPr algn="just"/>
                <a:endParaRPr lang="es-AR" dirty="0">
                  <a:latin typeface="Century Gothic" panose="020B0502020202020204" pitchFamily="34" charset="0"/>
                </a:endParaRPr>
              </a:p>
              <a:p>
                <a:pPr algn="just"/>
                <a:endParaRPr lang="es-AR" dirty="0">
                  <a:latin typeface="Century Gothic" panose="020B0502020202020204" pitchFamily="34" charset="0"/>
                </a:endParaRPr>
              </a:p>
            </p:txBody>
          </p:sp>
        </mc:Choice>
        <mc:Fallback>
          <p:sp>
            <p:nvSpPr>
              <p:cNvPr id="2" name="Rectángulo 1">
                <a:extLst>
                  <a:ext uri="{FF2B5EF4-FFF2-40B4-BE49-F238E27FC236}">
                    <a16:creationId xmlns:a16="http://schemas.microsoft.com/office/drawing/2014/main" id="{A6A24657-8081-4239-A8E6-4390034536E2}"/>
                  </a:ext>
                </a:extLst>
              </p:cNvPr>
              <p:cNvSpPr>
                <a:spLocks noRot="1" noChangeAspect="1" noMove="1" noResize="1" noEditPoints="1" noAdjustHandles="1" noChangeArrowheads="1" noChangeShapeType="1" noTextEdit="1"/>
              </p:cNvSpPr>
              <p:nvPr/>
            </p:nvSpPr>
            <p:spPr>
              <a:xfrm>
                <a:off x="1524000" y="908720"/>
                <a:ext cx="9144000" cy="6463308"/>
              </a:xfrm>
              <a:prstGeom prst="rect">
                <a:avLst/>
              </a:prstGeom>
              <a:blipFill>
                <a:blip r:embed="rId2"/>
                <a:stretch>
                  <a:fillRect l="-533" t="-472" r="-533"/>
                </a:stretch>
              </a:blipFill>
            </p:spPr>
            <p:txBody>
              <a:bodyPr/>
              <a:lstStyle/>
              <a:p>
                <a:r>
                  <a:rPr lang="es-AR">
                    <a:noFill/>
                  </a:rPr>
                  <a:t> </a:t>
                </a:r>
              </a:p>
            </p:txBody>
          </p:sp>
        </mc:Fallback>
      </mc:AlternateContent>
    </p:spTree>
    <p:extLst>
      <p:ext uri="{BB962C8B-B14F-4D97-AF65-F5344CB8AC3E}">
        <p14:creationId xmlns:p14="http://schemas.microsoft.com/office/powerpoint/2010/main" val="188236593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A6A24657-8081-4239-A8E6-4390034536E2}"/>
              </a:ext>
            </a:extLst>
          </p:cNvPr>
          <p:cNvSpPr/>
          <p:nvPr/>
        </p:nvSpPr>
        <p:spPr>
          <a:xfrm>
            <a:off x="1524000" y="908721"/>
            <a:ext cx="9036496" cy="3416320"/>
          </a:xfrm>
          <a:prstGeom prst="rect">
            <a:avLst/>
          </a:prstGeom>
        </p:spPr>
        <p:txBody>
          <a:bodyPr wrap="square">
            <a:spAutoFit/>
          </a:bodyPr>
          <a:lstStyle/>
          <a:p>
            <a:pPr algn="ctr"/>
            <a:r>
              <a:rPr lang="es-AR" b="1" dirty="0">
                <a:solidFill>
                  <a:srgbClr val="2E3192"/>
                </a:solidFill>
                <a:latin typeface="Century Gothic" panose="020B0502020202020204" pitchFamily="34" charset="0"/>
              </a:rPr>
              <a:t>¿Qué ocurriría si se repite este juego 100?</a:t>
            </a:r>
          </a:p>
          <a:p>
            <a:pPr algn="ctr"/>
            <a:endParaRPr lang="es-AR" b="1" dirty="0">
              <a:solidFill>
                <a:srgbClr val="2E3192"/>
              </a:solidFill>
              <a:latin typeface="Century Gothic" panose="020B0502020202020204" pitchFamily="34" charset="0"/>
            </a:endParaRPr>
          </a:p>
          <a:p>
            <a:pPr algn="ctr"/>
            <a:r>
              <a:rPr lang="es-AR" b="1" dirty="0">
                <a:solidFill>
                  <a:srgbClr val="2E3192"/>
                </a:solidFill>
                <a:latin typeface="Century Gothic" panose="020B0502020202020204" pitchFamily="34" charset="0"/>
              </a:rPr>
              <a:t>¿Qué ocurriría si se repite este juego 10.000?</a:t>
            </a:r>
          </a:p>
          <a:p>
            <a:pPr algn="ctr"/>
            <a:endParaRPr lang="es-AR" b="1" dirty="0">
              <a:solidFill>
                <a:srgbClr val="2E3192"/>
              </a:solidFill>
              <a:latin typeface="Century Gothic" panose="020B0502020202020204" pitchFamily="34" charset="0"/>
            </a:endParaRPr>
          </a:p>
          <a:p>
            <a:pPr algn="ctr"/>
            <a:r>
              <a:rPr lang="es-AR" b="1" dirty="0">
                <a:solidFill>
                  <a:srgbClr val="2E3192"/>
                </a:solidFill>
                <a:latin typeface="Century Gothic" panose="020B0502020202020204" pitchFamily="34" charset="0"/>
              </a:rPr>
              <a:t>Y si, se repite un millón de veces?</a:t>
            </a:r>
          </a:p>
          <a:p>
            <a:pPr algn="just"/>
            <a:endParaRPr lang="es-AR" b="1" dirty="0">
              <a:solidFill>
                <a:srgbClr val="FF0000"/>
              </a:solidFill>
              <a:latin typeface="Century Gothic" panose="020B0502020202020204" pitchFamily="34" charset="0"/>
            </a:endParaRPr>
          </a:p>
          <a:p>
            <a:pPr algn="just"/>
            <a:r>
              <a:rPr lang="es-AR" dirty="0">
                <a:latin typeface="Century Gothic" panose="020B0502020202020204" pitchFamily="34" charset="0"/>
              </a:rPr>
              <a:t>Lo que se observaría es que de 100 tiradas en aproximadamente la mitad de las veces la moneda tendería a las dos caras. Es decir, habría aproximadamente un 50% de probabilidad de que salga tanto cara como cruz. </a:t>
            </a:r>
          </a:p>
          <a:p>
            <a:pPr algn="just"/>
            <a:endParaRPr lang="es-AR" dirty="0">
              <a:latin typeface="Century Gothic" panose="020B0502020202020204" pitchFamily="34" charset="0"/>
            </a:endParaRPr>
          </a:p>
          <a:p>
            <a:pPr algn="ctr"/>
            <a:r>
              <a:rPr lang="es-AR" b="1" i="1" u="sng" dirty="0" err="1">
                <a:latin typeface="Century Gothic" panose="020B0502020202020204" pitchFamily="34" charset="0"/>
              </a:rPr>
              <a:t>Hint</a:t>
            </a:r>
            <a:r>
              <a:rPr lang="es-AR" b="1" i="1" u="sng" dirty="0">
                <a:latin typeface="Century Gothic" panose="020B0502020202020204" pitchFamily="34" charset="0"/>
              </a:rPr>
              <a:t>:</a:t>
            </a:r>
            <a:r>
              <a:rPr lang="es-AR" b="1" dirty="0">
                <a:latin typeface="Century Gothic" panose="020B0502020202020204" pitchFamily="34" charset="0"/>
              </a:rPr>
              <a:t> Principio de Estabilidad de la Frecuencia Relativa</a:t>
            </a:r>
          </a:p>
        </p:txBody>
      </p:sp>
      <p:pic>
        <p:nvPicPr>
          <p:cNvPr id="3" name="Imagen 2">
            <a:extLst>
              <a:ext uri="{FF2B5EF4-FFF2-40B4-BE49-F238E27FC236}">
                <a16:creationId xmlns:a16="http://schemas.microsoft.com/office/drawing/2014/main" id="{73B013B5-3C5F-4307-81B3-9E0FC145BFD1}"/>
              </a:ext>
            </a:extLst>
          </p:cNvPr>
          <p:cNvPicPr>
            <a:picLocks noChangeAspect="1"/>
          </p:cNvPicPr>
          <p:nvPr/>
        </p:nvPicPr>
        <p:blipFill>
          <a:blip r:embed="rId2"/>
          <a:stretch>
            <a:fillRect/>
          </a:stretch>
        </p:blipFill>
        <p:spPr>
          <a:xfrm>
            <a:off x="4641351" y="4343961"/>
            <a:ext cx="3200772" cy="2514039"/>
          </a:xfrm>
          <a:prstGeom prst="rect">
            <a:avLst/>
          </a:prstGeom>
        </p:spPr>
      </p:pic>
    </p:spTree>
    <p:extLst>
      <p:ext uri="{BB962C8B-B14F-4D97-AF65-F5344CB8AC3E}">
        <p14:creationId xmlns:p14="http://schemas.microsoft.com/office/powerpoint/2010/main" val="44000470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Rectángulo 1">
                <a:extLst>
                  <a:ext uri="{FF2B5EF4-FFF2-40B4-BE49-F238E27FC236}">
                    <a16:creationId xmlns:a16="http://schemas.microsoft.com/office/drawing/2014/main" id="{A6A24657-8081-4239-A8E6-4390034536E2}"/>
                  </a:ext>
                </a:extLst>
              </p:cNvPr>
              <p:cNvSpPr/>
              <p:nvPr/>
            </p:nvSpPr>
            <p:spPr>
              <a:xfrm>
                <a:off x="1313935" y="809866"/>
                <a:ext cx="9144000" cy="5596917"/>
              </a:xfrm>
              <a:prstGeom prst="rect">
                <a:avLst/>
              </a:prstGeom>
            </p:spPr>
            <p:txBody>
              <a:bodyPr wrap="square">
                <a:spAutoFit/>
              </a:bodyPr>
              <a:lstStyle/>
              <a:p>
                <a:pPr algn="just"/>
                <a:r>
                  <a:rPr lang="es-AR" dirty="0">
                    <a:latin typeface="Century Gothic" panose="020B0502020202020204" pitchFamily="34" charset="0"/>
                  </a:rPr>
                  <a:t>La Esperanza Matemática o Valor Esperado de la Variable Aleatoria es un concepto vinculado en un marco ideal de repetición al infinito del experimento aleatorio.</a:t>
                </a:r>
              </a:p>
              <a:p>
                <a:pPr algn="just"/>
                <a:endParaRPr lang="es-AR" b="1" dirty="0">
                  <a:solidFill>
                    <a:srgbClr val="FF0000"/>
                  </a:solidFill>
                  <a:latin typeface="Century Gothic" panose="020B0502020202020204" pitchFamily="34" charset="0"/>
                </a:endParaRPr>
              </a:p>
              <a:p>
                <a:pPr algn="just"/>
                <a:r>
                  <a:rPr lang="es-AR" dirty="0">
                    <a:latin typeface="Century Gothic" panose="020B0502020202020204" pitchFamily="34" charset="0"/>
                  </a:rPr>
                  <a:t>Se dice que</a:t>
                </a:r>
                <a:r>
                  <a:rPr lang="es-AR" dirty="0">
                    <a:solidFill>
                      <a:srgbClr val="2E3192"/>
                    </a:solidFill>
                    <a:latin typeface="Century Gothic" panose="020B0502020202020204" pitchFamily="34" charset="0"/>
                  </a:rPr>
                  <a:t> </a:t>
                </a:r>
                <a:r>
                  <a:rPr lang="es-AR" b="1" dirty="0">
                    <a:solidFill>
                      <a:srgbClr val="2E3192"/>
                    </a:solidFill>
                    <a:latin typeface="Century Gothic" panose="020B0502020202020204" pitchFamily="34" charset="0"/>
                  </a:rPr>
                  <a:t>la Esperanza Matemática “es aquel valor que se espera obtener si se repite el experimento una gran cantidad de veces”. </a:t>
                </a:r>
                <a:r>
                  <a:rPr lang="es-AR" dirty="0">
                    <a:latin typeface="Century Gothic" panose="020B0502020202020204" pitchFamily="34" charset="0"/>
                  </a:rPr>
                  <a:t>Ahora bien, </a:t>
                </a:r>
                <a:r>
                  <a:rPr lang="es-AR" b="1" dirty="0">
                    <a:solidFill>
                      <a:srgbClr val="2E3192"/>
                    </a:solidFill>
                    <a:latin typeface="Century Gothic" panose="020B0502020202020204" pitchFamily="34" charset="0"/>
                  </a:rPr>
                  <a:t>¿Qué se entiende por “gran cantidad de veces”?</a:t>
                </a:r>
              </a:p>
              <a:p>
                <a:pPr algn="just"/>
                <a:endParaRPr lang="es-AR" b="1" dirty="0">
                  <a:solidFill>
                    <a:srgbClr val="FF0000"/>
                  </a:solidFill>
                  <a:latin typeface="Century Gothic" panose="020B0502020202020204" pitchFamily="34" charset="0"/>
                </a:endParaRPr>
              </a:p>
              <a:p>
                <a:pPr algn="just"/>
                <a:r>
                  <a:rPr lang="es-AR" dirty="0">
                    <a:latin typeface="Century Gothic" panose="020B0502020202020204" pitchFamily="34" charset="0"/>
                  </a:rPr>
                  <a:t>Teniendo en cuenta lo precedente se dice que la Esperanza Matemática está asociado con el precio justo que los apostadores ganarían (perderían) al entrar en un juego de esta naturaleza. El valor esperado de este juego es de cero.</a:t>
                </a:r>
              </a:p>
              <a:p>
                <a:pPr algn="just"/>
                <a:endParaRPr lang="es-AR" dirty="0">
                  <a:latin typeface="Century Gothic" panose="020B0502020202020204" pitchFamily="34" charset="0"/>
                </a:endParaRPr>
              </a:p>
              <a:p>
                <a:pPr algn="just"/>
                <a14:m>
                  <m:oMathPara xmlns:m="http://schemas.openxmlformats.org/officeDocument/2006/math">
                    <m:oMathParaPr>
                      <m:jc m:val="centerGroup"/>
                    </m:oMathParaPr>
                    <m:oMath xmlns:m="http://schemas.openxmlformats.org/officeDocument/2006/math">
                      <m:r>
                        <a:rPr lang="es-AR" i="1">
                          <a:latin typeface="Cambria Math" panose="02040503050406030204" pitchFamily="18" charset="0"/>
                        </a:rPr>
                        <m:t>𝐸𝑥𝑝𝑒𝑐𝑡𝑒𝑑</m:t>
                      </m:r>
                      <m:r>
                        <a:rPr lang="es-AR" i="1">
                          <a:latin typeface="Cambria Math" panose="02040503050406030204" pitchFamily="18" charset="0"/>
                        </a:rPr>
                        <m:t> </m:t>
                      </m:r>
                      <m:r>
                        <a:rPr lang="es-AR" i="1">
                          <a:latin typeface="Cambria Math" panose="02040503050406030204" pitchFamily="18" charset="0"/>
                        </a:rPr>
                        <m:t>𝑉𝑎𝑙𝑢𝑒</m:t>
                      </m:r>
                      <m:r>
                        <a:rPr lang="es-AR" i="1">
                          <a:latin typeface="Cambria Math" panose="02040503050406030204" pitchFamily="18" charset="0"/>
                        </a:rPr>
                        <m:t>=$ 1∗</m:t>
                      </m:r>
                      <m:f>
                        <m:fPr>
                          <m:ctrlPr>
                            <a:rPr lang="es-AR" i="1">
                              <a:latin typeface="Cambria Math" panose="02040503050406030204" pitchFamily="18" charset="0"/>
                            </a:rPr>
                          </m:ctrlPr>
                        </m:fPr>
                        <m:num>
                          <m:r>
                            <a:rPr lang="es-AR" i="1">
                              <a:latin typeface="Cambria Math" panose="02040503050406030204" pitchFamily="18" charset="0"/>
                            </a:rPr>
                            <m:t>1</m:t>
                          </m:r>
                        </m:num>
                        <m:den>
                          <m:r>
                            <a:rPr lang="es-AR" i="1">
                              <a:latin typeface="Cambria Math" panose="02040503050406030204" pitchFamily="18" charset="0"/>
                            </a:rPr>
                            <m:t>2</m:t>
                          </m:r>
                        </m:den>
                      </m:f>
                      <m:r>
                        <a:rPr lang="es-AR" i="1">
                          <a:latin typeface="Cambria Math" panose="02040503050406030204" pitchFamily="18" charset="0"/>
                        </a:rPr>
                        <m:t>+</m:t>
                      </m:r>
                      <m:d>
                        <m:dPr>
                          <m:ctrlPr>
                            <a:rPr lang="es-AR" i="1">
                              <a:latin typeface="Cambria Math" panose="02040503050406030204" pitchFamily="18" charset="0"/>
                            </a:rPr>
                          </m:ctrlPr>
                        </m:dPr>
                        <m:e>
                          <m:r>
                            <a:rPr lang="es-AR" i="1">
                              <a:latin typeface="Cambria Math" panose="02040503050406030204" pitchFamily="18" charset="0"/>
                            </a:rPr>
                            <m:t>$ 1</m:t>
                          </m:r>
                        </m:e>
                      </m:d>
                      <m:r>
                        <a:rPr lang="es-AR" i="1">
                          <a:latin typeface="Cambria Math" panose="02040503050406030204" pitchFamily="18" charset="0"/>
                        </a:rPr>
                        <m:t>∗</m:t>
                      </m:r>
                      <m:f>
                        <m:fPr>
                          <m:ctrlPr>
                            <a:rPr lang="es-AR" i="1">
                              <a:latin typeface="Cambria Math" panose="02040503050406030204" pitchFamily="18" charset="0"/>
                            </a:rPr>
                          </m:ctrlPr>
                        </m:fPr>
                        <m:num>
                          <m:r>
                            <a:rPr lang="es-AR" i="1">
                              <a:latin typeface="Cambria Math" panose="02040503050406030204" pitchFamily="18" charset="0"/>
                            </a:rPr>
                            <m:t>1</m:t>
                          </m:r>
                        </m:num>
                        <m:den>
                          <m:r>
                            <a:rPr lang="es-AR" i="1">
                              <a:latin typeface="Cambria Math" panose="02040503050406030204" pitchFamily="18" charset="0"/>
                            </a:rPr>
                            <m:t>2</m:t>
                          </m:r>
                        </m:den>
                      </m:f>
                      <m:r>
                        <a:rPr lang="es-AR" i="1">
                          <a:latin typeface="Cambria Math" panose="02040503050406030204" pitchFamily="18" charset="0"/>
                        </a:rPr>
                        <m:t>=0</m:t>
                      </m:r>
                    </m:oMath>
                  </m:oMathPara>
                </a14:m>
                <a:endParaRPr lang="es-AR" dirty="0">
                  <a:latin typeface="Century Gothic" panose="020B0502020202020204" pitchFamily="34" charset="0"/>
                </a:endParaRPr>
              </a:p>
              <a:p>
                <a:pPr algn="just"/>
                <a:endParaRPr lang="es-AR" dirty="0">
                  <a:latin typeface="Century Gothic" panose="020B0502020202020204" pitchFamily="34" charset="0"/>
                </a:endParaRPr>
              </a:p>
              <a:p>
                <a:pPr algn="just"/>
                <a:r>
                  <a:rPr lang="es-AR" dirty="0">
                    <a:latin typeface="Century Gothic" panose="020B0502020202020204" pitchFamily="34" charset="0"/>
                  </a:rPr>
                  <a:t>Puede entenderse como aquel valor que se esperaría ganar o perder si se apuesta una infinidad de veces.</a:t>
                </a:r>
              </a:p>
              <a:p>
                <a:pPr algn="just"/>
                <a:endParaRPr lang="es-AR" dirty="0">
                  <a:latin typeface="Century Gothic" panose="020B0502020202020204" pitchFamily="34" charset="0"/>
                </a:endParaRPr>
              </a:p>
              <a:p>
                <a:pPr algn="just"/>
                <a:r>
                  <a:rPr lang="es-AR" b="1" i="1" dirty="0">
                    <a:latin typeface="Century Gothic" panose="020B0502020202020204" pitchFamily="34" charset="0"/>
                  </a:rPr>
                  <a:t>Tarea: Buscar en Internet sobre la Ruina del Apostador y su vinculación con las apuestas en los Casinos.</a:t>
                </a:r>
              </a:p>
            </p:txBody>
          </p:sp>
        </mc:Choice>
        <mc:Fallback>
          <p:sp>
            <p:nvSpPr>
              <p:cNvPr id="2" name="Rectángulo 1">
                <a:extLst>
                  <a:ext uri="{FF2B5EF4-FFF2-40B4-BE49-F238E27FC236}">
                    <a16:creationId xmlns:a16="http://schemas.microsoft.com/office/drawing/2014/main" id="{A6A24657-8081-4239-A8E6-4390034536E2}"/>
                  </a:ext>
                </a:extLst>
              </p:cNvPr>
              <p:cNvSpPr>
                <a:spLocks noRot="1" noChangeAspect="1" noMove="1" noResize="1" noEditPoints="1" noAdjustHandles="1" noChangeArrowheads="1" noChangeShapeType="1" noTextEdit="1"/>
              </p:cNvSpPr>
              <p:nvPr/>
            </p:nvSpPr>
            <p:spPr>
              <a:xfrm>
                <a:off x="1313935" y="809866"/>
                <a:ext cx="9144000" cy="5596917"/>
              </a:xfrm>
              <a:prstGeom prst="rect">
                <a:avLst/>
              </a:prstGeom>
              <a:blipFill>
                <a:blip r:embed="rId2"/>
                <a:stretch>
                  <a:fillRect l="-600" t="-654" r="-533" b="-763"/>
                </a:stretch>
              </a:blipFill>
            </p:spPr>
            <p:txBody>
              <a:bodyPr/>
              <a:lstStyle/>
              <a:p>
                <a:r>
                  <a:rPr lang="es-AR">
                    <a:noFill/>
                  </a:rPr>
                  <a:t> </a:t>
                </a:r>
              </a:p>
            </p:txBody>
          </p:sp>
        </mc:Fallback>
      </mc:AlternateContent>
    </p:spTree>
    <p:extLst>
      <p:ext uri="{BB962C8B-B14F-4D97-AF65-F5344CB8AC3E}">
        <p14:creationId xmlns:p14="http://schemas.microsoft.com/office/powerpoint/2010/main" val="191464104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8" name="TextBox 8"/>
          <p:cNvSpPr txBox="1"/>
          <p:nvPr/>
        </p:nvSpPr>
        <p:spPr>
          <a:xfrm>
            <a:off x="1170428" y="2330766"/>
            <a:ext cx="7366188" cy="10156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AR" sz="6000" b="1" dirty="0">
                <a:solidFill>
                  <a:srgbClr val="172186"/>
                </a:solidFill>
                <a:latin typeface="Century Gothic" panose="020B0502020202020204" pitchFamily="34" charset="0"/>
              </a:rPr>
              <a:t>Estadística</a:t>
            </a:r>
            <a:endParaRPr kumimoji="0" lang="es-AR" sz="6000" b="1" i="0" u="none" strike="noStrike" kern="1200" cap="none" spc="0" normalizeH="0" baseline="0" noProof="0" dirty="0">
              <a:ln>
                <a:noFill/>
              </a:ln>
              <a:solidFill>
                <a:srgbClr val="172186"/>
              </a:solidFill>
              <a:effectLst/>
              <a:uLnTx/>
              <a:uFillTx/>
              <a:latin typeface="Century Gothic" panose="020B0502020202020204" pitchFamily="34" charset="0"/>
            </a:endParaRPr>
          </a:p>
        </p:txBody>
      </p:sp>
      <p:sp>
        <p:nvSpPr>
          <p:cNvPr id="6" name="TextBox 8"/>
          <p:cNvSpPr txBox="1"/>
          <p:nvPr/>
        </p:nvSpPr>
        <p:spPr>
          <a:xfrm>
            <a:off x="1263411" y="3346429"/>
            <a:ext cx="7139184" cy="584775"/>
          </a:xfrm>
          <a:prstGeom prst="rect">
            <a:avLst/>
          </a:prstGeom>
          <a:noFill/>
        </p:spPr>
        <p:txBody>
          <a:bodyPr wrap="square" rtlCol="0">
            <a:spAutoFit/>
          </a:bodyPr>
          <a:lstStyle/>
          <a:p>
            <a:r>
              <a:rPr lang="es-ES" sz="3200" dirty="0">
                <a:solidFill>
                  <a:srgbClr val="FD8204"/>
                </a:solidFill>
                <a:latin typeface="Century Gothic" panose="020B0502020202020204" pitchFamily="34" charset="0"/>
              </a:rPr>
              <a:t>Clase 3</a:t>
            </a:r>
          </a:p>
        </p:txBody>
      </p:sp>
    </p:spTree>
    <p:extLst>
      <p:ext uri="{BB962C8B-B14F-4D97-AF65-F5344CB8AC3E}">
        <p14:creationId xmlns:p14="http://schemas.microsoft.com/office/powerpoint/2010/main" val="1396525728"/>
      </p:ext>
    </p:extLst>
  </p:cSld>
  <p:clrMapOvr>
    <a:masterClrMapping/>
  </p:clrMapOvr>
  <p:transition spd="slow" advTm="3702">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1000"/>
                                        <p:tgtEl>
                                          <p:spTgt spid="6"/>
                                        </p:tgtEl>
                                      </p:cBhvr>
                                    </p:animEffect>
                                    <p:anim calcmode="lin" valueType="num">
                                      <p:cBhvr>
                                        <p:cTn id="14" dur="1000" fill="hold"/>
                                        <p:tgtEl>
                                          <p:spTgt spid="6"/>
                                        </p:tgtEl>
                                        <p:attrNameLst>
                                          <p:attrName>ppt_x</p:attrName>
                                        </p:attrNameLst>
                                      </p:cBhvr>
                                      <p:tavLst>
                                        <p:tav tm="0">
                                          <p:val>
                                            <p:strVal val="#ppt_x"/>
                                          </p:val>
                                        </p:tav>
                                        <p:tav tm="100000">
                                          <p:val>
                                            <p:strVal val="#ppt_x"/>
                                          </p:val>
                                        </p:tav>
                                      </p:tavLst>
                                    </p:anim>
                                    <p:anim calcmode="lin" valueType="num">
                                      <p:cBhvr>
                                        <p:cTn id="15"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Rectángulo 1">
                <a:extLst>
                  <a:ext uri="{FF2B5EF4-FFF2-40B4-BE49-F238E27FC236}">
                    <a16:creationId xmlns:a16="http://schemas.microsoft.com/office/drawing/2014/main" id="{A6A24657-8081-4239-A8E6-4390034536E2}"/>
                  </a:ext>
                </a:extLst>
              </p:cNvPr>
              <p:cNvSpPr/>
              <p:nvPr/>
            </p:nvSpPr>
            <p:spPr>
              <a:xfrm>
                <a:off x="1524000" y="908720"/>
                <a:ext cx="9144000" cy="5234062"/>
              </a:xfrm>
              <a:prstGeom prst="rect">
                <a:avLst/>
              </a:prstGeom>
            </p:spPr>
            <p:txBody>
              <a:bodyPr wrap="square">
                <a:spAutoFit/>
              </a:bodyPr>
              <a:lstStyle/>
              <a:p>
                <a:pPr algn="just"/>
                <a:r>
                  <a:rPr lang="es-AR" dirty="0">
                    <a:latin typeface="Century Gothic" panose="020B0502020202020204" pitchFamily="34" charset="0"/>
                  </a:rPr>
                  <a:t>Formalmente el valor esperado o Esperanza Matemática puede definirse de la forma siguiente,</a:t>
                </a:r>
              </a:p>
              <a:p>
                <a:pPr algn="just"/>
                <a14:m>
                  <m:oMathPara xmlns:m="http://schemas.openxmlformats.org/officeDocument/2006/math">
                    <m:oMathParaPr>
                      <m:jc m:val="centerGroup"/>
                    </m:oMathParaPr>
                    <m:oMath xmlns:m="http://schemas.openxmlformats.org/officeDocument/2006/math">
                      <m:r>
                        <a:rPr lang="es-AR" i="1">
                          <a:latin typeface="Cambria Math" panose="02040503050406030204" pitchFamily="18" charset="0"/>
                        </a:rPr>
                        <m:t>𝐸</m:t>
                      </m:r>
                      <m:d>
                        <m:dPr>
                          <m:begChr m:val="["/>
                          <m:endChr m:val="]"/>
                          <m:ctrlPr>
                            <a:rPr lang="es-AR" i="1">
                              <a:latin typeface="Cambria Math" panose="02040503050406030204" pitchFamily="18" charset="0"/>
                            </a:rPr>
                          </m:ctrlPr>
                        </m:dPr>
                        <m:e>
                          <m:r>
                            <a:rPr lang="es-AR" i="1">
                              <a:latin typeface="Cambria Math" panose="02040503050406030204" pitchFamily="18" charset="0"/>
                            </a:rPr>
                            <m:t>𝑋</m:t>
                          </m:r>
                        </m:e>
                      </m:d>
                      <m:r>
                        <a:rPr lang="es-AR" i="1">
                          <a:latin typeface="Cambria Math" panose="02040503050406030204" pitchFamily="18" charset="0"/>
                        </a:rPr>
                        <m:t>=</m:t>
                      </m:r>
                      <m:nary>
                        <m:naryPr>
                          <m:chr m:val="∑"/>
                          <m:ctrlPr>
                            <a:rPr lang="es-AR" i="1">
                              <a:latin typeface="Cambria Math" panose="02040503050406030204" pitchFamily="18" charset="0"/>
                            </a:rPr>
                          </m:ctrlPr>
                        </m:naryPr>
                        <m:sub>
                          <m:r>
                            <m:rPr>
                              <m:brk m:alnAt="23"/>
                            </m:rPr>
                            <a:rPr lang="es-AR" i="1">
                              <a:latin typeface="Cambria Math" panose="02040503050406030204" pitchFamily="18" charset="0"/>
                            </a:rPr>
                            <m:t>𝑥</m:t>
                          </m:r>
                          <m:r>
                            <a:rPr lang="es-AR" i="1">
                              <a:latin typeface="Cambria Math" panose="02040503050406030204" pitchFamily="18" charset="0"/>
                            </a:rPr>
                            <m:t>=</m:t>
                          </m:r>
                          <m:r>
                            <a:rPr lang="es-AR" i="1">
                              <a:latin typeface="Cambria Math" panose="02040503050406030204" pitchFamily="18" charset="0"/>
                            </a:rPr>
                            <m:t>𝑎</m:t>
                          </m:r>
                        </m:sub>
                        <m:sup>
                          <m:r>
                            <a:rPr lang="es-AR" i="1">
                              <a:latin typeface="Cambria Math" panose="02040503050406030204" pitchFamily="18" charset="0"/>
                            </a:rPr>
                            <m:t>𝑏</m:t>
                          </m:r>
                        </m:sup>
                        <m:e>
                          <m:r>
                            <a:rPr lang="es-AR" i="1">
                              <a:latin typeface="Cambria Math" panose="02040503050406030204" pitchFamily="18" charset="0"/>
                            </a:rPr>
                            <m:t>𝑥𝑃</m:t>
                          </m:r>
                          <m:r>
                            <a:rPr lang="es-AR" i="1">
                              <a:latin typeface="Cambria Math" panose="02040503050406030204" pitchFamily="18" charset="0"/>
                            </a:rPr>
                            <m:t>[</m:t>
                          </m:r>
                          <m:r>
                            <a:rPr lang="es-AR" i="1">
                              <a:latin typeface="Cambria Math" panose="02040503050406030204" pitchFamily="18" charset="0"/>
                            </a:rPr>
                            <m:t>𝑋</m:t>
                          </m:r>
                          <m:r>
                            <a:rPr lang="es-AR" i="1">
                              <a:latin typeface="Cambria Math" panose="02040503050406030204" pitchFamily="18" charset="0"/>
                            </a:rPr>
                            <m:t>=</m:t>
                          </m:r>
                          <m:r>
                            <a:rPr lang="es-AR" i="1">
                              <a:latin typeface="Cambria Math" panose="02040503050406030204" pitchFamily="18" charset="0"/>
                            </a:rPr>
                            <m:t>𝑥</m:t>
                          </m:r>
                          <m:r>
                            <a:rPr lang="es-AR" i="1">
                              <a:latin typeface="Cambria Math" panose="02040503050406030204" pitchFamily="18" charset="0"/>
                            </a:rPr>
                            <m:t>]</m:t>
                          </m:r>
                        </m:e>
                      </m:nary>
                      <m:r>
                        <a:rPr lang="es-AR" i="1">
                          <a:latin typeface="Cambria Math" panose="02040503050406030204" pitchFamily="18" charset="0"/>
                        </a:rPr>
                        <m:t>       </m:t>
                      </m:r>
                      <m:r>
                        <m:rPr>
                          <m:sty m:val="p"/>
                        </m:rPr>
                        <a:rPr lang="el-GR" i="1">
                          <a:latin typeface="Cambria Math" panose="02040503050406030204" pitchFamily="18" charset="0"/>
                          <a:ea typeface="Cambria Math" panose="02040503050406030204" pitchFamily="18" charset="0"/>
                        </a:rPr>
                        <m:t>Ω</m:t>
                      </m:r>
                      <m:d>
                        <m:dPr>
                          <m:ctrlPr>
                            <a:rPr lang="es-AR" i="1">
                              <a:latin typeface="Cambria Math" panose="02040503050406030204" pitchFamily="18" charset="0"/>
                              <a:ea typeface="Cambria Math" panose="02040503050406030204" pitchFamily="18" charset="0"/>
                            </a:rPr>
                          </m:ctrlPr>
                        </m:dPr>
                        <m:e>
                          <m:r>
                            <a:rPr lang="es-AR" i="1">
                              <a:latin typeface="Cambria Math" panose="02040503050406030204" pitchFamily="18" charset="0"/>
                              <a:ea typeface="Cambria Math" panose="02040503050406030204" pitchFamily="18" charset="0"/>
                            </a:rPr>
                            <m:t>𝑋</m:t>
                          </m:r>
                        </m:e>
                      </m:d>
                      <m:r>
                        <a:rPr lang="es-AR" i="1">
                          <a:latin typeface="Cambria Math" panose="02040503050406030204" pitchFamily="18" charset="0"/>
                          <a:ea typeface="Cambria Math" panose="02040503050406030204" pitchFamily="18" charset="0"/>
                        </a:rPr>
                        <m:t>=</m:t>
                      </m:r>
                      <m:d>
                        <m:dPr>
                          <m:begChr m:val="["/>
                          <m:endChr m:val="]"/>
                          <m:ctrlPr>
                            <a:rPr lang="es-AR" i="1">
                              <a:latin typeface="Cambria Math" panose="02040503050406030204" pitchFamily="18" charset="0"/>
                              <a:ea typeface="Cambria Math" panose="02040503050406030204" pitchFamily="18" charset="0"/>
                            </a:rPr>
                          </m:ctrlPr>
                        </m:dPr>
                        <m:e>
                          <m:r>
                            <a:rPr lang="es-AR" i="1">
                              <a:latin typeface="Cambria Math" panose="02040503050406030204" pitchFamily="18" charset="0"/>
                              <a:ea typeface="Cambria Math" panose="02040503050406030204" pitchFamily="18" charset="0"/>
                            </a:rPr>
                            <m:t>𝑎</m:t>
                          </m:r>
                          <m:r>
                            <a:rPr lang="es-AR" i="1">
                              <a:latin typeface="Cambria Math" panose="02040503050406030204" pitchFamily="18" charset="0"/>
                              <a:ea typeface="Cambria Math" panose="02040503050406030204" pitchFamily="18" charset="0"/>
                            </a:rPr>
                            <m:t>,…,</m:t>
                          </m:r>
                          <m:r>
                            <a:rPr lang="es-AR" i="1">
                              <a:latin typeface="Cambria Math" panose="02040503050406030204" pitchFamily="18" charset="0"/>
                              <a:ea typeface="Cambria Math" panose="02040503050406030204" pitchFamily="18" charset="0"/>
                            </a:rPr>
                            <m:t>𝑏</m:t>
                          </m:r>
                        </m:e>
                      </m:d>
                    </m:oMath>
                  </m:oMathPara>
                </a14:m>
                <a:endParaRPr lang="es-AR" dirty="0">
                  <a:latin typeface="Century Gothic" panose="020B0502020202020204" pitchFamily="34" charset="0"/>
                  <a:ea typeface="Cambria Math" panose="02040503050406030204" pitchFamily="18" charset="0"/>
                </a:endParaRPr>
              </a:p>
              <a:p>
                <a:pPr algn="just"/>
                <a:endParaRPr lang="es-AR" dirty="0">
                  <a:latin typeface="Century Gothic" panose="020B0502020202020204" pitchFamily="34" charset="0"/>
                </a:endParaRPr>
              </a:p>
              <a:p>
                <a:pPr algn="just"/>
                <a:r>
                  <a:rPr lang="es-AR" dirty="0">
                    <a:latin typeface="Century Gothic" panose="020B0502020202020204" pitchFamily="34" charset="0"/>
                  </a:rPr>
                  <a:t>La Esperanza Matemática resulta de ponderar cada valor posible que pueda asumir la variable por su correspondiente probabilidad y sumarla en todo su dominio. Esta fórmula es similar a la media aritmética simple cuando la calculábamos con la frecuencia relativa simple. En términos formales,</a:t>
                </a:r>
              </a:p>
              <a:p>
                <a:pPr algn="just"/>
                <a:endParaRPr lang="es-AR" dirty="0">
                  <a:latin typeface="Century Gothic" panose="020B0502020202020204" pitchFamily="34" charset="0"/>
                </a:endParaRPr>
              </a:p>
              <a:p>
                <a:pPr algn="just"/>
                <a14:m>
                  <m:oMathPara xmlns:m="http://schemas.openxmlformats.org/officeDocument/2006/math">
                    <m:oMathParaPr>
                      <m:jc m:val="centerGroup"/>
                    </m:oMathParaPr>
                    <m:oMath xmlns:m="http://schemas.openxmlformats.org/officeDocument/2006/math">
                      <m:acc>
                        <m:accPr>
                          <m:chr m:val="̅"/>
                          <m:ctrlPr>
                            <a:rPr lang="es-AR" i="1">
                              <a:latin typeface="Cambria Math" panose="02040503050406030204" pitchFamily="18" charset="0"/>
                            </a:rPr>
                          </m:ctrlPr>
                        </m:accPr>
                        <m:e>
                          <m:r>
                            <a:rPr lang="es-ES" i="1">
                              <a:latin typeface="Cambria Math" panose="02040503050406030204" pitchFamily="18" charset="0"/>
                            </a:rPr>
                            <m:t>𝑋</m:t>
                          </m:r>
                        </m:e>
                      </m:acc>
                      <m:r>
                        <a:rPr lang="es-ES">
                          <a:latin typeface="Cambria Math" panose="02040503050406030204" pitchFamily="18" charset="0"/>
                        </a:rPr>
                        <m:t>=</m:t>
                      </m:r>
                      <m:nary>
                        <m:naryPr>
                          <m:chr m:val="∑"/>
                          <m:ctrlPr>
                            <a:rPr lang="es-AR" i="1" dirty="0">
                              <a:latin typeface="Cambria Math" panose="02040503050406030204" pitchFamily="18" charset="0"/>
                            </a:rPr>
                          </m:ctrlPr>
                        </m:naryPr>
                        <m:sub>
                          <m:r>
                            <m:rPr>
                              <m:brk m:alnAt="23"/>
                            </m:rPr>
                            <a:rPr lang="es-ES" i="1" dirty="0">
                              <a:latin typeface="Cambria Math" panose="02040503050406030204" pitchFamily="18" charset="0"/>
                            </a:rPr>
                            <m:t>𝑖</m:t>
                          </m:r>
                          <m:r>
                            <a:rPr lang="es-ES" i="1" dirty="0">
                              <a:latin typeface="Cambria Math" panose="02040503050406030204" pitchFamily="18" charset="0"/>
                            </a:rPr>
                            <m:t>=1</m:t>
                          </m:r>
                        </m:sub>
                        <m:sup>
                          <m:r>
                            <a:rPr lang="es-ES" i="1" dirty="0">
                              <a:latin typeface="Cambria Math" panose="02040503050406030204" pitchFamily="18" charset="0"/>
                            </a:rPr>
                            <m:t>𝑛</m:t>
                          </m:r>
                        </m:sup>
                        <m:e>
                          <m:f>
                            <m:fPr>
                              <m:ctrlPr>
                                <a:rPr lang="es-AR" i="1" dirty="0">
                                  <a:latin typeface="Cambria Math" panose="02040503050406030204" pitchFamily="18" charset="0"/>
                                </a:rPr>
                              </m:ctrlPr>
                            </m:fPr>
                            <m:num>
                              <m:sSub>
                                <m:sSubPr>
                                  <m:ctrlPr>
                                    <a:rPr lang="es-AR" i="1">
                                      <a:latin typeface="Cambria Math" panose="02040503050406030204" pitchFamily="18" charset="0"/>
                                    </a:rPr>
                                  </m:ctrlPr>
                                </m:sSubPr>
                                <m:e>
                                  <m:r>
                                    <a:rPr lang="es-ES" i="1">
                                      <a:latin typeface="Cambria Math" panose="02040503050406030204" pitchFamily="18" charset="0"/>
                                    </a:rPr>
                                    <m:t>𝑋</m:t>
                                  </m:r>
                                </m:e>
                                <m:sub>
                                  <m:r>
                                    <a:rPr lang="es-ES" i="1">
                                      <a:latin typeface="Cambria Math" panose="02040503050406030204" pitchFamily="18" charset="0"/>
                                    </a:rPr>
                                    <m:t>𝑖</m:t>
                                  </m:r>
                                </m:sub>
                              </m:sSub>
                              <m:r>
                                <a:rPr lang="es-ES">
                                  <a:latin typeface="Cambria Math" panose="02040503050406030204" pitchFamily="18" charset="0"/>
                                </a:rPr>
                                <m:t>∗</m:t>
                              </m:r>
                              <m:sSub>
                                <m:sSubPr>
                                  <m:ctrlPr>
                                    <a:rPr lang="es-AR" i="1">
                                      <a:latin typeface="Cambria Math" panose="02040503050406030204" pitchFamily="18" charset="0"/>
                                    </a:rPr>
                                  </m:ctrlPr>
                                </m:sSubPr>
                                <m:e>
                                  <m:r>
                                    <a:rPr lang="es-ES" i="1">
                                      <a:latin typeface="Cambria Math" panose="02040503050406030204" pitchFamily="18" charset="0"/>
                                    </a:rPr>
                                    <m:t>𝑓</m:t>
                                  </m:r>
                                </m:e>
                                <m:sub>
                                  <m:r>
                                    <a:rPr lang="es-ES" i="1">
                                      <a:latin typeface="Cambria Math" panose="02040503050406030204" pitchFamily="18" charset="0"/>
                                    </a:rPr>
                                    <m:t>𝑖</m:t>
                                  </m:r>
                                </m:sub>
                              </m:sSub>
                            </m:num>
                            <m:den>
                              <m:r>
                                <a:rPr lang="es-ES" i="1" dirty="0">
                                  <a:latin typeface="Cambria Math" panose="02040503050406030204" pitchFamily="18" charset="0"/>
                                </a:rPr>
                                <m:t>𝑛</m:t>
                              </m:r>
                            </m:den>
                          </m:f>
                          <m:r>
                            <a:rPr lang="es-AR" i="1" dirty="0">
                              <a:latin typeface="Cambria Math" panose="02040503050406030204" pitchFamily="18" charset="0"/>
                            </a:rPr>
                            <m:t>=</m:t>
                          </m:r>
                          <m:nary>
                            <m:naryPr>
                              <m:chr m:val="∑"/>
                              <m:ctrlPr>
                                <a:rPr lang="es-AR" i="1" dirty="0">
                                  <a:latin typeface="Cambria Math" panose="02040503050406030204" pitchFamily="18" charset="0"/>
                                </a:rPr>
                              </m:ctrlPr>
                            </m:naryPr>
                            <m:sub>
                              <m:r>
                                <m:rPr>
                                  <m:brk m:alnAt="23"/>
                                </m:rPr>
                                <a:rPr lang="es-ES" i="1" dirty="0">
                                  <a:latin typeface="Cambria Math" panose="02040503050406030204" pitchFamily="18" charset="0"/>
                                </a:rPr>
                                <m:t>𝑖</m:t>
                              </m:r>
                              <m:r>
                                <a:rPr lang="es-ES" i="1" dirty="0">
                                  <a:latin typeface="Cambria Math" panose="02040503050406030204" pitchFamily="18" charset="0"/>
                                </a:rPr>
                                <m:t>=1</m:t>
                              </m:r>
                            </m:sub>
                            <m:sup>
                              <m:r>
                                <a:rPr lang="es-ES" i="1" dirty="0">
                                  <a:latin typeface="Cambria Math" panose="02040503050406030204" pitchFamily="18" charset="0"/>
                                </a:rPr>
                                <m:t>𝑛</m:t>
                              </m:r>
                            </m:sup>
                            <m:e>
                              <m:sSub>
                                <m:sSubPr>
                                  <m:ctrlPr>
                                    <a:rPr lang="es-AR" i="1">
                                      <a:latin typeface="Cambria Math" panose="02040503050406030204" pitchFamily="18" charset="0"/>
                                    </a:rPr>
                                  </m:ctrlPr>
                                </m:sSubPr>
                                <m:e>
                                  <m:r>
                                    <a:rPr lang="es-ES" i="1">
                                      <a:latin typeface="Cambria Math" panose="02040503050406030204" pitchFamily="18" charset="0"/>
                                    </a:rPr>
                                    <m:t>𝑋</m:t>
                                  </m:r>
                                </m:e>
                                <m:sub>
                                  <m:r>
                                    <a:rPr lang="es-ES" i="1">
                                      <a:latin typeface="Cambria Math" panose="02040503050406030204" pitchFamily="18" charset="0"/>
                                    </a:rPr>
                                    <m:t>𝑖</m:t>
                                  </m:r>
                                </m:sub>
                              </m:sSub>
                              <m:r>
                                <a:rPr lang="es-ES">
                                  <a:latin typeface="Cambria Math" panose="02040503050406030204" pitchFamily="18" charset="0"/>
                                </a:rPr>
                                <m:t>∗</m:t>
                              </m:r>
                              <m:sSub>
                                <m:sSubPr>
                                  <m:ctrlPr>
                                    <a:rPr lang="es-AR" i="1">
                                      <a:latin typeface="Cambria Math" panose="02040503050406030204" pitchFamily="18" charset="0"/>
                                    </a:rPr>
                                  </m:ctrlPr>
                                </m:sSubPr>
                                <m:e>
                                  <m:r>
                                    <a:rPr lang="es-ES" i="1">
                                      <a:latin typeface="Cambria Math" panose="02040503050406030204" pitchFamily="18" charset="0"/>
                                    </a:rPr>
                                    <m:t>𝑓</m:t>
                                  </m:r>
                                  <m:r>
                                    <a:rPr lang="es-AR" i="1">
                                      <a:latin typeface="Cambria Math" panose="02040503050406030204" pitchFamily="18" charset="0"/>
                                    </a:rPr>
                                    <m:t>𝑟</m:t>
                                  </m:r>
                                </m:e>
                                <m:sub>
                                  <m:r>
                                    <a:rPr lang="es-ES" i="1">
                                      <a:latin typeface="Cambria Math" panose="02040503050406030204" pitchFamily="18" charset="0"/>
                                    </a:rPr>
                                    <m:t>𝑖</m:t>
                                  </m:r>
                                </m:sub>
                              </m:sSub>
                            </m:e>
                          </m:nary>
                        </m:e>
                      </m:nary>
                    </m:oMath>
                  </m:oMathPara>
                </a14:m>
                <a:endParaRPr lang="es-AR" dirty="0">
                  <a:latin typeface="Century Gothic" panose="020B0502020202020204" pitchFamily="34" charset="0"/>
                </a:endParaRPr>
              </a:p>
              <a:p>
                <a:pPr algn="just"/>
                <a:endParaRPr lang="es-AR" dirty="0">
                  <a:latin typeface="Century Gothic" panose="020B0502020202020204" pitchFamily="34" charset="0"/>
                </a:endParaRPr>
              </a:p>
              <a:p>
                <a:pPr algn="just"/>
                <a:r>
                  <a:rPr lang="es-AR" dirty="0">
                    <a:latin typeface="Century Gothic" panose="020B0502020202020204" pitchFamily="34" charset="0"/>
                  </a:rPr>
                  <a:t>Y por el principio de estabilidad de la frecuencia relativa podría pensarse de la forma siguiente,</a:t>
                </a:r>
              </a:p>
              <a:p>
                <a:pPr algn="just"/>
                <a:endParaRPr lang="es-AR" dirty="0">
                  <a:latin typeface="Century Gothic" panose="020B0502020202020204" pitchFamily="34" charset="0"/>
                </a:endParaRPr>
              </a:p>
              <a:p>
                <a:pPr algn="just"/>
                <a14:m>
                  <m:oMathPara xmlns:m="http://schemas.openxmlformats.org/officeDocument/2006/math">
                    <m:oMathParaPr>
                      <m:jc m:val="centerGroup"/>
                    </m:oMathParaPr>
                    <m:oMath xmlns:m="http://schemas.openxmlformats.org/officeDocument/2006/math">
                      <m:acc>
                        <m:accPr>
                          <m:chr m:val="̅"/>
                          <m:ctrlPr>
                            <a:rPr lang="es-AR" i="1">
                              <a:latin typeface="Cambria Math" panose="02040503050406030204" pitchFamily="18" charset="0"/>
                            </a:rPr>
                          </m:ctrlPr>
                        </m:accPr>
                        <m:e>
                          <m:r>
                            <a:rPr lang="es-ES" i="1">
                              <a:latin typeface="Cambria Math" panose="02040503050406030204" pitchFamily="18" charset="0"/>
                            </a:rPr>
                            <m:t>𝑋</m:t>
                          </m:r>
                        </m:e>
                      </m:acc>
                      <m:r>
                        <a:rPr lang="es-AR">
                          <a:latin typeface="Cambria Math" panose="02040503050406030204" pitchFamily="18" charset="0"/>
                        </a:rPr>
                        <m:t>→</m:t>
                      </m:r>
                      <m:r>
                        <a:rPr lang="es-AR" i="1">
                          <a:latin typeface="Cambria Math" panose="02040503050406030204" pitchFamily="18" charset="0"/>
                        </a:rPr>
                        <m:t>𝐸</m:t>
                      </m:r>
                      <m:d>
                        <m:dPr>
                          <m:begChr m:val="["/>
                          <m:endChr m:val="]"/>
                          <m:ctrlPr>
                            <a:rPr lang="es-AR" i="1">
                              <a:latin typeface="Cambria Math" panose="02040503050406030204" pitchFamily="18" charset="0"/>
                            </a:rPr>
                          </m:ctrlPr>
                        </m:dPr>
                        <m:e>
                          <m:r>
                            <a:rPr lang="es-AR" i="1">
                              <a:latin typeface="Cambria Math" panose="02040503050406030204" pitchFamily="18" charset="0"/>
                            </a:rPr>
                            <m:t>𝑋</m:t>
                          </m:r>
                        </m:e>
                      </m:d>
                    </m:oMath>
                  </m:oMathPara>
                </a14:m>
                <a:endParaRPr lang="es-AR" dirty="0">
                  <a:latin typeface="Century Gothic" panose="020B0502020202020204" pitchFamily="34" charset="0"/>
                </a:endParaRPr>
              </a:p>
            </p:txBody>
          </p:sp>
        </mc:Choice>
        <mc:Fallback>
          <p:sp>
            <p:nvSpPr>
              <p:cNvPr id="2" name="Rectángulo 1">
                <a:extLst>
                  <a:ext uri="{FF2B5EF4-FFF2-40B4-BE49-F238E27FC236}">
                    <a16:creationId xmlns:a16="http://schemas.microsoft.com/office/drawing/2014/main" id="{A6A24657-8081-4239-A8E6-4390034536E2}"/>
                  </a:ext>
                </a:extLst>
              </p:cNvPr>
              <p:cNvSpPr>
                <a:spLocks noRot="1" noChangeAspect="1" noMove="1" noResize="1" noEditPoints="1" noAdjustHandles="1" noChangeArrowheads="1" noChangeShapeType="1" noTextEdit="1"/>
              </p:cNvSpPr>
              <p:nvPr/>
            </p:nvSpPr>
            <p:spPr>
              <a:xfrm>
                <a:off x="1524000" y="908720"/>
                <a:ext cx="9144000" cy="5234062"/>
              </a:xfrm>
              <a:prstGeom prst="rect">
                <a:avLst/>
              </a:prstGeom>
              <a:blipFill>
                <a:blip r:embed="rId2"/>
                <a:stretch>
                  <a:fillRect l="-533" t="-582" r="-533"/>
                </a:stretch>
              </a:blipFill>
            </p:spPr>
            <p:txBody>
              <a:bodyPr/>
              <a:lstStyle/>
              <a:p>
                <a:r>
                  <a:rPr lang="es-AR">
                    <a:noFill/>
                  </a:rPr>
                  <a:t> </a:t>
                </a:r>
              </a:p>
            </p:txBody>
          </p:sp>
        </mc:Fallback>
      </mc:AlternateContent>
    </p:spTree>
    <p:extLst>
      <p:ext uri="{BB962C8B-B14F-4D97-AF65-F5344CB8AC3E}">
        <p14:creationId xmlns:p14="http://schemas.microsoft.com/office/powerpoint/2010/main" val="36298805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A6A24657-8081-4239-A8E6-4390034536E2}"/>
              </a:ext>
            </a:extLst>
          </p:cNvPr>
          <p:cNvSpPr/>
          <p:nvPr/>
        </p:nvSpPr>
        <p:spPr>
          <a:xfrm>
            <a:off x="1524000" y="908721"/>
            <a:ext cx="9144000" cy="1200329"/>
          </a:xfrm>
          <a:prstGeom prst="rect">
            <a:avLst/>
          </a:prstGeom>
        </p:spPr>
        <p:txBody>
          <a:bodyPr wrap="square">
            <a:spAutoFit/>
          </a:bodyPr>
          <a:lstStyle/>
          <a:p>
            <a:pPr algn="just"/>
            <a:r>
              <a:rPr lang="es-AR" dirty="0">
                <a:latin typeface="Century Gothic" panose="020B0502020202020204" pitchFamily="34" charset="0"/>
              </a:rPr>
              <a:t>En nuestro ejemplo deberíamos incorporar una columna más para representar el producto de cada valor posible y su función de probabilidad. Es decir,</a:t>
            </a:r>
          </a:p>
          <a:p>
            <a:pPr algn="just"/>
            <a:endParaRPr lang="es-AR" b="1" dirty="0">
              <a:solidFill>
                <a:srgbClr val="FF0000"/>
              </a:solidFill>
              <a:latin typeface="Century Gothic" panose="020B0502020202020204" pitchFamily="34" charset="0"/>
            </a:endParaRPr>
          </a:p>
          <a:p>
            <a:pPr algn="just"/>
            <a:endParaRPr lang="es-AR" dirty="0">
              <a:latin typeface="Century Gothic" panose="020B0502020202020204" pitchFamily="34" charset="0"/>
            </a:endParaRPr>
          </a:p>
        </p:txBody>
      </p:sp>
      <mc:AlternateContent xmlns:mc="http://schemas.openxmlformats.org/markup-compatibility/2006">
        <mc:Choice xmlns:a14="http://schemas.microsoft.com/office/drawing/2010/main" Requires="a14">
          <p:graphicFrame>
            <p:nvGraphicFramePr>
              <p:cNvPr id="3" name="Tabla 6">
                <a:extLst>
                  <a:ext uri="{FF2B5EF4-FFF2-40B4-BE49-F238E27FC236}">
                    <a16:creationId xmlns:a16="http://schemas.microsoft.com/office/drawing/2014/main" id="{C36552D9-0758-45B8-ACC1-D946D57E05F2}"/>
                  </a:ext>
                </a:extLst>
              </p:cNvPr>
              <p:cNvGraphicFramePr>
                <a:graphicFrameLocks noGrp="1"/>
              </p:cNvGraphicFramePr>
              <p:nvPr>
                <p:extLst>
                  <p:ext uri="{D42A27DB-BD31-4B8C-83A1-F6EECF244321}">
                    <p14:modId xmlns:p14="http://schemas.microsoft.com/office/powerpoint/2010/main" val="3121242486"/>
                  </p:ext>
                </p:extLst>
              </p:nvPr>
            </p:nvGraphicFramePr>
            <p:xfrm>
              <a:off x="3143672" y="1556792"/>
              <a:ext cx="6096000" cy="3405190"/>
            </p:xfrm>
            <a:graphic>
              <a:graphicData uri="http://schemas.openxmlformats.org/drawingml/2006/table">
                <a:tbl>
                  <a:tblPr firstRow="1" bandRow="1">
                    <a:tableStyleId>{00A15C55-8517-42AA-B614-E9B94910E393}</a:tableStyleId>
                  </a:tblPr>
                  <a:tblGrid>
                    <a:gridCol w="1219200">
                      <a:extLst>
                        <a:ext uri="{9D8B030D-6E8A-4147-A177-3AD203B41FA5}">
                          <a16:colId xmlns:a16="http://schemas.microsoft.com/office/drawing/2014/main" val="2886617996"/>
                        </a:ext>
                      </a:extLst>
                    </a:gridCol>
                    <a:gridCol w="1219200">
                      <a:extLst>
                        <a:ext uri="{9D8B030D-6E8A-4147-A177-3AD203B41FA5}">
                          <a16:colId xmlns:a16="http://schemas.microsoft.com/office/drawing/2014/main" val="878641575"/>
                        </a:ext>
                      </a:extLst>
                    </a:gridCol>
                    <a:gridCol w="1219200">
                      <a:extLst>
                        <a:ext uri="{9D8B030D-6E8A-4147-A177-3AD203B41FA5}">
                          <a16:colId xmlns:a16="http://schemas.microsoft.com/office/drawing/2014/main" val="3302771221"/>
                        </a:ext>
                      </a:extLst>
                    </a:gridCol>
                    <a:gridCol w="1219200">
                      <a:extLst>
                        <a:ext uri="{9D8B030D-6E8A-4147-A177-3AD203B41FA5}">
                          <a16:colId xmlns:a16="http://schemas.microsoft.com/office/drawing/2014/main" val="307890189"/>
                        </a:ext>
                      </a:extLst>
                    </a:gridCol>
                    <a:gridCol w="1219200">
                      <a:extLst>
                        <a:ext uri="{9D8B030D-6E8A-4147-A177-3AD203B41FA5}">
                          <a16:colId xmlns:a16="http://schemas.microsoft.com/office/drawing/2014/main" val="4189309214"/>
                        </a:ext>
                      </a:extLst>
                    </a:gridCol>
                  </a:tblGrid>
                  <a:tr h="370840">
                    <a:tc>
                      <a:txBody>
                        <a:bodyPr/>
                        <a:lstStyle/>
                        <a:p>
                          <a:pPr/>
                          <a14:m>
                            <m:oMathPara xmlns:m="http://schemas.openxmlformats.org/officeDocument/2006/math">
                              <m:oMathParaPr>
                                <m:jc m:val="centerGroup"/>
                              </m:oMathParaPr>
                              <m:oMath xmlns:m="http://schemas.openxmlformats.org/officeDocument/2006/math">
                                <m:r>
                                  <a:rPr lang="es-AR" b="1" i="1" smtClean="0">
                                    <a:latin typeface="Cambria Math" panose="02040503050406030204" pitchFamily="18" charset="0"/>
                                  </a:rPr>
                                  <m:t>𝑿</m:t>
                                </m:r>
                              </m:oMath>
                            </m:oMathPara>
                          </a14:m>
                          <a:endParaRPr lang="es-AR" dirty="0"/>
                        </a:p>
                      </a:txBody>
                      <a:tcPr/>
                    </a:tc>
                    <a:tc>
                      <a:txBody>
                        <a:bodyPr/>
                        <a:lstStyle/>
                        <a:p>
                          <a:pPr/>
                          <a14:m>
                            <m:oMathPara xmlns:m="http://schemas.openxmlformats.org/officeDocument/2006/math">
                              <m:oMathParaPr>
                                <m:jc m:val="centerGroup"/>
                              </m:oMathParaPr>
                              <m:oMath xmlns:m="http://schemas.openxmlformats.org/officeDocument/2006/math">
                                <m:r>
                                  <a:rPr lang="es-AR" b="1" i="1" smtClean="0">
                                    <a:latin typeface="Cambria Math" panose="02040503050406030204" pitchFamily="18" charset="0"/>
                                  </a:rPr>
                                  <m:t>𝑷</m:t>
                                </m:r>
                                <m:r>
                                  <a:rPr lang="es-AR" b="1" i="1" smtClean="0">
                                    <a:latin typeface="Cambria Math" panose="02040503050406030204" pitchFamily="18" charset="0"/>
                                  </a:rPr>
                                  <m:t>[</m:t>
                                </m:r>
                                <m:r>
                                  <a:rPr lang="es-AR" b="1" i="1" smtClean="0">
                                    <a:latin typeface="Cambria Math" panose="02040503050406030204" pitchFamily="18" charset="0"/>
                                  </a:rPr>
                                  <m:t>𝑿</m:t>
                                </m:r>
                                <m:r>
                                  <a:rPr lang="es-AR" b="1" i="1" smtClean="0">
                                    <a:latin typeface="Cambria Math" panose="02040503050406030204" pitchFamily="18" charset="0"/>
                                  </a:rPr>
                                  <m:t>=</m:t>
                                </m:r>
                                <m:r>
                                  <a:rPr lang="es-AR" b="1" i="1" smtClean="0">
                                    <a:latin typeface="Cambria Math" panose="02040503050406030204" pitchFamily="18" charset="0"/>
                                  </a:rPr>
                                  <m:t>𝒙</m:t>
                                </m:r>
                                <m:r>
                                  <a:rPr lang="es-AR" b="1" i="1" smtClean="0">
                                    <a:latin typeface="Cambria Math" panose="02040503050406030204" pitchFamily="18" charset="0"/>
                                  </a:rPr>
                                  <m:t>]</m:t>
                                </m:r>
                              </m:oMath>
                            </m:oMathPara>
                          </a14:m>
                          <a:endParaRPr lang="es-AR" dirty="0"/>
                        </a:p>
                      </a:txBody>
                      <a:tcPr/>
                    </a:tc>
                    <a:tc>
                      <a:txBody>
                        <a:bodyPr/>
                        <a:lstStyle/>
                        <a:p>
                          <a:pPr/>
                          <a14:m>
                            <m:oMathPara xmlns:m="http://schemas.openxmlformats.org/officeDocument/2006/math">
                              <m:oMathParaPr>
                                <m:jc m:val="centerGroup"/>
                              </m:oMathParaPr>
                              <m:oMath xmlns:m="http://schemas.openxmlformats.org/officeDocument/2006/math">
                                <m:r>
                                  <a:rPr lang="es-AR" b="1" i="1" smtClean="0">
                                    <a:latin typeface="Cambria Math" panose="02040503050406030204" pitchFamily="18" charset="0"/>
                                  </a:rPr>
                                  <m:t>𝑭</m:t>
                                </m:r>
                                <m:r>
                                  <a:rPr lang="es-AR" b="1" i="1" smtClean="0">
                                    <a:latin typeface="Cambria Math" panose="02040503050406030204" pitchFamily="18" charset="0"/>
                                  </a:rPr>
                                  <m:t>[</m:t>
                                </m:r>
                                <m:r>
                                  <a:rPr lang="es-AR" b="1" i="1" smtClean="0">
                                    <a:latin typeface="Cambria Math" panose="02040503050406030204" pitchFamily="18" charset="0"/>
                                  </a:rPr>
                                  <m:t>𝑿</m:t>
                                </m:r>
                                <m:r>
                                  <a:rPr lang="es-AR" b="1" i="1" smtClean="0">
                                    <a:latin typeface="Cambria Math" panose="02040503050406030204" pitchFamily="18" charset="0"/>
                                  </a:rPr>
                                  <m:t>=</m:t>
                                </m:r>
                                <m:r>
                                  <a:rPr lang="es-AR" b="1" i="1" smtClean="0">
                                    <a:latin typeface="Cambria Math" panose="02040503050406030204" pitchFamily="18" charset="0"/>
                                  </a:rPr>
                                  <m:t>𝒙</m:t>
                                </m:r>
                                <m:r>
                                  <a:rPr lang="es-AR" b="1" i="1" smtClean="0">
                                    <a:latin typeface="Cambria Math" panose="02040503050406030204" pitchFamily="18" charset="0"/>
                                  </a:rPr>
                                  <m:t>]</m:t>
                                </m:r>
                              </m:oMath>
                            </m:oMathPara>
                          </a14:m>
                          <a:endParaRPr lang="es-AR" dirty="0"/>
                        </a:p>
                      </a:txBody>
                      <a:tcPr/>
                    </a:tc>
                    <a:tc>
                      <a:txBody>
                        <a:bodyPr/>
                        <a:lstStyle/>
                        <a:p>
                          <a:pPr/>
                          <a14:m>
                            <m:oMathPara xmlns:m="http://schemas.openxmlformats.org/officeDocument/2006/math">
                              <m:oMathParaPr>
                                <m:jc m:val="centerGroup"/>
                              </m:oMathParaPr>
                              <m:oMath xmlns:m="http://schemas.openxmlformats.org/officeDocument/2006/math">
                                <m:r>
                                  <a:rPr lang="es-AR" b="1" i="1" smtClean="0">
                                    <a:latin typeface="Cambria Math" panose="02040503050406030204" pitchFamily="18" charset="0"/>
                                  </a:rPr>
                                  <m:t>𝑺</m:t>
                                </m:r>
                                <m:r>
                                  <a:rPr lang="es-AR" b="1" i="1" smtClean="0">
                                    <a:latin typeface="Cambria Math" panose="02040503050406030204" pitchFamily="18" charset="0"/>
                                  </a:rPr>
                                  <m:t>[</m:t>
                                </m:r>
                                <m:r>
                                  <a:rPr lang="es-AR" b="1" i="1" smtClean="0">
                                    <a:latin typeface="Cambria Math" panose="02040503050406030204" pitchFamily="18" charset="0"/>
                                  </a:rPr>
                                  <m:t>𝑿</m:t>
                                </m:r>
                                <m:r>
                                  <a:rPr lang="es-AR" b="1" i="1" smtClean="0">
                                    <a:latin typeface="Cambria Math" panose="02040503050406030204" pitchFamily="18" charset="0"/>
                                  </a:rPr>
                                  <m:t>=</m:t>
                                </m:r>
                                <m:r>
                                  <a:rPr lang="es-AR" b="1" i="1" smtClean="0">
                                    <a:latin typeface="Cambria Math" panose="02040503050406030204" pitchFamily="18" charset="0"/>
                                  </a:rPr>
                                  <m:t>𝒙</m:t>
                                </m:r>
                                <m:r>
                                  <a:rPr lang="es-AR" b="1" i="1" smtClean="0">
                                    <a:latin typeface="Cambria Math" panose="02040503050406030204" pitchFamily="18" charset="0"/>
                                  </a:rPr>
                                  <m:t>]</m:t>
                                </m:r>
                              </m:oMath>
                            </m:oMathPara>
                          </a14:m>
                          <a:endParaRPr lang="es-AR" dirty="0"/>
                        </a:p>
                      </a:txBody>
                      <a:tcPr/>
                    </a:tc>
                    <a:tc>
                      <a:txBody>
                        <a:bodyPr/>
                        <a:lstStyle/>
                        <a:p>
                          <a:pPr/>
                          <a14:m>
                            <m:oMathPara xmlns:m="http://schemas.openxmlformats.org/officeDocument/2006/math">
                              <m:oMathParaPr>
                                <m:jc m:val="centerGroup"/>
                              </m:oMathParaPr>
                              <m:oMath xmlns:m="http://schemas.openxmlformats.org/officeDocument/2006/math">
                                <m:r>
                                  <a:rPr lang="es-AR" b="0" i="1" smtClean="0">
                                    <a:latin typeface="Cambria Math" panose="02040503050406030204" pitchFamily="18" charset="0"/>
                                  </a:rPr>
                                  <m:t>𝑥𝑃</m:t>
                                </m:r>
                                <m:r>
                                  <a:rPr lang="es-AR" b="0" i="1" smtClean="0">
                                    <a:latin typeface="Cambria Math" panose="02040503050406030204" pitchFamily="18" charset="0"/>
                                  </a:rPr>
                                  <m:t>[</m:t>
                                </m:r>
                                <m:r>
                                  <a:rPr lang="es-AR" b="0" i="1" smtClean="0">
                                    <a:latin typeface="Cambria Math" panose="02040503050406030204" pitchFamily="18" charset="0"/>
                                  </a:rPr>
                                  <m:t>𝑋</m:t>
                                </m:r>
                                <m:r>
                                  <a:rPr lang="es-AR" b="0" i="1" smtClean="0">
                                    <a:latin typeface="Cambria Math" panose="02040503050406030204" pitchFamily="18" charset="0"/>
                                  </a:rPr>
                                  <m:t>=</m:t>
                                </m:r>
                                <m:r>
                                  <a:rPr lang="es-AR" b="0" i="1" smtClean="0">
                                    <a:latin typeface="Cambria Math" panose="02040503050406030204" pitchFamily="18" charset="0"/>
                                  </a:rPr>
                                  <m:t>𝑥</m:t>
                                </m:r>
                                <m:r>
                                  <a:rPr lang="es-AR" b="0" i="1" smtClean="0">
                                    <a:latin typeface="Cambria Math" panose="02040503050406030204" pitchFamily="18" charset="0"/>
                                  </a:rPr>
                                  <m:t>]</m:t>
                                </m:r>
                              </m:oMath>
                            </m:oMathPara>
                          </a14:m>
                          <a:endParaRPr lang="es-AR" dirty="0"/>
                        </a:p>
                      </a:txBody>
                      <a:tcPr/>
                    </a:tc>
                    <a:extLst>
                      <a:ext uri="{0D108BD9-81ED-4DB2-BD59-A6C34878D82A}">
                        <a16:rowId xmlns:a16="http://schemas.microsoft.com/office/drawing/2014/main" val="216244690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s-AR" b="1" i="1" smtClean="0">
                                    <a:latin typeface="Cambria Math" panose="02040503050406030204" pitchFamily="18" charset="0"/>
                                  </a:rPr>
                                  <m:t>𝟎</m:t>
                                </m:r>
                              </m:oMath>
                            </m:oMathPara>
                          </a14:m>
                          <a:endParaRPr lang="es-AR" dirty="0"/>
                        </a:p>
                      </a:txBody>
                      <a:tcPr/>
                    </a:tc>
                    <a:tc>
                      <a:txBody>
                        <a:bodyPr/>
                        <a:lstStyle/>
                        <a:p>
                          <a:pPr/>
                          <a14:m>
                            <m:oMathPara xmlns:m="http://schemas.openxmlformats.org/officeDocument/2006/math">
                              <m:oMathParaPr>
                                <m:jc m:val="centerGroup"/>
                              </m:oMathParaPr>
                              <m:oMath xmlns:m="http://schemas.openxmlformats.org/officeDocument/2006/math">
                                <m:f>
                                  <m:fPr>
                                    <m:ctrlPr>
                                      <a:rPr lang="es-AR" b="1" i="1" smtClean="0">
                                        <a:latin typeface="Cambria Math" panose="02040503050406030204" pitchFamily="18" charset="0"/>
                                      </a:rPr>
                                    </m:ctrlPr>
                                  </m:fPr>
                                  <m:num>
                                    <m:r>
                                      <a:rPr lang="es-AR" b="1" i="1" smtClean="0">
                                        <a:latin typeface="Cambria Math" panose="02040503050406030204" pitchFamily="18" charset="0"/>
                                      </a:rPr>
                                      <m:t>𝟏</m:t>
                                    </m:r>
                                  </m:num>
                                  <m:den>
                                    <m:r>
                                      <a:rPr lang="es-AR" b="1" i="1" smtClean="0">
                                        <a:latin typeface="Cambria Math" panose="02040503050406030204" pitchFamily="18" charset="0"/>
                                      </a:rPr>
                                      <m:t>𝟖</m:t>
                                    </m:r>
                                  </m:den>
                                </m:f>
                              </m:oMath>
                            </m:oMathPara>
                          </a14:m>
                          <a:endParaRPr lang="es-AR" dirty="0"/>
                        </a:p>
                      </a:txBody>
                      <a:tcPr/>
                    </a:tc>
                    <a:tc>
                      <a:txBody>
                        <a:bodyPr/>
                        <a:lstStyle/>
                        <a:p>
                          <a:pPr/>
                          <a14:m>
                            <m:oMathPara xmlns:m="http://schemas.openxmlformats.org/officeDocument/2006/math">
                              <m:oMathParaPr>
                                <m:jc m:val="centerGroup"/>
                              </m:oMathParaPr>
                              <m:oMath xmlns:m="http://schemas.openxmlformats.org/officeDocument/2006/math">
                                <m:f>
                                  <m:fPr>
                                    <m:ctrlPr>
                                      <a:rPr lang="es-AR" b="1" i="1" smtClean="0">
                                        <a:latin typeface="Cambria Math" panose="02040503050406030204" pitchFamily="18" charset="0"/>
                                      </a:rPr>
                                    </m:ctrlPr>
                                  </m:fPr>
                                  <m:num>
                                    <m:r>
                                      <a:rPr lang="es-AR" b="1" i="1" smtClean="0">
                                        <a:latin typeface="Cambria Math" panose="02040503050406030204" pitchFamily="18" charset="0"/>
                                      </a:rPr>
                                      <m:t>𝟏</m:t>
                                    </m:r>
                                  </m:num>
                                  <m:den>
                                    <m:r>
                                      <a:rPr lang="es-AR" b="1" i="1" smtClean="0">
                                        <a:latin typeface="Cambria Math" panose="02040503050406030204" pitchFamily="18" charset="0"/>
                                      </a:rPr>
                                      <m:t>𝟖</m:t>
                                    </m:r>
                                  </m:den>
                                </m:f>
                              </m:oMath>
                            </m:oMathPara>
                          </a14:m>
                          <a:endParaRPr lang="es-AR" dirty="0"/>
                        </a:p>
                      </a:txBody>
                      <a:tcPr/>
                    </a:tc>
                    <a:tc>
                      <a:txBody>
                        <a:bodyPr/>
                        <a:lstStyle/>
                        <a:p>
                          <a:pPr/>
                          <a14:m>
                            <m:oMathPara xmlns:m="http://schemas.openxmlformats.org/officeDocument/2006/math">
                              <m:oMathParaPr>
                                <m:jc m:val="centerGroup"/>
                              </m:oMathParaPr>
                              <m:oMath xmlns:m="http://schemas.openxmlformats.org/officeDocument/2006/math">
                                <m:f>
                                  <m:fPr>
                                    <m:ctrlPr>
                                      <a:rPr lang="es-AR" b="1" i="1" smtClean="0">
                                        <a:latin typeface="Cambria Math" panose="02040503050406030204" pitchFamily="18" charset="0"/>
                                      </a:rPr>
                                    </m:ctrlPr>
                                  </m:fPr>
                                  <m:num>
                                    <m:r>
                                      <a:rPr lang="es-AR" b="1" i="1" smtClean="0">
                                        <a:latin typeface="Cambria Math" panose="02040503050406030204" pitchFamily="18" charset="0"/>
                                      </a:rPr>
                                      <m:t>𝟕</m:t>
                                    </m:r>
                                  </m:num>
                                  <m:den>
                                    <m:r>
                                      <a:rPr lang="es-AR" b="1" i="1" smtClean="0">
                                        <a:latin typeface="Cambria Math" panose="02040503050406030204" pitchFamily="18" charset="0"/>
                                      </a:rPr>
                                      <m:t>𝟖</m:t>
                                    </m:r>
                                  </m:den>
                                </m:f>
                              </m:oMath>
                            </m:oMathPara>
                          </a14:m>
                          <a:endParaRPr lang="es-AR"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s-AR" b="1" i="1" smtClean="0">
                                    <a:latin typeface="Cambria Math" panose="02040503050406030204" pitchFamily="18" charset="0"/>
                                  </a:rPr>
                                  <m:t>𝟎</m:t>
                                </m:r>
                              </m:oMath>
                            </m:oMathPara>
                          </a14:m>
                          <a:endParaRPr lang="es-AR" dirty="0"/>
                        </a:p>
                      </a:txBody>
                      <a:tcPr/>
                    </a:tc>
                    <a:extLst>
                      <a:ext uri="{0D108BD9-81ED-4DB2-BD59-A6C34878D82A}">
                        <a16:rowId xmlns:a16="http://schemas.microsoft.com/office/drawing/2014/main" val="2991485694"/>
                      </a:ext>
                    </a:extLst>
                  </a:tr>
                  <a:tr h="370840">
                    <a:tc>
                      <a:txBody>
                        <a:bodyPr/>
                        <a:lstStyle/>
                        <a:p>
                          <a:pPr/>
                          <a14:m>
                            <m:oMathPara xmlns:m="http://schemas.openxmlformats.org/officeDocument/2006/math">
                              <m:oMathParaPr>
                                <m:jc m:val="centerGroup"/>
                              </m:oMathParaPr>
                              <m:oMath xmlns:m="http://schemas.openxmlformats.org/officeDocument/2006/math">
                                <m:r>
                                  <a:rPr lang="es-AR" b="1" i="1" smtClean="0">
                                    <a:latin typeface="Cambria Math" panose="02040503050406030204" pitchFamily="18" charset="0"/>
                                  </a:rPr>
                                  <m:t>𝟏</m:t>
                                </m:r>
                              </m:oMath>
                            </m:oMathPara>
                          </a14:m>
                          <a:endParaRPr lang="es-AR" dirty="0"/>
                        </a:p>
                      </a:txBody>
                      <a:tcPr/>
                    </a:tc>
                    <a:tc>
                      <a:txBody>
                        <a:bodyPr/>
                        <a:lstStyle/>
                        <a:p>
                          <a:pPr/>
                          <a14:m>
                            <m:oMathPara xmlns:m="http://schemas.openxmlformats.org/officeDocument/2006/math">
                              <m:oMathParaPr>
                                <m:jc m:val="centerGroup"/>
                              </m:oMathParaPr>
                              <m:oMath xmlns:m="http://schemas.openxmlformats.org/officeDocument/2006/math">
                                <m:f>
                                  <m:fPr>
                                    <m:ctrlPr>
                                      <a:rPr lang="es-AR" b="1" i="1" smtClean="0">
                                        <a:latin typeface="Cambria Math" panose="02040503050406030204" pitchFamily="18" charset="0"/>
                                      </a:rPr>
                                    </m:ctrlPr>
                                  </m:fPr>
                                  <m:num>
                                    <m:r>
                                      <a:rPr lang="es-AR" b="1" i="1" smtClean="0">
                                        <a:latin typeface="Cambria Math" panose="02040503050406030204" pitchFamily="18" charset="0"/>
                                      </a:rPr>
                                      <m:t>𝟑</m:t>
                                    </m:r>
                                  </m:num>
                                  <m:den>
                                    <m:r>
                                      <a:rPr lang="es-AR" b="1" i="1" smtClean="0">
                                        <a:latin typeface="Cambria Math" panose="02040503050406030204" pitchFamily="18" charset="0"/>
                                      </a:rPr>
                                      <m:t>𝟖</m:t>
                                    </m:r>
                                  </m:den>
                                </m:f>
                              </m:oMath>
                            </m:oMathPara>
                          </a14:m>
                          <a:endParaRPr lang="es-AR" dirty="0"/>
                        </a:p>
                      </a:txBody>
                      <a:tcPr/>
                    </a:tc>
                    <a:tc>
                      <a:txBody>
                        <a:bodyPr/>
                        <a:lstStyle/>
                        <a:p>
                          <a:pPr/>
                          <a14:m>
                            <m:oMathPara xmlns:m="http://schemas.openxmlformats.org/officeDocument/2006/math">
                              <m:oMathParaPr>
                                <m:jc m:val="centerGroup"/>
                              </m:oMathParaPr>
                              <m:oMath xmlns:m="http://schemas.openxmlformats.org/officeDocument/2006/math">
                                <m:f>
                                  <m:fPr>
                                    <m:ctrlPr>
                                      <a:rPr lang="es-AR" b="1" i="1" smtClean="0">
                                        <a:latin typeface="Cambria Math" panose="02040503050406030204" pitchFamily="18" charset="0"/>
                                      </a:rPr>
                                    </m:ctrlPr>
                                  </m:fPr>
                                  <m:num>
                                    <m:r>
                                      <a:rPr lang="es-AR" b="1" i="1" smtClean="0">
                                        <a:latin typeface="Cambria Math" panose="02040503050406030204" pitchFamily="18" charset="0"/>
                                      </a:rPr>
                                      <m:t>𝟒</m:t>
                                    </m:r>
                                  </m:num>
                                  <m:den>
                                    <m:r>
                                      <a:rPr lang="es-AR" b="1" i="1" smtClean="0">
                                        <a:latin typeface="Cambria Math" panose="02040503050406030204" pitchFamily="18" charset="0"/>
                                      </a:rPr>
                                      <m:t>𝟖</m:t>
                                    </m:r>
                                  </m:den>
                                </m:f>
                              </m:oMath>
                            </m:oMathPara>
                          </a14:m>
                          <a:endParaRPr lang="es-AR" dirty="0"/>
                        </a:p>
                      </a:txBody>
                      <a:tcPr/>
                    </a:tc>
                    <a:tc>
                      <a:txBody>
                        <a:bodyPr/>
                        <a:lstStyle/>
                        <a:p>
                          <a:pPr/>
                          <a14:m>
                            <m:oMathPara xmlns:m="http://schemas.openxmlformats.org/officeDocument/2006/math">
                              <m:oMathParaPr>
                                <m:jc m:val="centerGroup"/>
                              </m:oMathParaPr>
                              <m:oMath xmlns:m="http://schemas.openxmlformats.org/officeDocument/2006/math">
                                <m:f>
                                  <m:fPr>
                                    <m:ctrlPr>
                                      <a:rPr lang="es-AR" b="1" i="1" smtClean="0">
                                        <a:latin typeface="Cambria Math" panose="02040503050406030204" pitchFamily="18" charset="0"/>
                                      </a:rPr>
                                    </m:ctrlPr>
                                  </m:fPr>
                                  <m:num>
                                    <m:r>
                                      <a:rPr lang="es-AR" b="1" i="1" smtClean="0">
                                        <a:latin typeface="Cambria Math" panose="02040503050406030204" pitchFamily="18" charset="0"/>
                                      </a:rPr>
                                      <m:t>𝟒</m:t>
                                    </m:r>
                                  </m:num>
                                  <m:den>
                                    <m:r>
                                      <a:rPr lang="es-AR" b="1" i="1" smtClean="0">
                                        <a:latin typeface="Cambria Math" panose="02040503050406030204" pitchFamily="18" charset="0"/>
                                      </a:rPr>
                                      <m:t>𝟖</m:t>
                                    </m:r>
                                  </m:den>
                                </m:f>
                              </m:oMath>
                            </m:oMathPara>
                          </a14:m>
                          <a:endParaRPr lang="es-AR" dirty="0"/>
                        </a:p>
                      </a:txBody>
                      <a:tcPr/>
                    </a:tc>
                    <a:tc>
                      <a:txBody>
                        <a:bodyPr/>
                        <a:lstStyle/>
                        <a:p>
                          <a:pPr/>
                          <a14:m>
                            <m:oMathPara xmlns:m="http://schemas.openxmlformats.org/officeDocument/2006/math">
                              <m:oMathParaPr>
                                <m:jc m:val="centerGroup"/>
                              </m:oMathParaPr>
                              <m:oMath xmlns:m="http://schemas.openxmlformats.org/officeDocument/2006/math">
                                <m:f>
                                  <m:fPr>
                                    <m:ctrlPr>
                                      <a:rPr lang="es-AR" b="1" i="1" smtClean="0">
                                        <a:latin typeface="Cambria Math" panose="02040503050406030204" pitchFamily="18" charset="0"/>
                                      </a:rPr>
                                    </m:ctrlPr>
                                  </m:fPr>
                                  <m:num>
                                    <m:r>
                                      <a:rPr lang="es-AR" b="1" i="1" smtClean="0">
                                        <a:latin typeface="Cambria Math" panose="02040503050406030204" pitchFamily="18" charset="0"/>
                                      </a:rPr>
                                      <m:t>𝟑</m:t>
                                    </m:r>
                                  </m:num>
                                  <m:den>
                                    <m:r>
                                      <a:rPr lang="es-AR" b="1" i="1" smtClean="0">
                                        <a:latin typeface="Cambria Math" panose="02040503050406030204" pitchFamily="18" charset="0"/>
                                      </a:rPr>
                                      <m:t>𝟖</m:t>
                                    </m:r>
                                  </m:den>
                                </m:f>
                              </m:oMath>
                            </m:oMathPara>
                          </a14:m>
                          <a:endParaRPr lang="es-AR" dirty="0"/>
                        </a:p>
                      </a:txBody>
                      <a:tcPr/>
                    </a:tc>
                    <a:extLst>
                      <a:ext uri="{0D108BD9-81ED-4DB2-BD59-A6C34878D82A}">
                        <a16:rowId xmlns:a16="http://schemas.microsoft.com/office/drawing/2014/main" val="2161936348"/>
                      </a:ext>
                    </a:extLst>
                  </a:tr>
                  <a:tr h="370840">
                    <a:tc>
                      <a:txBody>
                        <a:bodyPr/>
                        <a:lstStyle/>
                        <a:p>
                          <a:pPr/>
                          <a14:m>
                            <m:oMathPara xmlns:m="http://schemas.openxmlformats.org/officeDocument/2006/math">
                              <m:oMathParaPr>
                                <m:jc m:val="centerGroup"/>
                              </m:oMathParaPr>
                              <m:oMath xmlns:m="http://schemas.openxmlformats.org/officeDocument/2006/math">
                                <m:r>
                                  <a:rPr lang="es-AR" b="1" i="1" smtClean="0">
                                    <a:latin typeface="Cambria Math" panose="02040503050406030204" pitchFamily="18" charset="0"/>
                                  </a:rPr>
                                  <m:t>𝟐</m:t>
                                </m:r>
                              </m:oMath>
                            </m:oMathPara>
                          </a14:m>
                          <a:endParaRPr lang="es-AR" dirty="0"/>
                        </a:p>
                      </a:txBody>
                      <a:tcPr/>
                    </a:tc>
                    <a:tc>
                      <a:txBody>
                        <a:bodyPr/>
                        <a:lstStyle/>
                        <a:p>
                          <a:pPr/>
                          <a14:m>
                            <m:oMathPara xmlns:m="http://schemas.openxmlformats.org/officeDocument/2006/math">
                              <m:oMathParaPr>
                                <m:jc m:val="centerGroup"/>
                              </m:oMathParaPr>
                              <m:oMath xmlns:m="http://schemas.openxmlformats.org/officeDocument/2006/math">
                                <m:f>
                                  <m:fPr>
                                    <m:ctrlPr>
                                      <a:rPr lang="es-AR" b="1" i="1" smtClean="0">
                                        <a:latin typeface="Cambria Math" panose="02040503050406030204" pitchFamily="18" charset="0"/>
                                      </a:rPr>
                                    </m:ctrlPr>
                                  </m:fPr>
                                  <m:num>
                                    <m:r>
                                      <a:rPr lang="es-AR" b="1" i="1" smtClean="0">
                                        <a:latin typeface="Cambria Math" panose="02040503050406030204" pitchFamily="18" charset="0"/>
                                      </a:rPr>
                                      <m:t>𝟑</m:t>
                                    </m:r>
                                  </m:num>
                                  <m:den>
                                    <m:r>
                                      <a:rPr lang="es-AR" b="1" i="1" smtClean="0">
                                        <a:latin typeface="Cambria Math" panose="02040503050406030204" pitchFamily="18" charset="0"/>
                                      </a:rPr>
                                      <m:t>𝟖</m:t>
                                    </m:r>
                                  </m:den>
                                </m:f>
                              </m:oMath>
                            </m:oMathPara>
                          </a14:m>
                          <a:endParaRPr lang="es-AR" dirty="0"/>
                        </a:p>
                      </a:txBody>
                      <a:tcPr/>
                    </a:tc>
                    <a:tc>
                      <a:txBody>
                        <a:bodyPr/>
                        <a:lstStyle/>
                        <a:p>
                          <a:pPr/>
                          <a14:m>
                            <m:oMathPara xmlns:m="http://schemas.openxmlformats.org/officeDocument/2006/math">
                              <m:oMathParaPr>
                                <m:jc m:val="centerGroup"/>
                              </m:oMathParaPr>
                              <m:oMath xmlns:m="http://schemas.openxmlformats.org/officeDocument/2006/math">
                                <m:f>
                                  <m:fPr>
                                    <m:ctrlPr>
                                      <a:rPr lang="es-AR" b="1" i="1" smtClean="0">
                                        <a:latin typeface="Cambria Math" panose="02040503050406030204" pitchFamily="18" charset="0"/>
                                      </a:rPr>
                                    </m:ctrlPr>
                                  </m:fPr>
                                  <m:num>
                                    <m:r>
                                      <a:rPr lang="es-AR" b="1" i="1" smtClean="0">
                                        <a:latin typeface="Cambria Math" panose="02040503050406030204" pitchFamily="18" charset="0"/>
                                      </a:rPr>
                                      <m:t>𝟕</m:t>
                                    </m:r>
                                  </m:num>
                                  <m:den>
                                    <m:r>
                                      <a:rPr lang="es-AR" b="1" i="1" smtClean="0">
                                        <a:latin typeface="Cambria Math" panose="02040503050406030204" pitchFamily="18" charset="0"/>
                                      </a:rPr>
                                      <m:t>𝟖</m:t>
                                    </m:r>
                                  </m:den>
                                </m:f>
                              </m:oMath>
                            </m:oMathPara>
                          </a14:m>
                          <a:endParaRPr lang="es-AR" dirty="0"/>
                        </a:p>
                      </a:txBody>
                      <a:tcPr/>
                    </a:tc>
                    <a:tc>
                      <a:txBody>
                        <a:bodyPr/>
                        <a:lstStyle/>
                        <a:p>
                          <a:pPr/>
                          <a14:m>
                            <m:oMathPara xmlns:m="http://schemas.openxmlformats.org/officeDocument/2006/math">
                              <m:oMathParaPr>
                                <m:jc m:val="centerGroup"/>
                              </m:oMathParaPr>
                              <m:oMath xmlns:m="http://schemas.openxmlformats.org/officeDocument/2006/math">
                                <m:f>
                                  <m:fPr>
                                    <m:ctrlPr>
                                      <a:rPr lang="es-AR" b="1" i="1" smtClean="0">
                                        <a:latin typeface="Cambria Math" panose="02040503050406030204" pitchFamily="18" charset="0"/>
                                      </a:rPr>
                                    </m:ctrlPr>
                                  </m:fPr>
                                  <m:num>
                                    <m:r>
                                      <a:rPr lang="es-AR" b="1" i="1" smtClean="0">
                                        <a:latin typeface="Cambria Math" panose="02040503050406030204" pitchFamily="18" charset="0"/>
                                      </a:rPr>
                                      <m:t>𝟏</m:t>
                                    </m:r>
                                  </m:num>
                                  <m:den>
                                    <m:r>
                                      <a:rPr lang="es-AR" b="1" i="1" smtClean="0">
                                        <a:latin typeface="Cambria Math" panose="02040503050406030204" pitchFamily="18" charset="0"/>
                                      </a:rPr>
                                      <m:t>𝟖</m:t>
                                    </m:r>
                                  </m:den>
                                </m:f>
                              </m:oMath>
                            </m:oMathPara>
                          </a14:m>
                          <a:endParaRPr lang="es-AR" dirty="0"/>
                        </a:p>
                      </a:txBody>
                      <a:tcPr/>
                    </a:tc>
                    <a:tc>
                      <a:txBody>
                        <a:bodyPr/>
                        <a:lstStyle/>
                        <a:p>
                          <a:pPr/>
                          <a14:m>
                            <m:oMathPara xmlns:m="http://schemas.openxmlformats.org/officeDocument/2006/math">
                              <m:oMathParaPr>
                                <m:jc m:val="centerGroup"/>
                              </m:oMathParaPr>
                              <m:oMath xmlns:m="http://schemas.openxmlformats.org/officeDocument/2006/math">
                                <m:f>
                                  <m:fPr>
                                    <m:ctrlPr>
                                      <a:rPr lang="es-AR" b="1" i="1" smtClean="0">
                                        <a:latin typeface="Cambria Math" panose="02040503050406030204" pitchFamily="18" charset="0"/>
                                      </a:rPr>
                                    </m:ctrlPr>
                                  </m:fPr>
                                  <m:num>
                                    <m:r>
                                      <a:rPr lang="es-AR" b="1" i="1" smtClean="0">
                                        <a:latin typeface="Cambria Math" panose="02040503050406030204" pitchFamily="18" charset="0"/>
                                      </a:rPr>
                                      <m:t>𝟔</m:t>
                                    </m:r>
                                  </m:num>
                                  <m:den>
                                    <m:r>
                                      <a:rPr lang="es-AR" b="1" i="1" smtClean="0">
                                        <a:latin typeface="Cambria Math" panose="02040503050406030204" pitchFamily="18" charset="0"/>
                                      </a:rPr>
                                      <m:t>𝟖</m:t>
                                    </m:r>
                                  </m:den>
                                </m:f>
                              </m:oMath>
                            </m:oMathPara>
                          </a14:m>
                          <a:endParaRPr lang="es-AR" dirty="0"/>
                        </a:p>
                      </a:txBody>
                      <a:tcPr/>
                    </a:tc>
                    <a:extLst>
                      <a:ext uri="{0D108BD9-81ED-4DB2-BD59-A6C34878D82A}">
                        <a16:rowId xmlns:a16="http://schemas.microsoft.com/office/drawing/2014/main" val="3137938210"/>
                      </a:ext>
                    </a:extLst>
                  </a:tr>
                  <a:tr h="370840">
                    <a:tc>
                      <a:txBody>
                        <a:bodyPr/>
                        <a:lstStyle/>
                        <a:p>
                          <a:pPr/>
                          <a14:m>
                            <m:oMathPara xmlns:m="http://schemas.openxmlformats.org/officeDocument/2006/math">
                              <m:oMathParaPr>
                                <m:jc m:val="centerGroup"/>
                              </m:oMathParaPr>
                              <m:oMath xmlns:m="http://schemas.openxmlformats.org/officeDocument/2006/math">
                                <m:r>
                                  <a:rPr lang="es-AR" b="1" i="1" smtClean="0">
                                    <a:latin typeface="Cambria Math" panose="02040503050406030204" pitchFamily="18" charset="0"/>
                                  </a:rPr>
                                  <m:t>𝟑</m:t>
                                </m:r>
                              </m:oMath>
                            </m:oMathPara>
                          </a14:m>
                          <a:endParaRPr lang="es-AR" dirty="0"/>
                        </a:p>
                      </a:txBody>
                      <a:tcPr/>
                    </a:tc>
                    <a:tc>
                      <a:txBody>
                        <a:bodyPr/>
                        <a:lstStyle/>
                        <a:p>
                          <a:pPr/>
                          <a14:m>
                            <m:oMathPara xmlns:m="http://schemas.openxmlformats.org/officeDocument/2006/math">
                              <m:oMathParaPr>
                                <m:jc m:val="centerGroup"/>
                              </m:oMathParaPr>
                              <m:oMath xmlns:m="http://schemas.openxmlformats.org/officeDocument/2006/math">
                                <m:f>
                                  <m:fPr>
                                    <m:ctrlPr>
                                      <a:rPr lang="es-AR" b="1" i="1" smtClean="0">
                                        <a:latin typeface="Cambria Math" panose="02040503050406030204" pitchFamily="18" charset="0"/>
                                      </a:rPr>
                                    </m:ctrlPr>
                                  </m:fPr>
                                  <m:num>
                                    <m:r>
                                      <a:rPr lang="es-AR" b="1" i="1" smtClean="0">
                                        <a:latin typeface="Cambria Math" panose="02040503050406030204" pitchFamily="18" charset="0"/>
                                      </a:rPr>
                                      <m:t>𝟏</m:t>
                                    </m:r>
                                  </m:num>
                                  <m:den>
                                    <m:r>
                                      <a:rPr lang="es-AR" b="1" i="1" smtClean="0">
                                        <a:latin typeface="Cambria Math" panose="02040503050406030204" pitchFamily="18" charset="0"/>
                                      </a:rPr>
                                      <m:t>𝟖</m:t>
                                    </m:r>
                                  </m:den>
                                </m:f>
                              </m:oMath>
                            </m:oMathPara>
                          </a14:m>
                          <a:endParaRPr lang="es-AR" dirty="0"/>
                        </a:p>
                      </a:txBody>
                      <a:tcPr/>
                    </a:tc>
                    <a:tc>
                      <a:txBody>
                        <a:bodyPr/>
                        <a:lstStyle/>
                        <a:p>
                          <a:pPr/>
                          <a14:m>
                            <m:oMathPara xmlns:m="http://schemas.openxmlformats.org/officeDocument/2006/math">
                              <m:oMathParaPr>
                                <m:jc m:val="centerGroup"/>
                              </m:oMathParaPr>
                              <m:oMath xmlns:m="http://schemas.openxmlformats.org/officeDocument/2006/math">
                                <m:r>
                                  <a:rPr lang="es-AR" b="1" i="1" smtClean="0">
                                    <a:latin typeface="Cambria Math" panose="02040503050406030204" pitchFamily="18" charset="0"/>
                                  </a:rPr>
                                  <m:t>𝟏</m:t>
                                </m:r>
                              </m:oMath>
                            </m:oMathPara>
                          </a14:m>
                          <a:endParaRPr lang="es-AR" dirty="0"/>
                        </a:p>
                      </a:txBody>
                      <a:tcPr/>
                    </a:tc>
                    <a:tc>
                      <a:txBody>
                        <a:bodyPr/>
                        <a:lstStyle/>
                        <a:p>
                          <a:pPr/>
                          <a14:m>
                            <m:oMathPara xmlns:m="http://schemas.openxmlformats.org/officeDocument/2006/math">
                              <m:oMathParaPr>
                                <m:jc m:val="centerGroup"/>
                              </m:oMathParaPr>
                              <m:oMath xmlns:m="http://schemas.openxmlformats.org/officeDocument/2006/math">
                                <m:r>
                                  <a:rPr lang="es-AR" b="1" i="1" smtClean="0">
                                    <a:latin typeface="Cambria Math" panose="02040503050406030204" pitchFamily="18" charset="0"/>
                                  </a:rPr>
                                  <m:t>𝟎</m:t>
                                </m:r>
                              </m:oMath>
                            </m:oMathPara>
                          </a14:m>
                          <a:endParaRPr lang="es-AR" b="1" dirty="0"/>
                        </a:p>
                      </a:txBody>
                      <a:tcPr/>
                    </a:tc>
                    <a:tc>
                      <a:txBody>
                        <a:bodyPr/>
                        <a:lstStyle/>
                        <a:p>
                          <a:pPr/>
                          <a14:m>
                            <m:oMathPara xmlns:m="http://schemas.openxmlformats.org/officeDocument/2006/math">
                              <m:oMathParaPr>
                                <m:jc m:val="centerGroup"/>
                              </m:oMathParaPr>
                              <m:oMath xmlns:m="http://schemas.openxmlformats.org/officeDocument/2006/math">
                                <m:f>
                                  <m:fPr>
                                    <m:ctrlPr>
                                      <a:rPr lang="es-AR" b="1" i="1" smtClean="0">
                                        <a:latin typeface="Cambria Math" panose="02040503050406030204" pitchFamily="18" charset="0"/>
                                      </a:rPr>
                                    </m:ctrlPr>
                                  </m:fPr>
                                  <m:num>
                                    <m:r>
                                      <a:rPr lang="es-AR" b="1" i="1" smtClean="0">
                                        <a:latin typeface="Cambria Math" panose="02040503050406030204" pitchFamily="18" charset="0"/>
                                      </a:rPr>
                                      <m:t>𝟑</m:t>
                                    </m:r>
                                  </m:num>
                                  <m:den>
                                    <m:r>
                                      <a:rPr lang="es-AR" b="1" i="1" smtClean="0">
                                        <a:latin typeface="Cambria Math" panose="02040503050406030204" pitchFamily="18" charset="0"/>
                                      </a:rPr>
                                      <m:t>𝟖</m:t>
                                    </m:r>
                                  </m:den>
                                </m:f>
                              </m:oMath>
                            </m:oMathPara>
                          </a14:m>
                          <a:endParaRPr lang="es-AR" dirty="0"/>
                        </a:p>
                      </a:txBody>
                      <a:tcPr/>
                    </a:tc>
                    <a:extLst>
                      <a:ext uri="{0D108BD9-81ED-4DB2-BD59-A6C34878D82A}">
                        <a16:rowId xmlns:a16="http://schemas.microsoft.com/office/drawing/2014/main" val="2036551697"/>
                      </a:ext>
                    </a:extLst>
                  </a:tr>
                  <a:tr h="370840">
                    <a:tc>
                      <a:txBody>
                        <a:bodyPr/>
                        <a:lstStyle/>
                        <a:p>
                          <a:pPr algn="ctr"/>
                          <a:r>
                            <a:rPr lang="es-AR" dirty="0"/>
                            <a:t>Total</a:t>
                          </a:r>
                        </a:p>
                      </a:txBody>
                      <a:tcPr/>
                    </a:tc>
                    <a:tc>
                      <a:txBody>
                        <a:bodyPr/>
                        <a:lstStyle/>
                        <a:p>
                          <a:pPr/>
                          <a14:m>
                            <m:oMathPara xmlns:m="http://schemas.openxmlformats.org/officeDocument/2006/math">
                              <m:oMathParaPr>
                                <m:jc m:val="centerGroup"/>
                              </m:oMathParaPr>
                              <m:oMath xmlns:m="http://schemas.openxmlformats.org/officeDocument/2006/math">
                                <m:r>
                                  <a:rPr lang="es-AR" b="1" i="1" smtClean="0">
                                    <a:latin typeface="Cambria Math" panose="02040503050406030204" pitchFamily="18" charset="0"/>
                                  </a:rPr>
                                  <m:t>𝟏</m:t>
                                </m:r>
                              </m:oMath>
                            </m:oMathPara>
                          </a14:m>
                          <a:endParaRPr lang="es-AR" dirty="0"/>
                        </a:p>
                      </a:txBody>
                      <a:tcPr/>
                    </a:tc>
                    <a:tc>
                      <a:txBody>
                        <a:bodyPr/>
                        <a:lstStyle/>
                        <a:p>
                          <a:endParaRPr lang="es-AR" dirty="0"/>
                        </a:p>
                      </a:txBody>
                      <a:tcPr/>
                    </a:tc>
                    <a:tc>
                      <a:txBody>
                        <a:bodyPr/>
                        <a:lstStyle/>
                        <a:p>
                          <a:endParaRPr lang="es-AR" dirty="0"/>
                        </a:p>
                      </a:txBody>
                      <a:tcPr/>
                    </a:tc>
                    <a:tc>
                      <a:txBody>
                        <a:bodyPr/>
                        <a:lstStyle/>
                        <a:p>
                          <a:pPr/>
                          <a14:m>
                            <m:oMathPara xmlns:m="http://schemas.openxmlformats.org/officeDocument/2006/math">
                              <m:oMathParaPr>
                                <m:jc m:val="centerGroup"/>
                              </m:oMathParaPr>
                              <m:oMath xmlns:m="http://schemas.openxmlformats.org/officeDocument/2006/math">
                                <m:f>
                                  <m:fPr>
                                    <m:ctrlPr>
                                      <a:rPr lang="es-AR" b="1" i="1" smtClean="0">
                                        <a:latin typeface="Cambria Math" panose="02040503050406030204" pitchFamily="18" charset="0"/>
                                      </a:rPr>
                                    </m:ctrlPr>
                                  </m:fPr>
                                  <m:num>
                                    <m:r>
                                      <a:rPr lang="es-AR" b="1" i="1" smtClean="0">
                                        <a:latin typeface="Cambria Math" panose="02040503050406030204" pitchFamily="18" charset="0"/>
                                      </a:rPr>
                                      <m:t>𝟏𝟐</m:t>
                                    </m:r>
                                  </m:num>
                                  <m:den>
                                    <m:r>
                                      <a:rPr lang="es-AR" b="1" i="1" smtClean="0">
                                        <a:latin typeface="Cambria Math" panose="02040503050406030204" pitchFamily="18" charset="0"/>
                                      </a:rPr>
                                      <m:t>𝟖</m:t>
                                    </m:r>
                                  </m:den>
                                </m:f>
                                <m:r>
                                  <a:rPr lang="es-AR" b="1" i="1" smtClean="0">
                                    <a:latin typeface="Cambria Math" panose="02040503050406030204" pitchFamily="18" charset="0"/>
                                  </a:rPr>
                                  <m:t>=</m:t>
                                </m:r>
                                <m:r>
                                  <a:rPr lang="es-AR" b="1" i="1" smtClean="0">
                                    <a:latin typeface="Cambria Math" panose="02040503050406030204" pitchFamily="18" charset="0"/>
                                  </a:rPr>
                                  <m:t>𝟏</m:t>
                                </m:r>
                                <m:r>
                                  <a:rPr lang="es-AR" b="1" i="1" smtClean="0">
                                    <a:latin typeface="Cambria Math" panose="02040503050406030204" pitchFamily="18" charset="0"/>
                                  </a:rPr>
                                  <m:t>,</m:t>
                                </m:r>
                                <m:r>
                                  <a:rPr lang="es-AR" b="1" i="1" smtClean="0">
                                    <a:latin typeface="Cambria Math" panose="02040503050406030204" pitchFamily="18" charset="0"/>
                                  </a:rPr>
                                  <m:t>𝟓</m:t>
                                </m:r>
                              </m:oMath>
                            </m:oMathPara>
                          </a14:m>
                          <a:endParaRPr lang="es-AR" dirty="0"/>
                        </a:p>
                      </a:txBody>
                      <a:tcPr/>
                    </a:tc>
                    <a:extLst>
                      <a:ext uri="{0D108BD9-81ED-4DB2-BD59-A6C34878D82A}">
                        <a16:rowId xmlns:a16="http://schemas.microsoft.com/office/drawing/2014/main" val="2259160331"/>
                      </a:ext>
                    </a:extLst>
                  </a:tr>
                </a:tbl>
              </a:graphicData>
            </a:graphic>
          </p:graphicFrame>
        </mc:Choice>
        <mc:Fallback>
          <p:graphicFrame>
            <p:nvGraphicFramePr>
              <p:cNvPr id="3" name="Tabla 6">
                <a:extLst>
                  <a:ext uri="{FF2B5EF4-FFF2-40B4-BE49-F238E27FC236}">
                    <a16:creationId xmlns:a16="http://schemas.microsoft.com/office/drawing/2014/main" id="{C36552D9-0758-45B8-ACC1-D946D57E05F2}"/>
                  </a:ext>
                </a:extLst>
              </p:cNvPr>
              <p:cNvGraphicFramePr>
                <a:graphicFrameLocks noGrp="1"/>
              </p:cNvGraphicFramePr>
              <p:nvPr>
                <p:extLst>
                  <p:ext uri="{D42A27DB-BD31-4B8C-83A1-F6EECF244321}">
                    <p14:modId xmlns:p14="http://schemas.microsoft.com/office/powerpoint/2010/main" val="3121242486"/>
                  </p:ext>
                </p:extLst>
              </p:nvPr>
            </p:nvGraphicFramePr>
            <p:xfrm>
              <a:off x="3143672" y="1556792"/>
              <a:ext cx="6096000" cy="3405190"/>
            </p:xfrm>
            <a:graphic>
              <a:graphicData uri="http://schemas.openxmlformats.org/drawingml/2006/table">
                <a:tbl>
                  <a:tblPr firstRow="1" bandRow="1">
                    <a:tableStyleId>{00A15C55-8517-42AA-B614-E9B94910E393}</a:tableStyleId>
                  </a:tblPr>
                  <a:tblGrid>
                    <a:gridCol w="1219200">
                      <a:extLst>
                        <a:ext uri="{9D8B030D-6E8A-4147-A177-3AD203B41FA5}">
                          <a16:colId xmlns:a16="http://schemas.microsoft.com/office/drawing/2014/main" val="2886617996"/>
                        </a:ext>
                      </a:extLst>
                    </a:gridCol>
                    <a:gridCol w="1219200">
                      <a:extLst>
                        <a:ext uri="{9D8B030D-6E8A-4147-A177-3AD203B41FA5}">
                          <a16:colId xmlns:a16="http://schemas.microsoft.com/office/drawing/2014/main" val="878641575"/>
                        </a:ext>
                      </a:extLst>
                    </a:gridCol>
                    <a:gridCol w="1219200">
                      <a:extLst>
                        <a:ext uri="{9D8B030D-6E8A-4147-A177-3AD203B41FA5}">
                          <a16:colId xmlns:a16="http://schemas.microsoft.com/office/drawing/2014/main" val="3302771221"/>
                        </a:ext>
                      </a:extLst>
                    </a:gridCol>
                    <a:gridCol w="1219200">
                      <a:extLst>
                        <a:ext uri="{9D8B030D-6E8A-4147-A177-3AD203B41FA5}">
                          <a16:colId xmlns:a16="http://schemas.microsoft.com/office/drawing/2014/main" val="307890189"/>
                        </a:ext>
                      </a:extLst>
                    </a:gridCol>
                    <a:gridCol w="1219200">
                      <a:extLst>
                        <a:ext uri="{9D8B030D-6E8A-4147-A177-3AD203B41FA5}">
                          <a16:colId xmlns:a16="http://schemas.microsoft.com/office/drawing/2014/main" val="4189309214"/>
                        </a:ext>
                      </a:extLst>
                    </a:gridCol>
                  </a:tblGrid>
                  <a:tr h="370840">
                    <a:tc>
                      <a:txBody>
                        <a:bodyPr/>
                        <a:lstStyle/>
                        <a:p>
                          <a:endParaRPr lang="es-AR"/>
                        </a:p>
                      </a:txBody>
                      <a:tcPr>
                        <a:blipFill>
                          <a:blip r:embed="rId2"/>
                          <a:stretch>
                            <a:fillRect l="-500" t="-1639" r="-402500" b="-821311"/>
                          </a:stretch>
                        </a:blipFill>
                      </a:tcPr>
                    </a:tc>
                    <a:tc>
                      <a:txBody>
                        <a:bodyPr/>
                        <a:lstStyle/>
                        <a:p>
                          <a:endParaRPr lang="es-AR"/>
                        </a:p>
                      </a:txBody>
                      <a:tcPr>
                        <a:blipFill>
                          <a:blip r:embed="rId2"/>
                          <a:stretch>
                            <a:fillRect l="-100500" t="-1639" r="-302500" b="-821311"/>
                          </a:stretch>
                        </a:blipFill>
                      </a:tcPr>
                    </a:tc>
                    <a:tc>
                      <a:txBody>
                        <a:bodyPr/>
                        <a:lstStyle/>
                        <a:p>
                          <a:endParaRPr lang="es-AR"/>
                        </a:p>
                      </a:txBody>
                      <a:tcPr>
                        <a:blipFill>
                          <a:blip r:embed="rId2"/>
                          <a:stretch>
                            <a:fillRect l="-199502" t="-1639" r="-200995" b="-821311"/>
                          </a:stretch>
                        </a:blipFill>
                      </a:tcPr>
                    </a:tc>
                    <a:tc>
                      <a:txBody>
                        <a:bodyPr/>
                        <a:lstStyle/>
                        <a:p>
                          <a:endParaRPr lang="es-AR"/>
                        </a:p>
                      </a:txBody>
                      <a:tcPr>
                        <a:blipFill>
                          <a:blip r:embed="rId2"/>
                          <a:stretch>
                            <a:fillRect l="-301000" t="-1639" r="-102000" b="-821311"/>
                          </a:stretch>
                        </a:blipFill>
                      </a:tcPr>
                    </a:tc>
                    <a:tc>
                      <a:txBody>
                        <a:bodyPr/>
                        <a:lstStyle/>
                        <a:p>
                          <a:endParaRPr lang="es-AR"/>
                        </a:p>
                      </a:txBody>
                      <a:tcPr>
                        <a:blipFill>
                          <a:blip r:embed="rId2"/>
                          <a:stretch>
                            <a:fillRect l="-401000" t="-1639" r="-2000" b="-821311"/>
                          </a:stretch>
                        </a:blipFill>
                      </a:tcPr>
                    </a:tc>
                    <a:extLst>
                      <a:ext uri="{0D108BD9-81ED-4DB2-BD59-A6C34878D82A}">
                        <a16:rowId xmlns:a16="http://schemas.microsoft.com/office/drawing/2014/main" val="2162446907"/>
                      </a:ext>
                    </a:extLst>
                  </a:tr>
                  <a:tr h="606870">
                    <a:tc>
                      <a:txBody>
                        <a:bodyPr/>
                        <a:lstStyle/>
                        <a:p>
                          <a:endParaRPr lang="es-AR"/>
                        </a:p>
                      </a:txBody>
                      <a:tcPr>
                        <a:blipFill>
                          <a:blip r:embed="rId2"/>
                          <a:stretch>
                            <a:fillRect l="-500" t="-62000" r="-402500" b="-401000"/>
                          </a:stretch>
                        </a:blipFill>
                      </a:tcPr>
                    </a:tc>
                    <a:tc>
                      <a:txBody>
                        <a:bodyPr/>
                        <a:lstStyle/>
                        <a:p>
                          <a:endParaRPr lang="es-AR"/>
                        </a:p>
                      </a:txBody>
                      <a:tcPr>
                        <a:blipFill>
                          <a:blip r:embed="rId2"/>
                          <a:stretch>
                            <a:fillRect l="-100500" t="-62000" r="-302500" b="-401000"/>
                          </a:stretch>
                        </a:blipFill>
                      </a:tcPr>
                    </a:tc>
                    <a:tc>
                      <a:txBody>
                        <a:bodyPr/>
                        <a:lstStyle/>
                        <a:p>
                          <a:endParaRPr lang="es-AR"/>
                        </a:p>
                      </a:txBody>
                      <a:tcPr>
                        <a:blipFill>
                          <a:blip r:embed="rId2"/>
                          <a:stretch>
                            <a:fillRect l="-199502" t="-62000" r="-200995" b="-401000"/>
                          </a:stretch>
                        </a:blipFill>
                      </a:tcPr>
                    </a:tc>
                    <a:tc>
                      <a:txBody>
                        <a:bodyPr/>
                        <a:lstStyle/>
                        <a:p>
                          <a:endParaRPr lang="es-AR"/>
                        </a:p>
                      </a:txBody>
                      <a:tcPr>
                        <a:blipFill>
                          <a:blip r:embed="rId2"/>
                          <a:stretch>
                            <a:fillRect l="-301000" t="-62000" r="-102000" b="-401000"/>
                          </a:stretch>
                        </a:blipFill>
                      </a:tcPr>
                    </a:tc>
                    <a:tc>
                      <a:txBody>
                        <a:bodyPr/>
                        <a:lstStyle/>
                        <a:p>
                          <a:endParaRPr lang="es-AR"/>
                        </a:p>
                      </a:txBody>
                      <a:tcPr>
                        <a:blipFill>
                          <a:blip r:embed="rId2"/>
                          <a:stretch>
                            <a:fillRect l="-401000" t="-62000" r="-2000" b="-401000"/>
                          </a:stretch>
                        </a:blipFill>
                      </a:tcPr>
                    </a:tc>
                    <a:extLst>
                      <a:ext uri="{0D108BD9-81ED-4DB2-BD59-A6C34878D82A}">
                        <a16:rowId xmlns:a16="http://schemas.microsoft.com/office/drawing/2014/main" val="2991485694"/>
                      </a:ext>
                    </a:extLst>
                  </a:tr>
                  <a:tr h="606870">
                    <a:tc>
                      <a:txBody>
                        <a:bodyPr/>
                        <a:lstStyle/>
                        <a:p>
                          <a:endParaRPr lang="es-AR"/>
                        </a:p>
                      </a:txBody>
                      <a:tcPr>
                        <a:blipFill>
                          <a:blip r:embed="rId2"/>
                          <a:stretch>
                            <a:fillRect l="-500" t="-163636" r="-402500" b="-305051"/>
                          </a:stretch>
                        </a:blipFill>
                      </a:tcPr>
                    </a:tc>
                    <a:tc>
                      <a:txBody>
                        <a:bodyPr/>
                        <a:lstStyle/>
                        <a:p>
                          <a:endParaRPr lang="es-AR"/>
                        </a:p>
                      </a:txBody>
                      <a:tcPr>
                        <a:blipFill>
                          <a:blip r:embed="rId2"/>
                          <a:stretch>
                            <a:fillRect l="-100500" t="-163636" r="-302500" b="-305051"/>
                          </a:stretch>
                        </a:blipFill>
                      </a:tcPr>
                    </a:tc>
                    <a:tc>
                      <a:txBody>
                        <a:bodyPr/>
                        <a:lstStyle/>
                        <a:p>
                          <a:endParaRPr lang="es-AR"/>
                        </a:p>
                      </a:txBody>
                      <a:tcPr>
                        <a:blipFill>
                          <a:blip r:embed="rId2"/>
                          <a:stretch>
                            <a:fillRect l="-199502" t="-163636" r="-200995" b="-305051"/>
                          </a:stretch>
                        </a:blipFill>
                      </a:tcPr>
                    </a:tc>
                    <a:tc>
                      <a:txBody>
                        <a:bodyPr/>
                        <a:lstStyle/>
                        <a:p>
                          <a:endParaRPr lang="es-AR"/>
                        </a:p>
                      </a:txBody>
                      <a:tcPr>
                        <a:blipFill>
                          <a:blip r:embed="rId2"/>
                          <a:stretch>
                            <a:fillRect l="-301000" t="-163636" r="-102000" b="-305051"/>
                          </a:stretch>
                        </a:blipFill>
                      </a:tcPr>
                    </a:tc>
                    <a:tc>
                      <a:txBody>
                        <a:bodyPr/>
                        <a:lstStyle/>
                        <a:p>
                          <a:endParaRPr lang="es-AR"/>
                        </a:p>
                      </a:txBody>
                      <a:tcPr>
                        <a:blipFill>
                          <a:blip r:embed="rId2"/>
                          <a:stretch>
                            <a:fillRect l="-401000" t="-163636" r="-2000" b="-305051"/>
                          </a:stretch>
                        </a:blipFill>
                      </a:tcPr>
                    </a:tc>
                    <a:extLst>
                      <a:ext uri="{0D108BD9-81ED-4DB2-BD59-A6C34878D82A}">
                        <a16:rowId xmlns:a16="http://schemas.microsoft.com/office/drawing/2014/main" val="2161936348"/>
                      </a:ext>
                    </a:extLst>
                  </a:tr>
                  <a:tr h="606870">
                    <a:tc>
                      <a:txBody>
                        <a:bodyPr/>
                        <a:lstStyle/>
                        <a:p>
                          <a:endParaRPr lang="es-AR"/>
                        </a:p>
                      </a:txBody>
                      <a:tcPr>
                        <a:blipFill>
                          <a:blip r:embed="rId2"/>
                          <a:stretch>
                            <a:fillRect l="-500" t="-261000" r="-402500" b="-202000"/>
                          </a:stretch>
                        </a:blipFill>
                      </a:tcPr>
                    </a:tc>
                    <a:tc>
                      <a:txBody>
                        <a:bodyPr/>
                        <a:lstStyle/>
                        <a:p>
                          <a:endParaRPr lang="es-AR"/>
                        </a:p>
                      </a:txBody>
                      <a:tcPr>
                        <a:blipFill>
                          <a:blip r:embed="rId2"/>
                          <a:stretch>
                            <a:fillRect l="-100500" t="-261000" r="-302500" b="-202000"/>
                          </a:stretch>
                        </a:blipFill>
                      </a:tcPr>
                    </a:tc>
                    <a:tc>
                      <a:txBody>
                        <a:bodyPr/>
                        <a:lstStyle/>
                        <a:p>
                          <a:endParaRPr lang="es-AR"/>
                        </a:p>
                      </a:txBody>
                      <a:tcPr>
                        <a:blipFill>
                          <a:blip r:embed="rId2"/>
                          <a:stretch>
                            <a:fillRect l="-199502" t="-261000" r="-200995" b="-202000"/>
                          </a:stretch>
                        </a:blipFill>
                      </a:tcPr>
                    </a:tc>
                    <a:tc>
                      <a:txBody>
                        <a:bodyPr/>
                        <a:lstStyle/>
                        <a:p>
                          <a:endParaRPr lang="es-AR"/>
                        </a:p>
                      </a:txBody>
                      <a:tcPr>
                        <a:blipFill>
                          <a:blip r:embed="rId2"/>
                          <a:stretch>
                            <a:fillRect l="-301000" t="-261000" r="-102000" b="-202000"/>
                          </a:stretch>
                        </a:blipFill>
                      </a:tcPr>
                    </a:tc>
                    <a:tc>
                      <a:txBody>
                        <a:bodyPr/>
                        <a:lstStyle/>
                        <a:p>
                          <a:endParaRPr lang="es-AR"/>
                        </a:p>
                      </a:txBody>
                      <a:tcPr>
                        <a:blipFill>
                          <a:blip r:embed="rId2"/>
                          <a:stretch>
                            <a:fillRect l="-401000" t="-261000" r="-2000" b="-202000"/>
                          </a:stretch>
                        </a:blipFill>
                      </a:tcPr>
                    </a:tc>
                    <a:extLst>
                      <a:ext uri="{0D108BD9-81ED-4DB2-BD59-A6C34878D82A}">
                        <a16:rowId xmlns:a16="http://schemas.microsoft.com/office/drawing/2014/main" val="3137938210"/>
                      </a:ext>
                    </a:extLst>
                  </a:tr>
                  <a:tr h="606870">
                    <a:tc>
                      <a:txBody>
                        <a:bodyPr/>
                        <a:lstStyle/>
                        <a:p>
                          <a:endParaRPr lang="es-AR"/>
                        </a:p>
                      </a:txBody>
                      <a:tcPr>
                        <a:blipFill>
                          <a:blip r:embed="rId2"/>
                          <a:stretch>
                            <a:fillRect l="-500" t="-364646" r="-402500" b="-104040"/>
                          </a:stretch>
                        </a:blipFill>
                      </a:tcPr>
                    </a:tc>
                    <a:tc>
                      <a:txBody>
                        <a:bodyPr/>
                        <a:lstStyle/>
                        <a:p>
                          <a:endParaRPr lang="es-AR"/>
                        </a:p>
                      </a:txBody>
                      <a:tcPr>
                        <a:blipFill>
                          <a:blip r:embed="rId2"/>
                          <a:stretch>
                            <a:fillRect l="-100500" t="-364646" r="-302500" b="-104040"/>
                          </a:stretch>
                        </a:blipFill>
                      </a:tcPr>
                    </a:tc>
                    <a:tc>
                      <a:txBody>
                        <a:bodyPr/>
                        <a:lstStyle/>
                        <a:p>
                          <a:endParaRPr lang="es-AR"/>
                        </a:p>
                      </a:txBody>
                      <a:tcPr>
                        <a:blipFill>
                          <a:blip r:embed="rId2"/>
                          <a:stretch>
                            <a:fillRect l="-199502" t="-364646" r="-200995" b="-104040"/>
                          </a:stretch>
                        </a:blipFill>
                      </a:tcPr>
                    </a:tc>
                    <a:tc>
                      <a:txBody>
                        <a:bodyPr/>
                        <a:lstStyle/>
                        <a:p>
                          <a:endParaRPr lang="es-AR"/>
                        </a:p>
                      </a:txBody>
                      <a:tcPr>
                        <a:blipFill>
                          <a:blip r:embed="rId2"/>
                          <a:stretch>
                            <a:fillRect l="-301000" t="-364646" r="-102000" b="-104040"/>
                          </a:stretch>
                        </a:blipFill>
                      </a:tcPr>
                    </a:tc>
                    <a:tc>
                      <a:txBody>
                        <a:bodyPr/>
                        <a:lstStyle/>
                        <a:p>
                          <a:endParaRPr lang="es-AR"/>
                        </a:p>
                      </a:txBody>
                      <a:tcPr>
                        <a:blipFill>
                          <a:blip r:embed="rId2"/>
                          <a:stretch>
                            <a:fillRect l="-401000" t="-364646" r="-2000" b="-104040"/>
                          </a:stretch>
                        </a:blipFill>
                      </a:tcPr>
                    </a:tc>
                    <a:extLst>
                      <a:ext uri="{0D108BD9-81ED-4DB2-BD59-A6C34878D82A}">
                        <a16:rowId xmlns:a16="http://schemas.microsoft.com/office/drawing/2014/main" val="2036551697"/>
                      </a:ext>
                    </a:extLst>
                  </a:tr>
                  <a:tr h="606870">
                    <a:tc>
                      <a:txBody>
                        <a:bodyPr/>
                        <a:lstStyle/>
                        <a:p>
                          <a:pPr algn="ctr"/>
                          <a:r>
                            <a:rPr lang="es-AR" dirty="0"/>
                            <a:t>Total</a:t>
                          </a:r>
                        </a:p>
                      </a:txBody>
                      <a:tcPr/>
                    </a:tc>
                    <a:tc>
                      <a:txBody>
                        <a:bodyPr/>
                        <a:lstStyle/>
                        <a:p>
                          <a:endParaRPr lang="es-AR"/>
                        </a:p>
                      </a:txBody>
                      <a:tcPr>
                        <a:blipFill>
                          <a:blip r:embed="rId2"/>
                          <a:stretch>
                            <a:fillRect l="-100500" t="-460000" r="-302500" b="-3000"/>
                          </a:stretch>
                        </a:blipFill>
                      </a:tcPr>
                    </a:tc>
                    <a:tc>
                      <a:txBody>
                        <a:bodyPr/>
                        <a:lstStyle/>
                        <a:p>
                          <a:endParaRPr lang="es-AR" dirty="0"/>
                        </a:p>
                      </a:txBody>
                      <a:tcPr/>
                    </a:tc>
                    <a:tc>
                      <a:txBody>
                        <a:bodyPr/>
                        <a:lstStyle/>
                        <a:p>
                          <a:endParaRPr lang="es-AR" dirty="0"/>
                        </a:p>
                      </a:txBody>
                      <a:tcPr/>
                    </a:tc>
                    <a:tc>
                      <a:txBody>
                        <a:bodyPr/>
                        <a:lstStyle/>
                        <a:p>
                          <a:endParaRPr lang="es-AR"/>
                        </a:p>
                      </a:txBody>
                      <a:tcPr>
                        <a:blipFill>
                          <a:blip r:embed="rId2"/>
                          <a:stretch>
                            <a:fillRect l="-401000" t="-460000" r="-2000" b="-3000"/>
                          </a:stretch>
                        </a:blipFill>
                      </a:tcPr>
                    </a:tc>
                    <a:extLst>
                      <a:ext uri="{0D108BD9-81ED-4DB2-BD59-A6C34878D82A}">
                        <a16:rowId xmlns:a16="http://schemas.microsoft.com/office/drawing/2014/main" val="2259160331"/>
                      </a:ext>
                    </a:extLst>
                  </a:tr>
                </a:tbl>
              </a:graphicData>
            </a:graphic>
          </p:graphicFrame>
        </mc:Fallback>
      </mc:AlternateContent>
      <mc:AlternateContent xmlns:mc="http://schemas.openxmlformats.org/markup-compatibility/2006">
        <mc:Choice xmlns:a14="http://schemas.microsoft.com/office/drawing/2010/main" Requires="a14">
          <p:sp>
            <p:nvSpPr>
              <p:cNvPr id="4" name="Rectángulo 3">
                <a:extLst>
                  <a:ext uri="{FF2B5EF4-FFF2-40B4-BE49-F238E27FC236}">
                    <a16:creationId xmlns:a16="http://schemas.microsoft.com/office/drawing/2014/main" id="{12C8E031-57FF-4F77-AE66-7232B7D6C27F}"/>
                  </a:ext>
                </a:extLst>
              </p:cNvPr>
              <p:cNvSpPr/>
              <p:nvPr/>
            </p:nvSpPr>
            <p:spPr>
              <a:xfrm>
                <a:off x="1583496" y="5085184"/>
                <a:ext cx="9084504" cy="1477328"/>
              </a:xfrm>
              <a:prstGeom prst="rect">
                <a:avLst/>
              </a:prstGeom>
            </p:spPr>
            <p:txBody>
              <a:bodyPr wrap="square">
                <a:spAutoFit/>
              </a:bodyPr>
              <a:lstStyle/>
              <a:p>
                <a:pPr algn="just"/>
                <a:r>
                  <a:rPr lang="es-AR" dirty="0">
                    <a:latin typeface="Century Gothic" panose="020B0502020202020204" pitchFamily="34" charset="0"/>
                  </a:rPr>
                  <a:t>La Esperanza Matemática de este experimento aleatorio que consistió en arroja al aire tres veces una moneda al azar es de </a:t>
                </a:r>
                <a14:m>
                  <m:oMath xmlns:m="http://schemas.openxmlformats.org/officeDocument/2006/math">
                    <m:r>
                      <a:rPr lang="es-AR" i="1">
                        <a:latin typeface="Cambria Math" panose="02040503050406030204" pitchFamily="18" charset="0"/>
                      </a:rPr>
                      <m:t>𝐸</m:t>
                    </m:r>
                    <m:d>
                      <m:dPr>
                        <m:begChr m:val="["/>
                        <m:endChr m:val="]"/>
                        <m:ctrlPr>
                          <a:rPr lang="es-AR" i="1">
                            <a:latin typeface="Cambria Math" panose="02040503050406030204" pitchFamily="18" charset="0"/>
                          </a:rPr>
                        </m:ctrlPr>
                      </m:dPr>
                      <m:e>
                        <m:r>
                          <a:rPr lang="es-AR" i="1">
                            <a:latin typeface="Cambria Math" panose="02040503050406030204" pitchFamily="18" charset="0"/>
                          </a:rPr>
                          <m:t>𝑋</m:t>
                        </m:r>
                      </m:e>
                    </m:d>
                    <m:r>
                      <a:rPr lang="es-AR" i="1">
                        <a:latin typeface="Cambria Math" panose="02040503050406030204" pitchFamily="18" charset="0"/>
                      </a:rPr>
                      <m:t>=1,5 </m:t>
                    </m:r>
                    <m:r>
                      <a:rPr lang="es-AR" i="1">
                        <a:latin typeface="Cambria Math" panose="02040503050406030204" pitchFamily="18" charset="0"/>
                      </a:rPr>
                      <m:t>𝑐𝑎𝑟𝑎𝑠</m:t>
                    </m:r>
                  </m:oMath>
                </a14:m>
                <a:r>
                  <a:rPr lang="es-AR" dirty="0">
                    <a:latin typeface="Century Gothic" panose="020B0502020202020204" pitchFamily="34" charset="0"/>
                  </a:rPr>
                  <a:t>. </a:t>
                </a:r>
              </a:p>
              <a:p>
                <a:pPr algn="just"/>
                <a:endParaRPr lang="es-AR" dirty="0">
                  <a:latin typeface="Century Gothic" panose="020B0502020202020204" pitchFamily="34" charset="0"/>
                </a:endParaRPr>
              </a:p>
              <a:p>
                <a:pPr algn="just"/>
                <a:r>
                  <a:rPr lang="es-AR" dirty="0">
                    <a:latin typeface="Century Gothic" panose="020B0502020202020204" pitchFamily="34" charset="0"/>
                  </a:rPr>
                  <a:t>Ahora bien, </a:t>
                </a:r>
                <a:r>
                  <a:rPr lang="es-AR" b="1" dirty="0">
                    <a:solidFill>
                      <a:srgbClr val="2E3192"/>
                    </a:solidFill>
                    <a:latin typeface="Century Gothic" panose="020B0502020202020204" pitchFamily="34" charset="0"/>
                  </a:rPr>
                  <a:t>¿es posible que la cantidad de caras no sea un valor de los posibles que pueda asumir la variable?</a:t>
                </a:r>
              </a:p>
            </p:txBody>
          </p:sp>
        </mc:Choice>
        <mc:Fallback>
          <p:sp>
            <p:nvSpPr>
              <p:cNvPr id="4" name="Rectángulo 3">
                <a:extLst>
                  <a:ext uri="{FF2B5EF4-FFF2-40B4-BE49-F238E27FC236}">
                    <a16:creationId xmlns:a16="http://schemas.microsoft.com/office/drawing/2014/main" id="{12C8E031-57FF-4F77-AE66-7232B7D6C27F}"/>
                  </a:ext>
                </a:extLst>
              </p:cNvPr>
              <p:cNvSpPr>
                <a:spLocks noRot="1" noChangeAspect="1" noMove="1" noResize="1" noEditPoints="1" noAdjustHandles="1" noChangeArrowheads="1" noChangeShapeType="1" noTextEdit="1"/>
              </p:cNvSpPr>
              <p:nvPr/>
            </p:nvSpPr>
            <p:spPr>
              <a:xfrm>
                <a:off x="1583496" y="5085184"/>
                <a:ext cx="9084504" cy="1477328"/>
              </a:xfrm>
              <a:prstGeom prst="rect">
                <a:avLst/>
              </a:prstGeom>
              <a:blipFill>
                <a:blip r:embed="rId3"/>
                <a:stretch>
                  <a:fillRect l="-604" t="-2058" r="-537" b="-5350"/>
                </a:stretch>
              </a:blipFill>
            </p:spPr>
            <p:txBody>
              <a:bodyPr/>
              <a:lstStyle/>
              <a:p>
                <a:r>
                  <a:rPr lang="es-AR">
                    <a:noFill/>
                  </a:rPr>
                  <a:t> </a:t>
                </a:r>
              </a:p>
            </p:txBody>
          </p:sp>
        </mc:Fallback>
      </mc:AlternateContent>
    </p:spTree>
    <p:extLst>
      <p:ext uri="{BB962C8B-B14F-4D97-AF65-F5344CB8AC3E}">
        <p14:creationId xmlns:p14="http://schemas.microsoft.com/office/powerpoint/2010/main" val="360882047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Rectángulo 1">
                <a:extLst>
                  <a:ext uri="{FF2B5EF4-FFF2-40B4-BE49-F238E27FC236}">
                    <a16:creationId xmlns:a16="http://schemas.microsoft.com/office/drawing/2014/main" id="{8EC9D34A-8B14-4322-B7CC-DEDFAA7FF14B}"/>
                  </a:ext>
                </a:extLst>
              </p:cNvPr>
              <p:cNvSpPr/>
              <p:nvPr/>
            </p:nvSpPr>
            <p:spPr>
              <a:xfrm>
                <a:off x="1524001" y="908720"/>
                <a:ext cx="9144000" cy="5978240"/>
              </a:xfrm>
              <a:prstGeom prst="rect">
                <a:avLst/>
              </a:prstGeom>
            </p:spPr>
            <p:txBody>
              <a:bodyPr wrap="square">
                <a:spAutoFit/>
              </a:bodyPr>
              <a:lstStyle/>
              <a:p>
                <a:pPr algn="just"/>
                <a:r>
                  <a:rPr lang="es-AR" b="1" dirty="0">
                    <a:solidFill>
                      <a:srgbClr val="2E3192"/>
                    </a:solidFill>
                    <a:latin typeface="Century Gothic" panose="020B0502020202020204" pitchFamily="34" charset="0"/>
                  </a:rPr>
                  <a:t>Varianza</a:t>
                </a:r>
              </a:p>
              <a:p>
                <a:pPr algn="just"/>
                <a:r>
                  <a:rPr lang="es-AR" dirty="0">
                    <a:latin typeface="Century Gothic" panose="020B0502020202020204" pitchFamily="34" charset="0"/>
                  </a:rPr>
                  <a:t>Para calcular la varianza con una distribución de probabilidad se debe calcular de la forma siguiente,</a:t>
                </a:r>
              </a:p>
              <a:p>
                <a:pPr algn="just"/>
                <a:endParaRPr lang="es-AR" dirty="0">
                  <a:latin typeface="Century Gothic" panose="020B0502020202020204" pitchFamily="34" charset="0"/>
                </a:endParaRPr>
              </a:p>
              <a:p>
                <a:pPr algn="just"/>
                <a14:m>
                  <m:oMathPara xmlns:m="http://schemas.openxmlformats.org/officeDocument/2006/math">
                    <m:oMathParaPr>
                      <m:jc m:val="centerGroup"/>
                    </m:oMathParaPr>
                    <m:oMath xmlns:m="http://schemas.openxmlformats.org/officeDocument/2006/math">
                      <m:r>
                        <a:rPr lang="es-AR" i="1">
                          <a:latin typeface="Cambria Math" panose="02040503050406030204" pitchFamily="18" charset="0"/>
                        </a:rPr>
                        <m:t>𝑉𝑎𝑟</m:t>
                      </m:r>
                      <m:d>
                        <m:dPr>
                          <m:begChr m:val="["/>
                          <m:endChr m:val="]"/>
                          <m:ctrlPr>
                            <a:rPr lang="es-AR" i="1">
                              <a:latin typeface="Cambria Math" panose="02040503050406030204" pitchFamily="18" charset="0"/>
                            </a:rPr>
                          </m:ctrlPr>
                        </m:dPr>
                        <m:e>
                          <m:r>
                            <a:rPr lang="es-AR" i="1">
                              <a:latin typeface="Cambria Math" panose="02040503050406030204" pitchFamily="18" charset="0"/>
                            </a:rPr>
                            <m:t>𝑋</m:t>
                          </m:r>
                        </m:e>
                      </m:d>
                      <m:r>
                        <a:rPr lang="es-AR" i="1">
                          <a:latin typeface="Cambria Math" panose="02040503050406030204" pitchFamily="18" charset="0"/>
                        </a:rPr>
                        <m:t>=</m:t>
                      </m:r>
                      <m:r>
                        <a:rPr lang="es-AR" i="1">
                          <a:latin typeface="Cambria Math" panose="02040503050406030204" pitchFamily="18" charset="0"/>
                        </a:rPr>
                        <m:t>𝐸</m:t>
                      </m:r>
                      <m:r>
                        <a:rPr lang="es-AR" i="1">
                          <a:latin typeface="Cambria Math" panose="02040503050406030204" pitchFamily="18" charset="0"/>
                        </a:rPr>
                        <m:t>[</m:t>
                      </m:r>
                      <m:sSup>
                        <m:sSupPr>
                          <m:ctrlPr>
                            <a:rPr lang="es-AR" i="1">
                              <a:latin typeface="Cambria Math" panose="02040503050406030204" pitchFamily="18" charset="0"/>
                            </a:rPr>
                          </m:ctrlPr>
                        </m:sSupPr>
                        <m:e>
                          <m:r>
                            <a:rPr lang="es-AR" i="1">
                              <a:latin typeface="Cambria Math" panose="02040503050406030204" pitchFamily="18" charset="0"/>
                            </a:rPr>
                            <m:t>(</m:t>
                          </m:r>
                          <m:r>
                            <a:rPr lang="es-AR" i="1">
                              <a:latin typeface="Cambria Math" panose="02040503050406030204" pitchFamily="18" charset="0"/>
                            </a:rPr>
                            <m:t>𝑋</m:t>
                          </m:r>
                          <m:r>
                            <a:rPr lang="es-AR" i="1">
                              <a:latin typeface="Cambria Math" panose="02040503050406030204" pitchFamily="18" charset="0"/>
                            </a:rPr>
                            <m:t>−</m:t>
                          </m:r>
                          <m:r>
                            <a:rPr lang="es-AR" i="1">
                              <a:latin typeface="Cambria Math" panose="02040503050406030204" pitchFamily="18" charset="0"/>
                            </a:rPr>
                            <m:t>𝐸</m:t>
                          </m:r>
                          <m:r>
                            <a:rPr lang="es-AR" i="1">
                              <a:latin typeface="Cambria Math" panose="02040503050406030204" pitchFamily="18" charset="0"/>
                            </a:rPr>
                            <m:t>[</m:t>
                          </m:r>
                          <m:r>
                            <a:rPr lang="es-AR" i="1">
                              <a:latin typeface="Cambria Math" panose="02040503050406030204" pitchFamily="18" charset="0"/>
                            </a:rPr>
                            <m:t>𝑋</m:t>
                          </m:r>
                          <m:r>
                            <a:rPr lang="es-AR" i="1">
                              <a:latin typeface="Cambria Math" panose="02040503050406030204" pitchFamily="18" charset="0"/>
                            </a:rPr>
                            <m:t>])</m:t>
                          </m:r>
                        </m:e>
                        <m:sup>
                          <m:r>
                            <a:rPr lang="es-AR" i="1">
                              <a:latin typeface="Cambria Math" panose="02040503050406030204" pitchFamily="18" charset="0"/>
                            </a:rPr>
                            <m:t>2</m:t>
                          </m:r>
                        </m:sup>
                      </m:sSup>
                      <m:r>
                        <a:rPr lang="es-AR" i="1">
                          <a:latin typeface="Cambria Math" panose="02040503050406030204" pitchFamily="18" charset="0"/>
                        </a:rPr>
                        <m:t>]=</m:t>
                      </m:r>
                      <m:nary>
                        <m:naryPr>
                          <m:chr m:val="∑"/>
                          <m:ctrlPr>
                            <a:rPr lang="es-AR" i="1">
                              <a:latin typeface="Cambria Math" panose="02040503050406030204" pitchFamily="18" charset="0"/>
                            </a:rPr>
                          </m:ctrlPr>
                        </m:naryPr>
                        <m:sub>
                          <m:r>
                            <m:rPr>
                              <m:brk m:alnAt="23"/>
                            </m:rPr>
                            <a:rPr lang="es-AR" i="1">
                              <a:latin typeface="Cambria Math" panose="02040503050406030204" pitchFamily="18" charset="0"/>
                            </a:rPr>
                            <m:t>𝑥</m:t>
                          </m:r>
                          <m:r>
                            <a:rPr lang="es-AR" i="1">
                              <a:latin typeface="Cambria Math" panose="02040503050406030204" pitchFamily="18" charset="0"/>
                            </a:rPr>
                            <m:t>=</m:t>
                          </m:r>
                          <m:r>
                            <a:rPr lang="es-AR" i="1">
                              <a:latin typeface="Cambria Math" panose="02040503050406030204" pitchFamily="18" charset="0"/>
                            </a:rPr>
                            <m:t>𝑎</m:t>
                          </m:r>
                        </m:sub>
                        <m:sup>
                          <m:r>
                            <a:rPr lang="es-AR" i="1">
                              <a:latin typeface="Cambria Math" panose="02040503050406030204" pitchFamily="18" charset="0"/>
                            </a:rPr>
                            <m:t>𝑏</m:t>
                          </m:r>
                        </m:sup>
                        <m:e>
                          <m:sSup>
                            <m:sSupPr>
                              <m:ctrlPr>
                                <a:rPr lang="es-AR" i="1">
                                  <a:latin typeface="Cambria Math" panose="02040503050406030204" pitchFamily="18" charset="0"/>
                                </a:rPr>
                              </m:ctrlPr>
                            </m:sSupPr>
                            <m:e>
                              <m:r>
                                <a:rPr lang="es-AR" i="1">
                                  <a:latin typeface="Cambria Math" panose="02040503050406030204" pitchFamily="18" charset="0"/>
                                </a:rPr>
                                <m:t>(</m:t>
                              </m:r>
                              <m:r>
                                <a:rPr lang="es-AR" i="1">
                                  <a:latin typeface="Cambria Math" panose="02040503050406030204" pitchFamily="18" charset="0"/>
                                </a:rPr>
                                <m:t>𝑥</m:t>
                              </m:r>
                              <m:r>
                                <a:rPr lang="es-AR" i="1">
                                  <a:latin typeface="Cambria Math" panose="02040503050406030204" pitchFamily="18" charset="0"/>
                                </a:rPr>
                                <m:t>−</m:t>
                              </m:r>
                              <m:r>
                                <a:rPr lang="es-AR" i="1">
                                  <a:latin typeface="Cambria Math" panose="02040503050406030204" pitchFamily="18" charset="0"/>
                                </a:rPr>
                                <m:t>𝐸</m:t>
                              </m:r>
                              <m:d>
                                <m:dPr>
                                  <m:begChr m:val="["/>
                                  <m:endChr m:val="]"/>
                                  <m:ctrlPr>
                                    <a:rPr lang="es-AR" i="1">
                                      <a:latin typeface="Cambria Math" panose="02040503050406030204" pitchFamily="18" charset="0"/>
                                    </a:rPr>
                                  </m:ctrlPr>
                                </m:dPr>
                                <m:e>
                                  <m:r>
                                    <a:rPr lang="es-AR" i="1">
                                      <a:latin typeface="Cambria Math" panose="02040503050406030204" pitchFamily="18" charset="0"/>
                                    </a:rPr>
                                    <m:t>𝑋</m:t>
                                  </m:r>
                                </m:e>
                              </m:d>
                              <m:r>
                                <a:rPr lang="es-AR" i="1">
                                  <a:latin typeface="Cambria Math" panose="02040503050406030204" pitchFamily="18" charset="0"/>
                                </a:rPr>
                                <m:t>)</m:t>
                              </m:r>
                            </m:e>
                            <m:sup>
                              <m:r>
                                <a:rPr lang="es-AR" i="1">
                                  <a:latin typeface="Cambria Math" panose="02040503050406030204" pitchFamily="18" charset="0"/>
                                </a:rPr>
                                <m:t>2</m:t>
                              </m:r>
                            </m:sup>
                          </m:sSup>
                          <m:r>
                            <a:rPr lang="es-AR" i="1">
                              <a:latin typeface="Cambria Math" panose="02040503050406030204" pitchFamily="18" charset="0"/>
                            </a:rPr>
                            <m:t>𝑃</m:t>
                          </m:r>
                          <m:r>
                            <a:rPr lang="es-AR" i="1">
                              <a:latin typeface="Cambria Math" panose="02040503050406030204" pitchFamily="18" charset="0"/>
                            </a:rPr>
                            <m:t>[</m:t>
                          </m:r>
                          <m:r>
                            <a:rPr lang="es-AR" i="1">
                              <a:latin typeface="Cambria Math" panose="02040503050406030204" pitchFamily="18" charset="0"/>
                            </a:rPr>
                            <m:t>𝑋</m:t>
                          </m:r>
                          <m:r>
                            <a:rPr lang="es-AR" i="1">
                              <a:latin typeface="Cambria Math" panose="02040503050406030204" pitchFamily="18" charset="0"/>
                            </a:rPr>
                            <m:t>=</m:t>
                          </m:r>
                          <m:r>
                            <a:rPr lang="es-AR" i="1">
                              <a:latin typeface="Cambria Math" panose="02040503050406030204" pitchFamily="18" charset="0"/>
                            </a:rPr>
                            <m:t>𝑥</m:t>
                          </m:r>
                          <m:r>
                            <a:rPr lang="es-AR" i="1">
                              <a:latin typeface="Cambria Math" panose="02040503050406030204" pitchFamily="18" charset="0"/>
                            </a:rPr>
                            <m:t>]</m:t>
                          </m:r>
                        </m:e>
                      </m:nary>
                      <m:r>
                        <a:rPr lang="es-AR" i="1">
                          <a:latin typeface="Cambria Math" panose="02040503050406030204" pitchFamily="18" charset="0"/>
                        </a:rPr>
                        <m:t>       </m:t>
                      </m:r>
                      <m:r>
                        <m:rPr>
                          <m:sty m:val="p"/>
                        </m:rPr>
                        <a:rPr lang="el-GR" i="1">
                          <a:latin typeface="Cambria Math" panose="02040503050406030204" pitchFamily="18" charset="0"/>
                          <a:ea typeface="Cambria Math" panose="02040503050406030204" pitchFamily="18" charset="0"/>
                        </a:rPr>
                        <m:t>Ω</m:t>
                      </m:r>
                      <m:d>
                        <m:dPr>
                          <m:ctrlPr>
                            <a:rPr lang="es-AR" i="1">
                              <a:latin typeface="Cambria Math" panose="02040503050406030204" pitchFamily="18" charset="0"/>
                              <a:ea typeface="Cambria Math" panose="02040503050406030204" pitchFamily="18" charset="0"/>
                            </a:rPr>
                          </m:ctrlPr>
                        </m:dPr>
                        <m:e>
                          <m:r>
                            <a:rPr lang="es-AR" i="1">
                              <a:latin typeface="Cambria Math" panose="02040503050406030204" pitchFamily="18" charset="0"/>
                              <a:ea typeface="Cambria Math" panose="02040503050406030204" pitchFamily="18" charset="0"/>
                            </a:rPr>
                            <m:t>𝑋</m:t>
                          </m:r>
                        </m:e>
                      </m:d>
                      <m:r>
                        <a:rPr lang="es-AR" i="1">
                          <a:latin typeface="Cambria Math" panose="02040503050406030204" pitchFamily="18" charset="0"/>
                          <a:ea typeface="Cambria Math" panose="02040503050406030204" pitchFamily="18" charset="0"/>
                        </a:rPr>
                        <m:t>=</m:t>
                      </m:r>
                      <m:d>
                        <m:dPr>
                          <m:begChr m:val="["/>
                          <m:endChr m:val="]"/>
                          <m:ctrlPr>
                            <a:rPr lang="es-AR" i="1">
                              <a:latin typeface="Cambria Math" panose="02040503050406030204" pitchFamily="18" charset="0"/>
                              <a:ea typeface="Cambria Math" panose="02040503050406030204" pitchFamily="18" charset="0"/>
                            </a:rPr>
                          </m:ctrlPr>
                        </m:dPr>
                        <m:e>
                          <m:r>
                            <a:rPr lang="es-AR" i="1">
                              <a:latin typeface="Cambria Math" panose="02040503050406030204" pitchFamily="18" charset="0"/>
                              <a:ea typeface="Cambria Math" panose="02040503050406030204" pitchFamily="18" charset="0"/>
                            </a:rPr>
                            <m:t>𝑎</m:t>
                          </m:r>
                          <m:r>
                            <a:rPr lang="es-AR" i="1">
                              <a:latin typeface="Cambria Math" panose="02040503050406030204" pitchFamily="18" charset="0"/>
                              <a:ea typeface="Cambria Math" panose="02040503050406030204" pitchFamily="18" charset="0"/>
                            </a:rPr>
                            <m:t>,…,</m:t>
                          </m:r>
                          <m:r>
                            <a:rPr lang="es-AR" i="1">
                              <a:latin typeface="Cambria Math" panose="02040503050406030204" pitchFamily="18" charset="0"/>
                              <a:ea typeface="Cambria Math" panose="02040503050406030204" pitchFamily="18" charset="0"/>
                            </a:rPr>
                            <m:t>𝑏</m:t>
                          </m:r>
                        </m:e>
                      </m:d>
                    </m:oMath>
                  </m:oMathPara>
                </a14:m>
                <a:endParaRPr lang="es-AR" dirty="0">
                  <a:latin typeface="Century Gothic" panose="020B0502020202020204" pitchFamily="34" charset="0"/>
                </a:endParaRPr>
              </a:p>
              <a:p>
                <a:pPr algn="just"/>
                <a:endParaRPr lang="es-AR" dirty="0">
                  <a:latin typeface="Century Gothic" panose="020B0502020202020204" pitchFamily="34" charset="0"/>
                </a:endParaRPr>
              </a:p>
              <a:p>
                <a:pPr algn="just"/>
                <a:r>
                  <a:rPr lang="es-AR" dirty="0">
                    <a:latin typeface="Century Gothic" panose="020B0502020202020204" pitchFamily="34" charset="0"/>
                  </a:rPr>
                  <a:t>Si se resuelve el Binomio de Newton en la expresión anterior se llega a la siguiente expresión,</a:t>
                </a:r>
              </a:p>
              <a:p>
                <a:pPr algn="just"/>
                <a:endParaRPr lang="es-AR" dirty="0">
                  <a:latin typeface="Century Gothic" panose="020B0502020202020204" pitchFamily="34" charset="0"/>
                </a:endParaRPr>
              </a:p>
              <a:p>
                <a:pPr/>
                <a14:m>
                  <m:oMathPara xmlns:m="http://schemas.openxmlformats.org/officeDocument/2006/math">
                    <m:oMathParaPr>
                      <m:jc m:val="centerGroup"/>
                    </m:oMathParaPr>
                    <m:oMath xmlns:m="http://schemas.openxmlformats.org/officeDocument/2006/math">
                      <m:r>
                        <a:rPr lang="es-AR" i="1">
                          <a:latin typeface="Cambria Math" panose="02040503050406030204" pitchFamily="18" charset="0"/>
                        </a:rPr>
                        <m:t>𝑉𝑎𝑟</m:t>
                      </m:r>
                      <m:d>
                        <m:dPr>
                          <m:begChr m:val="["/>
                          <m:endChr m:val="]"/>
                          <m:ctrlPr>
                            <a:rPr lang="es-AR" i="1">
                              <a:latin typeface="Cambria Math" panose="02040503050406030204" pitchFamily="18" charset="0"/>
                            </a:rPr>
                          </m:ctrlPr>
                        </m:dPr>
                        <m:e>
                          <m:r>
                            <a:rPr lang="es-AR" i="1">
                              <a:latin typeface="Cambria Math" panose="02040503050406030204" pitchFamily="18" charset="0"/>
                            </a:rPr>
                            <m:t>𝑋</m:t>
                          </m:r>
                        </m:e>
                      </m:d>
                      <m:r>
                        <a:rPr lang="es-AR" i="1">
                          <a:latin typeface="Cambria Math" panose="02040503050406030204" pitchFamily="18" charset="0"/>
                        </a:rPr>
                        <m:t>=</m:t>
                      </m:r>
                      <m:r>
                        <a:rPr lang="es-AR" i="1">
                          <a:latin typeface="Cambria Math" panose="02040503050406030204" pitchFamily="18" charset="0"/>
                        </a:rPr>
                        <m:t>𝐸</m:t>
                      </m:r>
                      <m:d>
                        <m:dPr>
                          <m:begChr m:val="["/>
                          <m:endChr m:val="]"/>
                          <m:ctrlPr>
                            <a:rPr lang="es-AR" i="1">
                              <a:latin typeface="Cambria Math" panose="02040503050406030204" pitchFamily="18" charset="0"/>
                            </a:rPr>
                          </m:ctrlPr>
                        </m:dPr>
                        <m:e>
                          <m:sSup>
                            <m:sSupPr>
                              <m:ctrlPr>
                                <a:rPr lang="es-AR" i="1">
                                  <a:latin typeface="Cambria Math" panose="02040503050406030204" pitchFamily="18" charset="0"/>
                                </a:rPr>
                              </m:ctrlPr>
                            </m:sSupPr>
                            <m:e>
                              <m:d>
                                <m:dPr>
                                  <m:ctrlPr>
                                    <a:rPr lang="es-AR" i="1">
                                      <a:latin typeface="Cambria Math" panose="02040503050406030204" pitchFamily="18" charset="0"/>
                                    </a:rPr>
                                  </m:ctrlPr>
                                </m:dPr>
                                <m:e>
                                  <m:r>
                                    <a:rPr lang="es-AR" i="1">
                                      <a:latin typeface="Cambria Math" panose="02040503050406030204" pitchFamily="18" charset="0"/>
                                    </a:rPr>
                                    <m:t>𝑋</m:t>
                                  </m:r>
                                  <m:r>
                                    <a:rPr lang="es-AR" i="1">
                                      <a:latin typeface="Cambria Math" panose="02040503050406030204" pitchFamily="18" charset="0"/>
                                    </a:rPr>
                                    <m:t>−</m:t>
                                  </m:r>
                                  <m:r>
                                    <a:rPr lang="es-AR" i="1">
                                      <a:latin typeface="Cambria Math" panose="02040503050406030204" pitchFamily="18" charset="0"/>
                                    </a:rPr>
                                    <m:t>𝐸</m:t>
                                  </m:r>
                                  <m:d>
                                    <m:dPr>
                                      <m:begChr m:val="["/>
                                      <m:endChr m:val="]"/>
                                      <m:ctrlPr>
                                        <a:rPr lang="es-AR" i="1">
                                          <a:latin typeface="Cambria Math" panose="02040503050406030204" pitchFamily="18" charset="0"/>
                                        </a:rPr>
                                      </m:ctrlPr>
                                    </m:dPr>
                                    <m:e>
                                      <m:r>
                                        <a:rPr lang="es-AR" i="1">
                                          <a:latin typeface="Cambria Math" panose="02040503050406030204" pitchFamily="18" charset="0"/>
                                        </a:rPr>
                                        <m:t>𝑋</m:t>
                                      </m:r>
                                    </m:e>
                                  </m:d>
                                </m:e>
                              </m:d>
                            </m:e>
                            <m:sup>
                              <m:r>
                                <a:rPr lang="es-AR" i="1">
                                  <a:latin typeface="Cambria Math" panose="02040503050406030204" pitchFamily="18" charset="0"/>
                                </a:rPr>
                                <m:t>2</m:t>
                              </m:r>
                            </m:sup>
                          </m:sSup>
                        </m:e>
                      </m:d>
                      <m:r>
                        <a:rPr lang="es-AR" i="1">
                          <a:latin typeface="Cambria Math" panose="02040503050406030204" pitchFamily="18" charset="0"/>
                        </a:rPr>
                        <m:t>=</m:t>
                      </m:r>
                      <m:r>
                        <a:rPr lang="es-AR" i="1">
                          <a:latin typeface="Cambria Math" panose="02040503050406030204" pitchFamily="18" charset="0"/>
                        </a:rPr>
                        <m:t>𝐸</m:t>
                      </m:r>
                      <m:d>
                        <m:dPr>
                          <m:begChr m:val="["/>
                          <m:endChr m:val="]"/>
                          <m:ctrlPr>
                            <a:rPr lang="es-AR" i="1">
                              <a:latin typeface="Cambria Math" panose="02040503050406030204" pitchFamily="18" charset="0"/>
                            </a:rPr>
                          </m:ctrlPr>
                        </m:dPr>
                        <m:e>
                          <m:sSup>
                            <m:sSupPr>
                              <m:ctrlPr>
                                <a:rPr lang="es-AR" i="1">
                                  <a:latin typeface="Cambria Math" panose="02040503050406030204" pitchFamily="18" charset="0"/>
                                </a:rPr>
                              </m:ctrlPr>
                            </m:sSupPr>
                            <m:e>
                              <m:r>
                                <a:rPr lang="es-AR" i="1">
                                  <a:latin typeface="Cambria Math" panose="02040503050406030204" pitchFamily="18" charset="0"/>
                                </a:rPr>
                                <m:t>𝑋</m:t>
                              </m:r>
                            </m:e>
                            <m:sup>
                              <m:r>
                                <a:rPr lang="es-AR" i="1">
                                  <a:latin typeface="Cambria Math" panose="02040503050406030204" pitchFamily="18" charset="0"/>
                                </a:rPr>
                                <m:t>2</m:t>
                              </m:r>
                            </m:sup>
                          </m:sSup>
                        </m:e>
                      </m:d>
                      <m:r>
                        <a:rPr lang="es-AR" i="1">
                          <a:latin typeface="Cambria Math" panose="02040503050406030204" pitchFamily="18" charset="0"/>
                        </a:rPr>
                        <m:t>−</m:t>
                      </m:r>
                      <m:sSup>
                        <m:sSupPr>
                          <m:ctrlPr>
                            <a:rPr lang="es-AR" i="1">
                              <a:latin typeface="Cambria Math" panose="02040503050406030204" pitchFamily="18" charset="0"/>
                            </a:rPr>
                          </m:ctrlPr>
                        </m:sSupPr>
                        <m:e>
                          <m:d>
                            <m:dPr>
                              <m:ctrlPr>
                                <a:rPr lang="es-AR" i="1">
                                  <a:latin typeface="Cambria Math" panose="02040503050406030204" pitchFamily="18" charset="0"/>
                                </a:rPr>
                              </m:ctrlPr>
                            </m:dPr>
                            <m:e>
                              <m:r>
                                <a:rPr lang="es-AR" i="1">
                                  <a:latin typeface="Cambria Math" panose="02040503050406030204" pitchFamily="18" charset="0"/>
                                </a:rPr>
                                <m:t>𝐸</m:t>
                              </m:r>
                              <m:d>
                                <m:dPr>
                                  <m:begChr m:val="["/>
                                  <m:endChr m:val="]"/>
                                  <m:ctrlPr>
                                    <a:rPr lang="es-AR" i="1">
                                      <a:latin typeface="Cambria Math" panose="02040503050406030204" pitchFamily="18" charset="0"/>
                                    </a:rPr>
                                  </m:ctrlPr>
                                </m:dPr>
                                <m:e>
                                  <m:r>
                                    <a:rPr lang="es-AR" i="1">
                                      <a:latin typeface="Cambria Math" panose="02040503050406030204" pitchFamily="18" charset="0"/>
                                    </a:rPr>
                                    <m:t>𝑋</m:t>
                                  </m:r>
                                </m:e>
                              </m:d>
                            </m:e>
                          </m:d>
                        </m:e>
                        <m:sup>
                          <m:r>
                            <a:rPr lang="es-AR" i="1">
                              <a:latin typeface="Cambria Math" panose="02040503050406030204" pitchFamily="18" charset="0"/>
                            </a:rPr>
                            <m:t>2</m:t>
                          </m:r>
                        </m:sup>
                      </m:sSup>
                    </m:oMath>
                  </m:oMathPara>
                </a14:m>
                <a:endParaRPr lang="es-AR" dirty="0">
                  <a:latin typeface="Century Gothic" panose="020B0502020202020204" pitchFamily="34" charset="0"/>
                </a:endParaRPr>
              </a:p>
              <a:p>
                <a:endParaRPr lang="es-AR" dirty="0">
                  <a:latin typeface="Century Gothic" panose="020B0502020202020204" pitchFamily="34" charset="0"/>
                </a:endParaRPr>
              </a:p>
              <a:p>
                <a:pPr/>
                <a14:m>
                  <m:oMathPara xmlns:m="http://schemas.openxmlformats.org/officeDocument/2006/math">
                    <m:oMathParaPr>
                      <m:jc m:val="centerGroup"/>
                    </m:oMathParaPr>
                    <m:oMath xmlns:m="http://schemas.openxmlformats.org/officeDocument/2006/math">
                      <m:r>
                        <a:rPr lang="es-AR" i="1">
                          <a:latin typeface="Cambria Math" panose="02040503050406030204" pitchFamily="18" charset="0"/>
                        </a:rPr>
                        <m:t>𝑉𝑎𝑟</m:t>
                      </m:r>
                      <m:d>
                        <m:dPr>
                          <m:begChr m:val="["/>
                          <m:endChr m:val="]"/>
                          <m:ctrlPr>
                            <a:rPr lang="es-AR" i="1">
                              <a:latin typeface="Cambria Math" panose="02040503050406030204" pitchFamily="18" charset="0"/>
                            </a:rPr>
                          </m:ctrlPr>
                        </m:dPr>
                        <m:e>
                          <m:r>
                            <a:rPr lang="es-AR" i="1">
                              <a:latin typeface="Cambria Math" panose="02040503050406030204" pitchFamily="18" charset="0"/>
                            </a:rPr>
                            <m:t>𝑋</m:t>
                          </m:r>
                        </m:e>
                      </m:d>
                      <m:r>
                        <a:rPr lang="es-AR" i="1">
                          <a:latin typeface="Cambria Math" panose="02040503050406030204" pitchFamily="18" charset="0"/>
                        </a:rPr>
                        <m:t>=</m:t>
                      </m:r>
                      <m:nary>
                        <m:naryPr>
                          <m:chr m:val="∑"/>
                          <m:ctrlPr>
                            <a:rPr lang="es-AR" i="1">
                              <a:latin typeface="Cambria Math" panose="02040503050406030204" pitchFamily="18" charset="0"/>
                            </a:rPr>
                          </m:ctrlPr>
                        </m:naryPr>
                        <m:sub>
                          <m:r>
                            <m:rPr>
                              <m:brk m:alnAt="23"/>
                            </m:rPr>
                            <a:rPr lang="es-AR" i="1">
                              <a:latin typeface="Cambria Math" panose="02040503050406030204" pitchFamily="18" charset="0"/>
                            </a:rPr>
                            <m:t>𝑥</m:t>
                          </m:r>
                          <m:r>
                            <a:rPr lang="es-AR" i="1">
                              <a:latin typeface="Cambria Math" panose="02040503050406030204" pitchFamily="18" charset="0"/>
                            </a:rPr>
                            <m:t>=</m:t>
                          </m:r>
                          <m:r>
                            <a:rPr lang="es-AR" i="1">
                              <a:latin typeface="Cambria Math" panose="02040503050406030204" pitchFamily="18" charset="0"/>
                            </a:rPr>
                            <m:t>𝑎</m:t>
                          </m:r>
                        </m:sub>
                        <m:sup>
                          <m:r>
                            <a:rPr lang="es-AR" i="1">
                              <a:latin typeface="Cambria Math" panose="02040503050406030204" pitchFamily="18" charset="0"/>
                            </a:rPr>
                            <m:t>𝑏</m:t>
                          </m:r>
                        </m:sup>
                        <m:e>
                          <m:sSup>
                            <m:sSupPr>
                              <m:ctrlPr>
                                <a:rPr lang="es-AR" i="1">
                                  <a:latin typeface="Cambria Math" panose="02040503050406030204" pitchFamily="18" charset="0"/>
                                </a:rPr>
                              </m:ctrlPr>
                            </m:sSupPr>
                            <m:e>
                              <m:r>
                                <a:rPr lang="es-AR" i="1">
                                  <a:latin typeface="Cambria Math" panose="02040503050406030204" pitchFamily="18" charset="0"/>
                                </a:rPr>
                                <m:t>𝑥</m:t>
                              </m:r>
                            </m:e>
                            <m:sup>
                              <m:r>
                                <a:rPr lang="es-AR" i="1">
                                  <a:latin typeface="Cambria Math" panose="02040503050406030204" pitchFamily="18" charset="0"/>
                                </a:rPr>
                                <m:t>2</m:t>
                              </m:r>
                            </m:sup>
                          </m:sSup>
                          <m:r>
                            <a:rPr lang="es-AR" i="1">
                              <a:latin typeface="Cambria Math" panose="02040503050406030204" pitchFamily="18" charset="0"/>
                            </a:rPr>
                            <m:t>𝑃</m:t>
                          </m:r>
                          <m:d>
                            <m:dPr>
                              <m:begChr m:val="["/>
                              <m:endChr m:val="]"/>
                              <m:ctrlPr>
                                <a:rPr lang="es-AR" i="1">
                                  <a:latin typeface="Cambria Math" panose="02040503050406030204" pitchFamily="18" charset="0"/>
                                </a:rPr>
                              </m:ctrlPr>
                            </m:dPr>
                            <m:e>
                              <m:r>
                                <a:rPr lang="es-AR" i="1">
                                  <a:latin typeface="Cambria Math" panose="02040503050406030204" pitchFamily="18" charset="0"/>
                                </a:rPr>
                                <m:t>𝑋</m:t>
                              </m:r>
                              <m:r>
                                <a:rPr lang="es-AR" i="1">
                                  <a:latin typeface="Cambria Math" panose="02040503050406030204" pitchFamily="18" charset="0"/>
                                </a:rPr>
                                <m:t>=</m:t>
                              </m:r>
                              <m:r>
                                <a:rPr lang="es-AR" i="1">
                                  <a:latin typeface="Cambria Math" panose="02040503050406030204" pitchFamily="18" charset="0"/>
                                </a:rPr>
                                <m:t>𝑥</m:t>
                              </m:r>
                            </m:e>
                          </m:d>
                          <m:r>
                            <a:rPr lang="es-AR" i="1">
                              <a:latin typeface="Cambria Math" panose="02040503050406030204" pitchFamily="18" charset="0"/>
                            </a:rPr>
                            <m:t>−</m:t>
                          </m:r>
                        </m:e>
                      </m:nary>
                      <m:sSup>
                        <m:sSupPr>
                          <m:ctrlPr>
                            <a:rPr lang="es-AR" i="1">
                              <a:latin typeface="Cambria Math" panose="02040503050406030204" pitchFamily="18" charset="0"/>
                            </a:rPr>
                          </m:ctrlPr>
                        </m:sSupPr>
                        <m:e>
                          <m:d>
                            <m:dPr>
                              <m:ctrlPr>
                                <a:rPr lang="es-AR" i="1">
                                  <a:latin typeface="Cambria Math" panose="02040503050406030204" pitchFamily="18" charset="0"/>
                                </a:rPr>
                              </m:ctrlPr>
                            </m:dPr>
                            <m:e>
                              <m:nary>
                                <m:naryPr>
                                  <m:chr m:val="∑"/>
                                  <m:ctrlPr>
                                    <a:rPr lang="es-AR" i="1">
                                      <a:latin typeface="Cambria Math" panose="02040503050406030204" pitchFamily="18" charset="0"/>
                                    </a:rPr>
                                  </m:ctrlPr>
                                </m:naryPr>
                                <m:sub>
                                  <m:r>
                                    <m:rPr>
                                      <m:brk m:alnAt="23"/>
                                    </m:rPr>
                                    <a:rPr lang="es-AR" i="1">
                                      <a:latin typeface="Cambria Math" panose="02040503050406030204" pitchFamily="18" charset="0"/>
                                    </a:rPr>
                                    <m:t>𝑥</m:t>
                                  </m:r>
                                  <m:r>
                                    <a:rPr lang="es-AR" i="1">
                                      <a:latin typeface="Cambria Math" panose="02040503050406030204" pitchFamily="18" charset="0"/>
                                    </a:rPr>
                                    <m:t>=</m:t>
                                  </m:r>
                                  <m:r>
                                    <a:rPr lang="es-AR" i="1">
                                      <a:latin typeface="Cambria Math" panose="02040503050406030204" pitchFamily="18" charset="0"/>
                                    </a:rPr>
                                    <m:t>𝑎</m:t>
                                  </m:r>
                                </m:sub>
                                <m:sup>
                                  <m:r>
                                    <a:rPr lang="es-AR" i="1">
                                      <a:latin typeface="Cambria Math" panose="02040503050406030204" pitchFamily="18" charset="0"/>
                                    </a:rPr>
                                    <m:t>𝑏</m:t>
                                  </m:r>
                                </m:sup>
                                <m:e>
                                  <m:r>
                                    <a:rPr lang="es-AR" i="1">
                                      <a:latin typeface="Cambria Math" panose="02040503050406030204" pitchFamily="18" charset="0"/>
                                    </a:rPr>
                                    <m:t>𝑥</m:t>
                                  </m:r>
                                  <m:r>
                                    <a:rPr lang="es-AR" i="1">
                                      <a:latin typeface="Cambria Math" panose="02040503050406030204" pitchFamily="18" charset="0"/>
                                    </a:rPr>
                                    <m:t>𝑃</m:t>
                                  </m:r>
                                  <m:d>
                                    <m:dPr>
                                      <m:begChr m:val="["/>
                                      <m:endChr m:val="]"/>
                                      <m:ctrlPr>
                                        <a:rPr lang="es-AR" i="1">
                                          <a:latin typeface="Cambria Math" panose="02040503050406030204" pitchFamily="18" charset="0"/>
                                        </a:rPr>
                                      </m:ctrlPr>
                                    </m:dPr>
                                    <m:e>
                                      <m:r>
                                        <a:rPr lang="es-AR" i="1">
                                          <a:latin typeface="Cambria Math" panose="02040503050406030204" pitchFamily="18" charset="0"/>
                                        </a:rPr>
                                        <m:t>𝑋</m:t>
                                      </m:r>
                                      <m:r>
                                        <a:rPr lang="es-AR" i="1">
                                          <a:latin typeface="Cambria Math" panose="02040503050406030204" pitchFamily="18" charset="0"/>
                                        </a:rPr>
                                        <m:t>=</m:t>
                                      </m:r>
                                      <m:r>
                                        <a:rPr lang="es-AR" i="1">
                                          <a:latin typeface="Cambria Math" panose="02040503050406030204" pitchFamily="18" charset="0"/>
                                        </a:rPr>
                                        <m:t>𝑥</m:t>
                                      </m:r>
                                    </m:e>
                                  </m:d>
                                </m:e>
                              </m:nary>
                            </m:e>
                          </m:d>
                        </m:e>
                        <m:sup>
                          <m:r>
                            <a:rPr lang="es-AR" i="1">
                              <a:latin typeface="Cambria Math" panose="02040503050406030204" pitchFamily="18" charset="0"/>
                            </a:rPr>
                            <m:t>2</m:t>
                          </m:r>
                        </m:sup>
                      </m:sSup>
                    </m:oMath>
                  </m:oMathPara>
                </a14:m>
                <a:endParaRPr lang="es-AR" dirty="0">
                  <a:latin typeface="Century Gothic" panose="020B0502020202020204" pitchFamily="34" charset="0"/>
                </a:endParaRPr>
              </a:p>
              <a:p>
                <a:endParaRPr lang="es-AR" dirty="0">
                  <a:latin typeface="Century Gothic" panose="020B0502020202020204" pitchFamily="34" charset="0"/>
                </a:endParaRPr>
              </a:p>
              <a:p>
                <a:pPr algn="just"/>
                <a:r>
                  <a:rPr lang="es-AR" dirty="0">
                    <a:latin typeface="Century Gothic" panose="020B0502020202020204" pitchFamily="34" charset="0"/>
                  </a:rPr>
                  <a:t>El segundo término lo tenemos, dado que es la Esperanza Matemática. El primer término se puede calcular con la tabla de probabilidad agregando una columna más. </a:t>
                </a:r>
                <a:r>
                  <a:rPr lang="es-AR" b="1" dirty="0">
                    <a:solidFill>
                      <a:srgbClr val="2E3192"/>
                    </a:solidFill>
                    <a:latin typeface="Century Gothic" panose="020B0502020202020204" pitchFamily="34" charset="0"/>
                  </a:rPr>
                  <a:t>Tarea: Calcular Varianza, Desvío Estándar y Coeficiente de Variación.</a:t>
                </a:r>
              </a:p>
            </p:txBody>
          </p:sp>
        </mc:Choice>
        <mc:Fallback>
          <p:sp>
            <p:nvSpPr>
              <p:cNvPr id="2" name="Rectángulo 1">
                <a:extLst>
                  <a:ext uri="{FF2B5EF4-FFF2-40B4-BE49-F238E27FC236}">
                    <a16:creationId xmlns:a16="http://schemas.microsoft.com/office/drawing/2014/main" id="{8EC9D34A-8B14-4322-B7CC-DEDFAA7FF14B}"/>
                  </a:ext>
                </a:extLst>
              </p:cNvPr>
              <p:cNvSpPr>
                <a:spLocks noRot="1" noChangeAspect="1" noMove="1" noResize="1" noEditPoints="1" noAdjustHandles="1" noChangeArrowheads="1" noChangeShapeType="1" noTextEdit="1"/>
              </p:cNvSpPr>
              <p:nvPr/>
            </p:nvSpPr>
            <p:spPr>
              <a:xfrm>
                <a:off x="1524001" y="908720"/>
                <a:ext cx="9144000" cy="5978240"/>
              </a:xfrm>
              <a:prstGeom prst="rect">
                <a:avLst/>
              </a:prstGeom>
              <a:blipFill>
                <a:blip r:embed="rId2"/>
                <a:stretch>
                  <a:fillRect l="-533" t="-510" r="-533" b="-612"/>
                </a:stretch>
              </a:blipFill>
            </p:spPr>
            <p:txBody>
              <a:bodyPr/>
              <a:lstStyle/>
              <a:p>
                <a:r>
                  <a:rPr lang="es-AR">
                    <a:noFill/>
                  </a:rPr>
                  <a:t> </a:t>
                </a:r>
              </a:p>
            </p:txBody>
          </p:sp>
        </mc:Fallback>
      </mc:AlternateContent>
    </p:spTree>
    <p:extLst>
      <p:ext uri="{BB962C8B-B14F-4D97-AF65-F5344CB8AC3E}">
        <p14:creationId xmlns:p14="http://schemas.microsoft.com/office/powerpoint/2010/main" val="24294283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Rectángulo 2">
                <a:extLst>
                  <a:ext uri="{FF2B5EF4-FFF2-40B4-BE49-F238E27FC236}">
                    <a16:creationId xmlns:a16="http://schemas.microsoft.com/office/drawing/2014/main" id="{B1A90FF2-8887-4638-92BF-890E34566AF3}"/>
                  </a:ext>
                </a:extLst>
              </p:cNvPr>
              <p:cNvSpPr/>
              <p:nvPr/>
            </p:nvSpPr>
            <p:spPr>
              <a:xfrm>
                <a:off x="1520216" y="908721"/>
                <a:ext cx="9147785" cy="4643259"/>
              </a:xfrm>
              <a:prstGeom prst="rect">
                <a:avLst/>
              </a:prstGeom>
            </p:spPr>
            <p:txBody>
              <a:bodyPr wrap="square">
                <a:spAutoFit/>
              </a:bodyPr>
              <a:lstStyle/>
              <a:p>
                <a:r>
                  <a:rPr lang="es-AR" dirty="0">
                    <a:latin typeface="Century Gothic" panose="020B0502020202020204" pitchFamily="34" charset="0"/>
                  </a:rPr>
                  <a:t>El desvío estándar y coeficiente de variación se calculan de la misma forma como vimos con Estadística Descriptiva,</a:t>
                </a:r>
              </a:p>
              <a:p>
                <a:endParaRPr lang="es-AR" dirty="0">
                  <a:latin typeface="Century Gothic" panose="020B0502020202020204" pitchFamily="34" charset="0"/>
                </a:endParaRPr>
              </a:p>
              <a:p>
                <a:pPr/>
                <a14:m>
                  <m:oMathPara xmlns:m="http://schemas.openxmlformats.org/officeDocument/2006/math">
                    <m:oMathParaPr>
                      <m:jc m:val="centerGroup"/>
                    </m:oMathParaPr>
                    <m:oMath xmlns:m="http://schemas.openxmlformats.org/officeDocument/2006/math">
                      <m:r>
                        <a:rPr lang="es-AR" i="1">
                          <a:latin typeface="Cambria Math" panose="02040503050406030204" pitchFamily="18" charset="0"/>
                        </a:rPr>
                        <m:t>𝑉𝑎𝑟</m:t>
                      </m:r>
                      <m:d>
                        <m:dPr>
                          <m:begChr m:val="["/>
                          <m:endChr m:val="]"/>
                          <m:ctrlPr>
                            <a:rPr lang="es-AR" i="1">
                              <a:latin typeface="Cambria Math" panose="02040503050406030204" pitchFamily="18" charset="0"/>
                            </a:rPr>
                          </m:ctrlPr>
                        </m:dPr>
                        <m:e>
                          <m:r>
                            <a:rPr lang="es-AR" i="1">
                              <a:latin typeface="Cambria Math" panose="02040503050406030204" pitchFamily="18" charset="0"/>
                            </a:rPr>
                            <m:t>𝑋</m:t>
                          </m:r>
                        </m:e>
                      </m:d>
                      <m:r>
                        <a:rPr lang="es-AR" i="1">
                          <a:latin typeface="Cambria Math" panose="02040503050406030204" pitchFamily="18" charset="0"/>
                        </a:rPr>
                        <m:t>=</m:t>
                      </m:r>
                      <m:nary>
                        <m:naryPr>
                          <m:chr m:val="∑"/>
                          <m:ctrlPr>
                            <a:rPr lang="es-AR" i="1">
                              <a:latin typeface="Cambria Math" panose="02040503050406030204" pitchFamily="18" charset="0"/>
                            </a:rPr>
                          </m:ctrlPr>
                        </m:naryPr>
                        <m:sub>
                          <m:r>
                            <m:rPr>
                              <m:brk m:alnAt="23"/>
                            </m:rPr>
                            <a:rPr lang="es-AR" i="1">
                              <a:latin typeface="Cambria Math" panose="02040503050406030204" pitchFamily="18" charset="0"/>
                            </a:rPr>
                            <m:t>𝑥</m:t>
                          </m:r>
                          <m:r>
                            <a:rPr lang="es-AR" i="1">
                              <a:latin typeface="Cambria Math" panose="02040503050406030204" pitchFamily="18" charset="0"/>
                            </a:rPr>
                            <m:t>=</m:t>
                          </m:r>
                          <m:r>
                            <a:rPr lang="es-AR" i="1">
                              <a:latin typeface="Cambria Math" panose="02040503050406030204" pitchFamily="18" charset="0"/>
                            </a:rPr>
                            <m:t>𝑎</m:t>
                          </m:r>
                        </m:sub>
                        <m:sup>
                          <m:r>
                            <a:rPr lang="es-AR" i="1">
                              <a:latin typeface="Cambria Math" panose="02040503050406030204" pitchFamily="18" charset="0"/>
                            </a:rPr>
                            <m:t>𝑏</m:t>
                          </m:r>
                        </m:sup>
                        <m:e>
                          <m:sSup>
                            <m:sSupPr>
                              <m:ctrlPr>
                                <a:rPr lang="es-AR" i="1">
                                  <a:latin typeface="Cambria Math" panose="02040503050406030204" pitchFamily="18" charset="0"/>
                                </a:rPr>
                              </m:ctrlPr>
                            </m:sSupPr>
                            <m:e>
                              <m:r>
                                <a:rPr lang="es-AR" i="1">
                                  <a:latin typeface="Cambria Math" panose="02040503050406030204" pitchFamily="18" charset="0"/>
                                </a:rPr>
                                <m:t>𝑥</m:t>
                              </m:r>
                            </m:e>
                            <m:sup>
                              <m:r>
                                <a:rPr lang="es-AR" i="1">
                                  <a:latin typeface="Cambria Math" panose="02040503050406030204" pitchFamily="18" charset="0"/>
                                </a:rPr>
                                <m:t>2</m:t>
                              </m:r>
                            </m:sup>
                          </m:sSup>
                          <m:r>
                            <a:rPr lang="es-AR" i="1">
                              <a:latin typeface="Cambria Math" panose="02040503050406030204" pitchFamily="18" charset="0"/>
                            </a:rPr>
                            <m:t>𝑃</m:t>
                          </m:r>
                          <m:d>
                            <m:dPr>
                              <m:begChr m:val="["/>
                              <m:endChr m:val="]"/>
                              <m:ctrlPr>
                                <a:rPr lang="es-AR" i="1">
                                  <a:latin typeface="Cambria Math" panose="02040503050406030204" pitchFamily="18" charset="0"/>
                                </a:rPr>
                              </m:ctrlPr>
                            </m:dPr>
                            <m:e>
                              <m:r>
                                <a:rPr lang="es-AR" i="1">
                                  <a:latin typeface="Cambria Math" panose="02040503050406030204" pitchFamily="18" charset="0"/>
                                </a:rPr>
                                <m:t>𝑋</m:t>
                              </m:r>
                              <m:r>
                                <a:rPr lang="es-AR" i="1">
                                  <a:latin typeface="Cambria Math" panose="02040503050406030204" pitchFamily="18" charset="0"/>
                                </a:rPr>
                                <m:t>=</m:t>
                              </m:r>
                              <m:r>
                                <a:rPr lang="es-AR" i="1">
                                  <a:latin typeface="Cambria Math" panose="02040503050406030204" pitchFamily="18" charset="0"/>
                                </a:rPr>
                                <m:t>𝑥</m:t>
                              </m:r>
                            </m:e>
                          </m:d>
                          <m:r>
                            <a:rPr lang="es-AR" i="1">
                              <a:latin typeface="Cambria Math" panose="02040503050406030204" pitchFamily="18" charset="0"/>
                            </a:rPr>
                            <m:t>−</m:t>
                          </m:r>
                        </m:e>
                      </m:nary>
                      <m:sSup>
                        <m:sSupPr>
                          <m:ctrlPr>
                            <a:rPr lang="es-AR" i="1">
                              <a:latin typeface="Cambria Math" panose="02040503050406030204" pitchFamily="18" charset="0"/>
                            </a:rPr>
                          </m:ctrlPr>
                        </m:sSupPr>
                        <m:e>
                          <m:d>
                            <m:dPr>
                              <m:ctrlPr>
                                <a:rPr lang="es-AR" i="1">
                                  <a:latin typeface="Cambria Math" panose="02040503050406030204" pitchFamily="18" charset="0"/>
                                </a:rPr>
                              </m:ctrlPr>
                            </m:dPr>
                            <m:e>
                              <m:nary>
                                <m:naryPr>
                                  <m:chr m:val="∑"/>
                                  <m:ctrlPr>
                                    <a:rPr lang="es-AR" i="1">
                                      <a:latin typeface="Cambria Math" panose="02040503050406030204" pitchFamily="18" charset="0"/>
                                    </a:rPr>
                                  </m:ctrlPr>
                                </m:naryPr>
                                <m:sub>
                                  <m:r>
                                    <m:rPr>
                                      <m:brk m:alnAt="23"/>
                                    </m:rPr>
                                    <a:rPr lang="es-AR" i="1">
                                      <a:latin typeface="Cambria Math" panose="02040503050406030204" pitchFamily="18" charset="0"/>
                                    </a:rPr>
                                    <m:t>𝑥</m:t>
                                  </m:r>
                                  <m:r>
                                    <a:rPr lang="es-AR" i="1">
                                      <a:latin typeface="Cambria Math" panose="02040503050406030204" pitchFamily="18" charset="0"/>
                                    </a:rPr>
                                    <m:t>=</m:t>
                                  </m:r>
                                  <m:r>
                                    <a:rPr lang="es-AR" i="1">
                                      <a:latin typeface="Cambria Math" panose="02040503050406030204" pitchFamily="18" charset="0"/>
                                    </a:rPr>
                                    <m:t>𝑎</m:t>
                                  </m:r>
                                </m:sub>
                                <m:sup>
                                  <m:r>
                                    <a:rPr lang="es-AR" i="1">
                                      <a:latin typeface="Cambria Math" panose="02040503050406030204" pitchFamily="18" charset="0"/>
                                    </a:rPr>
                                    <m:t>𝑏</m:t>
                                  </m:r>
                                </m:sup>
                                <m:e>
                                  <m:r>
                                    <a:rPr lang="es-AR" i="1">
                                      <a:latin typeface="Cambria Math" panose="02040503050406030204" pitchFamily="18" charset="0"/>
                                    </a:rPr>
                                    <m:t>𝑥𝑃</m:t>
                                  </m:r>
                                  <m:d>
                                    <m:dPr>
                                      <m:begChr m:val="["/>
                                      <m:endChr m:val="]"/>
                                      <m:ctrlPr>
                                        <a:rPr lang="es-AR" i="1">
                                          <a:latin typeface="Cambria Math" panose="02040503050406030204" pitchFamily="18" charset="0"/>
                                        </a:rPr>
                                      </m:ctrlPr>
                                    </m:dPr>
                                    <m:e>
                                      <m:r>
                                        <a:rPr lang="es-AR" i="1">
                                          <a:latin typeface="Cambria Math" panose="02040503050406030204" pitchFamily="18" charset="0"/>
                                        </a:rPr>
                                        <m:t>𝑋</m:t>
                                      </m:r>
                                      <m:r>
                                        <a:rPr lang="es-AR" i="1">
                                          <a:latin typeface="Cambria Math" panose="02040503050406030204" pitchFamily="18" charset="0"/>
                                        </a:rPr>
                                        <m:t>=</m:t>
                                      </m:r>
                                      <m:r>
                                        <a:rPr lang="es-AR" i="1">
                                          <a:latin typeface="Cambria Math" panose="02040503050406030204" pitchFamily="18" charset="0"/>
                                        </a:rPr>
                                        <m:t>𝑥</m:t>
                                      </m:r>
                                    </m:e>
                                  </m:d>
                                </m:e>
                              </m:nary>
                            </m:e>
                          </m:d>
                        </m:e>
                        <m:sup>
                          <m:r>
                            <a:rPr lang="es-AR" i="1">
                              <a:latin typeface="Cambria Math" panose="02040503050406030204" pitchFamily="18" charset="0"/>
                            </a:rPr>
                            <m:t>2</m:t>
                          </m:r>
                        </m:sup>
                      </m:sSup>
                    </m:oMath>
                  </m:oMathPara>
                </a14:m>
                <a:endParaRPr lang="es-AR" dirty="0">
                  <a:latin typeface="Century Gothic" panose="020B0502020202020204" pitchFamily="34" charset="0"/>
                </a:endParaRPr>
              </a:p>
              <a:p>
                <a:endParaRPr lang="es-AR" dirty="0">
                  <a:latin typeface="Century Gothic" panose="020B0502020202020204" pitchFamily="34" charset="0"/>
                </a:endParaRPr>
              </a:p>
              <a:p>
                <a:endParaRPr lang="es-AR" dirty="0">
                  <a:latin typeface="Century Gothic" panose="020B0502020202020204" pitchFamily="34" charset="0"/>
                </a:endParaRPr>
              </a:p>
              <a:p>
                <a:pPr/>
                <a14:m>
                  <m:oMathPara xmlns:m="http://schemas.openxmlformats.org/officeDocument/2006/math">
                    <m:oMathParaPr>
                      <m:jc m:val="centerGroup"/>
                    </m:oMathParaPr>
                    <m:oMath xmlns:m="http://schemas.openxmlformats.org/officeDocument/2006/math">
                      <m:r>
                        <a:rPr lang="es-AR" i="1">
                          <a:latin typeface="Cambria Math" panose="02040503050406030204" pitchFamily="18" charset="0"/>
                        </a:rPr>
                        <m:t>𝑆𝐷</m:t>
                      </m:r>
                      <m:d>
                        <m:dPr>
                          <m:begChr m:val="["/>
                          <m:endChr m:val="]"/>
                          <m:ctrlPr>
                            <a:rPr lang="es-AR" i="1">
                              <a:latin typeface="Cambria Math" panose="02040503050406030204" pitchFamily="18" charset="0"/>
                            </a:rPr>
                          </m:ctrlPr>
                        </m:dPr>
                        <m:e>
                          <m:r>
                            <a:rPr lang="es-AR" i="1">
                              <a:latin typeface="Cambria Math" panose="02040503050406030204" pitchFamily="18" charset="0"/>
                            </a:rPr>
                            <m:t>𝑋</m:t>
                          </m:r>
                        </m:e>
                      </m:d>
                      <m:r>
                        <a:rPr lang="es-AR" i="1">
                          <a:latin typeface="Cambria Math" panose="02040503050406030204" pitchFamily="18" charset="0"/>
                        </a:rPr>
                        <m:t>=</m:t>
                      </m:r>
                      <m:rad>
                        <m:radPr>
                          <m:degHide m:val="on"/>
                          <m:ctrlPr>
                            <a:rPr lang="es-AR" i="1">
                              <a:latin typeface="Cambria Math" panose="02040503050406030204" pitchFamily="18" charset="0"/>
                            </a:rPr>
                          </m:ctrlPr>
                        </m:radPr>
                        <m:deg/>
                        <m:e>
                          <m:r>
                            <a:rPr lang="es-AR" i="1">
                              <a:latin typeface="Cambria Math" panose="02040503050406030204" pitchFamily="18" charset="0"/>
                            </a:rPr>
                            <m:t>𝑉𝑎𝑟</m:t>
                          </m:r>
                          <m:d>
                            <m:dPr>
                              <m:begChr m:val="["/>
                              <m:endChr m:val="]"/>
                              <m:ctrlPr>
                                <a:rPr lang="es-AR" i="1">
                                  <a:latin typeface="Cambria Math" panose="02040503050406030204" pitchFamily="18" charset="0"/>
                                </a:rPr>
                              </m:ctrlPr>
                            </m:dPr>
                            <m:e>
                              <m:r>
                                <a:rPr lang="es-AR" i="1">
                                  <a:latin typeface="Cambria Math" panose="02040503050406030204" pitchFamily="18" charset="0"/>
                                </a:rPr>
                                <m:t>𝑋</m:t>
                              </m:r>
                            </m:e>
                          </m:d>
                        </m:e>
                      </m:rad>
                      <m:r>
                        <a:rPr lang="es-AR" i="1">
                          <a:latin typeface="Cambria Math" panose="02040503050406030204" pitchFamily="18" charset="0"/>
                        </a:rPr>
                        <m:t>=</m:t>
                      </m:r>
                      <m:rad>
                        <m:radPr>
                          <m:degHide m:val="on"/>
                          <m:ctrlPr>
                            <a:rPr lang="es-AR" i="1">
                              <a:latin typeface="Cambria Math" panose="02040503050406030204" pitchFamily="18" charset="0"/>
                            </a:rPr>
                          </m:ctrlPr>
                        </m:radPr>
                        <m:deg/>
                        <m:e>
                          <m:nary>
                            <m:naryPr>
                              <m:chr m:val="∑"/>
                              <m:ctrlPr>
                                <a:rPr lang="es-AR" i="1">
                                  <a:latin typeface="Cambria Math" panose="02040503050406030204" pitchFamily="18" charset="0"/>
                                </a:rPr>
                              </m:ctrlPr>
                            </m:naryPr>
                            <m:sub>
                              <m:r>
                                <m:rPr>
                                  <m:brk m:alnAt="23"/>
                                </m:rPr>
                                <a:rPr lang="es-AR" i="1">
                                  <a:latin typeface="Cambria Math" panose="02040503050406030204" pitchFamily="18" charset="0"/>
                                </a:rPr>
                                <m:t>𝑥</m:t>
                              </m:r>
                              <m:r>
                                <a:rPr lang="es-AR" i="1">
                                  <a:latin typeface="Cambria Math" panose="02040503050406030204" pitchFamily="18" charset="0"/>
                                </a:rPr>
                                <m:t>=</m:t>
                              </m:r>
                              <m:r>
                                <a:rPr lang="es-AR" i="1">
                                  <a:latin typeface="Cambria Math" panose="02040503050406030204" pitchFamily="18" charset="0"/>
                                </a:rPr>
                                <m:t>𝑎</m:t>
                              </m:r>
                            </m:sub>
                            <m:sup>
                              <m:r>
                                <a:rPr lang="es-AR" i="1">
                                  <a:latin typeface="Cambria Math" panose="02040503050406030204" pitchFamily="18" charset="0"/>
                                </a:rPr>
                                <m:t>𝑏</m:t>
                              </m:r>
                            </m:sup>
                            <m:e>
                              <m:sSup>
                                <m:sSupPr>
                                  <m:ctrlPr>
                                    <a:rPr lang="es-AR" i="1">
                                      <a:latin typeface="Cambria Math" panose="02040503050406030204" pitchFamily="18" charset="0"/>
                                    </a:rPr>
                                  </m:ctrlPr>
                                </m:sSupPr>
                                <m:e>
                                  <m:r>
                                    <a:rPr lang="es-AR" i="1">
                                      <a:latin typeface="Cambria Math" panose="02040503050406030204" pitchFamily="18" charset="0"/>
                                    </a:rPr>
                                    <m:t>𝑥</m:t>
                                  </m:r>
                                </m:e>
                                <m:sup>
                                  <m:r>
                                    <a:rPr lang="es-AR" i="1">
                                      <a:latin typeface="Cambria Math" panose="02040503050406030204" pitchFamily="18" charset="0"/>
                                    </a:rPr>
                                    <m:t>2</m:t>
                                  </m:r>
                                </m:sup>
                              </m:sSup>
                              <m:r>
                                <a:rPr lang="es-AR" i="1">
                                  <a:latin typeface="Cambria Math" panose="02040503050406030204" pitchFamily="18" charset="0"/>
                                </a:rPr>
                                <m:t>𝑃</m:t>
                              </m:r>
                              <m:d>
                                <m:dPr>
                                  <m:begChr m:val="["/>
                                  <m:endChr m:val="]"/>
                                  <m:ctrlPr>
                                    <a:rPr lang="es-AR" i="1">
                                      <a:latin typeface="Cambria Math" panose="02040503050406030204" pitchFamily="18" charset="0"/>
                                    </a:rPr>
                                  </m:ctrlPr>
                                </m:dPr>
                                <m:e>
                                  <m:r>
                                    <a:rPr lang="es-AR" i="1">
                                      <a:latin typeface="Cambria Math" panose="02040503050406030204" pitchFamily="18" charset="0"/>
                                    </a:rPr>
                                    <m:t>𝑋</m:t>
                                  </m:r>
                                  <m:r>
                                    <a:rPr lang="es-AR" i="1">
                                      <a:latin typeface="Cambria Math" panose="02040503050406030204" pitchFamily="18" charset="0"/>
                                    </a:rPr>
                                    <m:t>=</m:t>
                                  </m:r>
                                  <m:r>
                                    <a:rPr lang="es-AR" i="1">
                                      <a:latin typeface="Cambria Math" panose="02040503050406030204" pitchFamily="18" charset="0"/>
                                    </a:rPr>
                                    <m:t>𝑥</m:t>
                                  </m:r>
                                </m:e>
                              </m:d>
                              <m:r>
                                <a:rPr lang="es-AR" i="1">
                                  <a:latin typeface="Cambria Math" panose="02040503050406030204" pitchFamily="18" charset="0"/>
                                </a:rPr>
                                <m:t>−</m:t>
                              </m:r>
                            </m:e>
                          </m:nary>
                          <m:sSup>
                            <m:sSupPr>
                              <m:ctrlPr>
                                <a:rPr lang="es-AR" i="1">
                                  <a:latin typeface="Cambria Math" panose="02040503050406030204" pitchFamily="18" charset="0"/>
                                </a:rPr>
                              </m:ctrlPr>
                            </m:sSupPr>
                            <m:e>
                              <m:d>
                                <m:dPr>
                                  <m:ctrlPr>
                                    <a:rPr lang="es-AR" i="1">
                                      <a:latin typeface="Cambria Math" panose="02040503050406030204" pitchFamily="18" charset="0"/>
                                    </a:rPr>
                                  </m:ctrlPr>
                                </m:dPr>
                                <m:e>
                                  <m:nary>
                                    <m:naryPr>
                                      <m:chr m:val="∑"/>
                                      <m:ctrlPr>
                                        <a:rPr lang="es-AR" i="1">
                                          <a:latin typeface="Cambria Math" panose="02040503050406030204" pitchFamily="18" charset="0"/>
                                        </a:rPr>
                                      </m:ctrlPr>
                                    </m:naryPr>
                                    <m:sub>
                                      <m:r>
                                        <m:rPr>
                                          <m:brk m:alnAt="23"/>
                                        </m:rPr>
                                        <a:rPr lang="es-AR" i="1">
                                          <a:latin typeface="Cambria Math" panose="02040503050406030204" pitchFamily="18" charset="0"/>
                                        </a:rPr>
                                        <m:t>𝑥</m:t>
                                      </m:r>
                                      <m:r>
                                        <a:rPr lang="es-AR" i="1">
                                          <a:latin typeface="Cambria Math" panose="02040503050406030204" pitchFamily="18" charset="0"/>
                                        </a:rPr>
                                        <m:t>=</m:t>
                                      </m:r>
                                      <m:r>
                                        <a:rPr lang="es-AR" i="1">
                                          <a:latin typeface="Cambria Math" panose="02040503050406030204" pitchFamily="18" charset="0"/>
                                        </a:rPr>
                                        <m:t>𝑎</m:t>
                                      </m:r>
                                    </m:sub>
                                    <m:sup>
                                      <m:r>
                                        <a:rPr lang="es-AR" i="1">
                                          <a:latin typeface="Cambria Math" panose="02040503050406030204" pitchFamily="18" charset="0"/>
                                        </a:rPr>
                                        <m:t>𝑏</m:t>
                                      </m:r>
                                    </m:sup>
                                    <m:e>
                                      <m:r>
                                        <a:rPr lang="es-AR" i="1">
                                          <a:latin typeface="Cambria Math" panose="02040503050406030204" pitchFamily="18" charset="0"/>
                                        </a:rPr>
                                        <m:t>𝑥𝑃</m:t>
                                      </m:r>
                                      <m:d>
                                        <m:dPr>
                                          <m:begChr m:val="["/>
                                          <m:endChr m:val="]"/>
                                          <m:ctrlPr>
                                            <a:rPr lang="es-AR" i="1">
                                              <a:latin typeface="Cambria Math" panose="02040503050406030204" pitchFamily="18" charset="0"/>
                                            </a:rPr>
                                          </m:ctrlPr>
                                        </m:dPr>
                                        <m:e>
                                          <m:r>
                                            <a:rPr lang="es-AR" i="1">
                                              <a:latin typeface="Cambria Math" panose="02040503050406030204" pitchFamily="18" charset="0"/>
                                            </a:rPr>
                                            <m:t>𝑋</m:t>
                                          </m:r>
                                          <m:r>
                                            <a:rPr lang="es-AR" i="1">
                                              <a:latin typeface="Cambria Math" panose="02040503050406030204" pitchFamily="18" charset="0"/>
                                            </a:rPr>
                                            <m:t>=</m:t>
                                          </m:r>
                                          <m:r>
                                            <a:rPr lang="es-AR" i="1">
                                              <a:latin typeface="Cambria Math" panose="02040503050406030204" pitchFamily="18" charset="0"/>
                                            </a:rPr>
                                            <m:t>𝑥</m:t>
                                          </m:r>
                                        </m:e>
                                      </m:d>
                                    </m:e>
                                  </m:nary>
                                </m:e>
                              </m:d>
                            </m:e>
                            <m:sup>
                              <m:r>
                                <a:rPr lang="es-AR" i="1">
                                  <a:latin typeface="Cambria Math" panose="02040503050406030204" pitchFamily="18" charset="0"/>
                                </a:rPr>
                                <m:t>2</m:t>
                              </m:r>
                            </m:sup>
                          </m:sSup>
                        </m:e>
                      </m:rad>
                    </m:oMath>
                  </m:oMathPara>
                </a14:m>
                <a:endParaRPr lang="es-AR" dirty="0">
                  <a:latin typeface="Century Gothic" panose="020B0502020202020204" pitchFamily="34" charset="0"/>
                </a:endParaRPr>
              </a:p>
              <a:p>
                <a:endParaRPr lang="es-AR" dirty="0">
                  <a:latin typeface="Century Gothic" panose="020B0502020202020204" pitchFamily="34" charset="0"/>
                </a:endParaRPr>
              </a:p>
              <a:p>
                <a:endParaRPr lang="es-AR" dirty="0">
                  <a:latin typeface="Century Gothic" panose="020B0502020202020204" pitchFamily="34" charset="0"/>
                </a:endParaRPr>
              </a:p>
              <a:p>
                <a:pPr/>
                <a14:m>
                  <m:oMathPara xmlns:m="http://schemas.openxmlformats.org/officeDocument/2006/math">
                    <m:oMathParaPr>
                      <m:jc m:val="centerGroup"/>
                    </m:oMathParaPr>
                    <m:oMath xmlns:m="http://schemas.openxmlformats.org/officeDocument/2006/math">
                      <m:r>
                        <a:rPr lang="es-AR" i="1">
                          <a:latin typeface="Cambria Math" panose="02040503050406030204" pitchFamily="18" charset="0"/>
                        </a:rPr>
                        <m:t>𝐶𝑉</m:t>
                      </m:r>
                      <m:d>
                        <m:dPr>
                          <m:begChr m:val="["/>
                          <m:endChr m:val="]"/>
                          <m:ctrlPr>
                            <a:rPr lang="es-AR" i="1">
                              <a:latin typeface="Cambria Math" panose="02040503050406030204" pitchFamily="18" charset="0"/>
                            </a:rPr>
                          </m:ctrlPr>
                        </m:dPr>
                        <m:e>
                          <m:r>
                            <a:rPr lang="es-AR" i="1">
                              <a:latin typeface="Cambria Math" panose="02040503050406030204" pitchFamily="18" charset="0"/>
                            </a:rPr>
                            <m:t>𝑋</m:t>
                          </m:r>
                        </m:e>
                      </m:d>
                      <m:r>
                        <a:rPr lang="es-AR" i="1">
                          <a:latin typeface="Cambria Math" panose="02040503050406030204" pitchFamily="18" charset="0"/>
                        </a:rPr>
                        <m:t>=</m:t>
                      </m:r>
                      <m:f>
                        <m:fPr>
                          <m:ctrlPr>
                            <a:rPr lang="es-AR" i="1">
                              <a:latin typeface="Cambria Math" panose="02040503050406030204" pitchFamily="18" charset="0"/>
                            </a:rPr>
                          </m:ctrlPr>
                        </m:fPr>
                        <m:num>
                          <m:r>
                            <a:rPr lang="es-AR" i="1">
                              <a:latin typeface="Cambria Math" panose="02040503050406030204" pitchFamily="18" charset="0"/>
                            </a:rPr>
                            <m:t>𝑆𝐷</m:t>
                          </m:r>
                          <m:d>
                            <m:dPr>
                              <m:begChr m:val="["/>
                              <m:endChr m:val="]"/>
                              <m:ctrlPr>
                                <a:rPr lang="es-AR" i="1">
                                  <a:latin typeface="Cambria Math" panose="02040503050406030204" pitchFamily="18" charset="0"/>
                                </a:rPr>
                              </m:ctrlPr>
                            </m:dPr>
                            <m:e>
                              <m:r>
                                <a:rPr lang="es-AR" i="1">
                                  <a:latin typeface="Cambria Math" panose="02040503050406030204" pitchFamily="18" charset="0"/>
                                </a:rPr>
                                <m:t>𝑋</m:t>
                              </m:r>
                            </m:e>
                          </m:d>
                        </m:num>
                        <m:den>
                          <m:r>
                            <a:rPr lang="es-AR" i="1">
                              <a:latin typeface="Cambria Math" panose="02040503050406030204" pitchFamily="18" charset="0"/>
                            </a:rPr>
                            <m:t>𝐸</m:t>
                          </m:r>
                          <m:r>
                            <a:rPr lang="es-AR" i="1">
                              <a:latin typeface="Cambria Math" panose="02040503050406030204" pitchFamily="18" charset="0"/>
                            </a:rPr>
                            <m:t>[</m:t>
                          </m:r>
                          <m:r>
                            <a:rPr lang="es-AR" i="1">
                              <a:latin typeface="Cambria Math" panose="02040503050406030204" pitchFamily="18" charset="0"/>
                            </a:rPr>
                            <m:t>𝑋</m:t>
                          </m:r>
                          <m:r>
                            <a:rPr lang="es-AR" i="1">
                              <a:latin typeface="Cambria Math" panose="02040503050406030204" pitchFamily="18" charset="0"/>
                            </a:rPr>
                            <m:t>]</m:t>
                          </m:r>
                        </m:den>
                      </m:f>
                    </m:oMath>
                  </m:oMathPara>
                </a14:m>
                <a:endParaRPr lang="es-AR" dirty="0">
                  <a:latin typeface="Century Gothic" panose="020B0502020202020204" pitchFamily="34" charset="0"/>
                </a:endParaRPr>
              </a:p>
            </p:txBody>
          </p:sp>
        </mc:Choice>
        <mc:Fallback>
          <p:sp>
            <p:nvSpPr>
              <p:cNvPr id="3" name="Rectángulo 2">
                <a:extLst>
                  <a:ext uri="{FF2B5EF4-FFF2-40B4-BE49-F238E27FC236}">
                    <a16:creationId xmlns:a16="http://schemas.microsoft.com/office/drawing/2014/main" id="{B1A90FF2-8887-4638-92BF-890E34566AF3}"/>
                  </a:ext>
                </a:extLst>
              </p:cNvPr>
              <p:cNvSpPr>
                <a:spLocks noRot="1" noChangeAspect="1" noMove="1" noResize="1" noEditPoints="1" noAdjustHandles="1" noChangeArrowheads="1" noChangeShapeType="1" noTextEdit="1"/>
              </p:cNvSpPr>
              <p:nvPr/>
            </p:nvSpPr>
            <p:spPr>
              <a:xfrm>
                <a:off x="1520216" y="908721"/>
                <a:ext cx="9147785" cy="4643259"/>
              </a:xfrm>
              <a:prstGeom prst="rect">
                <a:avLst/>
              </a:prstGeom>
              <a:blipFill>
                <a:blip r:embed="rId2"/>
                <a:stretch>
                  <a:fillRect l="-533" t="-656"/>
                </a:stretch>
              </a:blipFill>
            </p:spPr>
            <p:txBody>
              <a:bodyPr/>
              <a:lstStyle/>
              <a:p>
                <a:r>
                  <a:rPr lang="es-AR">
                    <a:noFill/>
                  </a:rPr>
                  <a:t> </a:t>
                </a:r>
              </a:p>
            </p:txBody>
          </p:sp>
        </mc:Fallback>
      </mc:AlternateContent>
    </p:spTree>
    <p:extLst>
      <p:ext uri="{BB962C8B-B14F-4D97-AF65-F5344CB8AC3E}">
        <p14:creationId xmlns:p14="http://schemas.microsoft.com/office/powerpoint/2010/main" val="103570941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BC2EA8E6-0C23-4C25-82B1-51BA76038A07}"/>
              </a:ext>
            </a:extLst>
          </p:cNvPr>
          <p:cNvSpPr/>
          <p:nvPr/>
        </p:nvSpPr>
        <p:spPr>
          <a:xfrm>
            <a:off x="1541136" y="908720"/>
            <a:ext cx="9114506" cy="5632311"/>
          </a:xfrm>
          <a:prstGeom prst="rect">
            <a:avLst/>
          </a:prstGeom>
        </p:spPr>
        <p:txBody>
          <a:bodyPr wrap="square">
            <a:spAutoFit/>
          </a:bodyPr>
          <a:lstStyle/>
          <a:p>
            <a:pPr algn="just"/>
            <a:r>
              <a:rPr lang="es-AR" b="1" dirty="0">
                <a:solidFill>
                  <a:srgbClr val="2E3192"/>
                </a:solidFill>
                <a:latin typeface="Century Gothic" panose="020B0502020202020204" pitchFamily="34" charset="0"/>
              </a:rPr>
              <a:t>Modo</a:t>
            </a:r>
          </a:p>
          <a:p>
            <a:pPr algn="just"/>
            <a:endParaRPr lang="es-AR" b="1" dirty="0">
              <a:solidFill>
                <a:srgbClr val="FF0000"/>
              </a:solidFill>
              <a:latin typeface="Century Gothic" panose="020B0502020202020204" pitchFamily="34" charset="0"/>
            </a:endParaRPr>
          </a:p>
          <a:p>
            <a:pPr algn="just"/>
            <a:r>
              <a:rPr lang="es-AR" dirty="0">
                <a:latin typeface="Century Gothic" panose="020B0502020202020204" pitchFamily="34" charset="0"/>
              </a:rPr>
              <a:t>Esta medida se asocia con el valor más probable. A diferencia de Estadística Descriptiva, que se asociaba con aquel valor de variable más frecuente. En el ejemplo considerado no hay un valor más frecuente. Por lo tanto no hay modo.</a:t>
            </a:r>
          </a:p>
          <a:p>
            <a:pPr algn="just"/>
            <a:endParaRPr lang="es-AR" dirty="0">
              <a:latin typeface="Century Gothic" panose="020B0502020202020204" pitchFamily="34" charset="0"/>
            </a:endParaRPr>
          </a:p>
          <a:p>
            <a:pPr algn="just"/>
            <a:r>
              <a:rPr lang="es-AR" b="1" dirty="0">
                <a:solidFill>
                  <a:srgbClr val="2E3192"/>
                </a:solidFill>
                <a:latin typeface="Century Gothic" panose="020B0502020202020204" pitchFamily="34" charset="0"/>
              </a:rPr>
              <a:t>Mediana</a:t>
            </a:r>
          </a:p>
          <a:p>
            <a:pPr algn="just"/>
            <a:endParaRPr lang="es-AR" b="1" dirty="0">
              <a:solidFill>
                <a:srgbClr val="FF0000"/>
              </a:solidFill>
              <a:latin typeface="Century Gothic" panose="020B0502020202020204" pitchFamily="34" charset="0"/>
            </a:endParaRPr>
          </a:p>
          <a:p>
            <a:pPr algn="just"/>
            <a:r>
              <a:rPr lang="es-AR" dirty="0">
                <a:latin typeface="Century Gothic" panose="020B0502020202020204" pitchFamily="34" charset="0"/>
              </a:rPr>
              <a:t>Para determinarla se emplea el mismo concepto que en Estadística Descriptiva. Es el primer valor de variable que supera el 50% de probabilidad. Por lo tanto, alcanza con observar la columna asociada a la Función de Distribución. </a:t>
            </a:r>
          </a:p>
          <a:p>
            <a:pPr algn="just"/>
            <a:endParaRPr lang="es-AR" dirty="0">
              <a:latin typeface="Century Gothic" panose="020B0502020202020204" pitchFamily="34" charset="0"/>
            </a:endParaRPr>
          </a:p>
          <a:p>
            <a:pPr algn="just"/>
            <a:r>
              <a:rPr lang="es-AR" dirty="0">
                <a:latin typeface="Century Gothic" panose="020B0502020202020204" pitchFamily="34" charset="0"/>
              </a:rPr>
              <a:t>En la situación de coincidir el ORP (Orden Relativo </a:t>
            </a:r>
            <a:r>
              <a:rPr lang="es-AR" dirty="0" err="1">
                <a:latin typeface="Century Gothic" panose="020B0502020202020204" pitchFamily="34" charset="0"/>
              </a:rPr>
              <a:t>Percentilar</a:t>
            </a:r>
            <a:r>
              <a:rPr lang="es-AR" dirty="0">
                <a:latin typeface="Century Gothic" panose="020B0502020202020204" pitchFamily="34" charset="0"/>
              </a:rPr>
              <a:t>) del 50% con la Función de Distribución, se procederá de igual manera que como en Estadística Descriptiva, tomando como valor de Mediana la semi suma entre ese valor de variable y el siguiente inmediato en la tabla.</a:t>
            </a:r>
          </a:p>
          <a:p>
            <a:pPr algn="just"/>
            <a:endParaRPr lang="es-AR" dirty="0">
              <a:latin typeface="Century Gothic" panose="020B0502020202020204" pitchFamily="34" charset="0"/>
            </a:endParaRPr>
          </a:p>
          <a:p>
            <a:pPr algn="just"/>
            <a:r>
              <a:rPr lang="es-AR" b="1" dirty="0">
                <a:solidFill>
                  <a:srgbClr val="2E3192"/>
                </a:solidFill>
                <a:latin typeface="Century Gothic" panose="020B0502020202020204" pitchFamily="34" charset="0"/>
              </a:rPr>
              <a:t>Percentiles</a:t>
            </a:r>
          </a:p>
          <a:p>
            <a:pPr algn="just"/>
            <a:endParaRPr lang="es-AR" dirty="0">
              <a:latin typeface="Century Gothic" panose="020B0502020202020204" pitchFamily="34" charset="0"/>
            </a:endParaRPr>
          </a:p>
          <a:p>
            <a:pPr algn="just"/>
            <a:r>
              <a:rPr lang="es-AR" dirty="0">
                <a:latin typeface="Century Gothic" panose="020B0502020202020204" pitchFamily="34" charset="0"/>
              </a:rPr>
              <a:t>El procedimiento es similar a Estadística Descriptiva.</a:t>
            </a:r>
          </a:p>
        </p:txBody>
      </p:sp>
    </p:spTree>
    <p:extLst>
      <p:ext uri="{BB962C8B-B14F-4D97-AF65-F5344CB8AC3E}">
        <p14:creationId xmlns:p14="http://schemas.microsoft.com/office/powerpoint/2010/main" val="135794163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8"/>
          <p:cNvSpPr txBox="1"/>
          <p:nvPr/>
        </p:nvSpPr>
        <p:spPr>
          <a:xfrm>
            <a:off x="1170428" y="2330766"/>
            <a:ext cx="8195994" cy="10156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AR" sz="6000" b="1" dirty="0">
                <a:solidFill>
                  <a:srgbClr val="172186"/>
                </a:solidFill>
                <a:latin typeface="Century Gothic" panose="020B0502020202020204" pitchFamily="34" charset="0"/>
              </a:rPr>
              <a:t>Variables Aleatorias</a:t>
            </a:r>
            <a:endParaRPr kumimoji="0" lang="es-AR" sz="6000" b="1" i="0" u="none" strike="noStrike" kern="1200" cap="none" spc="0" normalizeH="0" baseline="0" noProof="0" dirty="0">
              <a:ln>
                <a:noFill/>
              </a:ln>
              <a:solidFill>
                <a:srgbClr val="172186"/>
              </a:solidFill>
              <a:effectLst/>
              <a:uLnTx/>
              <a:uFillTx/>
              <a:latin typeface="Century Gothic" panose="020B0502020202020204" pitchFamily="34" charset="0"/>
            </a:endParaRPr>
          </a:p>
        </p:txBody>
      </p:sp>
      <p:sp>
        <p:nvSpPr>
          <p:cNvPr id="2" name="TextBox 8">
            <a:extLst>
              <a:ext uri="{FF2B5EF4-FFF2-40B4-BE49-F238E27FC236}">
                <a16:creationId xmlns:a16="http://schemas.microsoft.com/office/drawing/2014/main" id="{4BCA51B0-FBA4-5C34-EB1F-A2D97B1C45E0}"/>
              </a:ext>
            </a:extLst>
          </p:cNvPr>
          <p:cNvSpPr txBox="1"/>
          <p:nvPr/>
        </p:nvSpPr>
        <p:spPr>
          <a:xfrm>
            <a:off x="1263411" y="3346429"/>
            <a:ext cx="7139184" cy="584775"/>
          </a:xfrm>
          <a:prstGeom prst="rect">
            <a:avLst/>
          </a:prstGeom>
          <a:noFill/>
        </p:spPr>
        <p:txBody>
          <a:bodyPr wrap="square" rtlCol="0">
            <a:spAutoFit/>
          </a:bodyPr>
          <a:lstStyle/>
          <a:p>
            <a:r>
              <a:rPr lang="es-ES" sz="3200" dirty="0">
                <a:solidFill>
                  <a:srgbClr val="FD8204"/>
                </a:solidFill>
                <a:latin typeface="Century Gothic" panose="020B0502020202020204" pitchFamily="34" charset="0"/>
              </a:rPr>
              <a:t>Continuas</a:t>
            </a:r>
          </a:p>
        </p:txBody>
      </p:sp>
    </p:spTree>
    <p:extLst>
      <p:ext uri="{BB962C8B-B14F-4D97-AF65-F5344CB8AC3E}">
        <p14:creationId xmlns:p14="http://schemas.microsoft.com/office/powerpoint/2010/main" val="3124838744"/>
      </p:ext>
    </p:extLst>
  </p:cSld>
  <p:clrMapOvr>
    <a:masterClrMapping/>
  </p:clrMapOvr>
  <p:transition spd="slow" advTm="3702">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1000"/>
                                        <p:tgtEl>
                                          <p:spTgt spid="2"/>
                                        </p:tgtEl>
                                      </p:cBhvr>
                                    </p:animEffect>
                                    <p:anim calcmode="lin" valueType="num">
                                      <p:cBhvr>
                                        <p:cTn id="14" dur="1000" fill="hold"/>
                                        <p:tgtEl>
                                          <p:spTgt spid="2"/>
                                        </p:tgtEl>
                                        <p:attrNameLst>
                                          <p:attrName>ppt_x</p:attrName>
                                        </p:attrNameLst>
                                      </p:cBhvr>
                                      <p:tavLst>
                                        <p:tav tm="0">
                                          <p:val>
                                            <p:strVal val="#ppt_x"/>
                                          </p:val>
                                        </p:tav>
                                        <p:tav tm="100000">
                                          <p:val>
                                            <p:strVal val="#ppt_x"/>
                                          </p:val>
                                        </p:tav>
                                      </p:tavLst>
                                    </p:anim>
                                    <p:anim calcmode="lin" valueType="num">
                                      <p:cBhvr>
                                        <p:cTn id="15"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Rectángulo 1">
                <a:extLst>
                  <a:ext uri="{FF2B5EF4-FFF2-40B4-BE49-F238E27FC236}">
                    <a16:creationId xmlns:a16="http://schemas.microsoft.com/office/drawing/2014/main" id="{BA670717-4F36-4392-B3E9-BD00DBAF496F}"/>
                  </a:ext>
                </a:extLst>
              </p:cNvPr>
              <p:cNvSpPr/>
              <p:nvPr/>
            </p:nvSpPr>
            <p:spPr>
              <a:xfrm>
                <a:off x="1091514" y="622383"/>
                <a:ext cx="9144000" cy="5909310"/>
              </a:xfrm>
              <a:prstGeom prst="rect">
                <a:avLst/>
              </a:prstGeom>
            </p:spPr>
            <p:txBody>
              <a:bodyPr wrap="square">
                <a:spAutoFit/>
              </a:bodyPr>
              <a:lstStyle/>
              <a:p>
                <a:pPr algn="just"/>
                <a:r>
                  <a:rPr lang="es-AR" dirty="0">
                    <a:latin typeface="Century Gothic" panose="020B0502020202020204" pitchFamily="34" charset="0"/>
                  </a:rPr>
                  <a:t>Asociada a cada variable aleatoria continua se dispondrá de una</a:t>
                </a:r>
                <a:r>
                  <a:rPr lang="es-AR" dirty="0">
                    <a:solidFill>
                      <a:srgbClr val="2E3192"/>
                    </a:solidFill>
                    <a:latin typeface="Century Gothic" panose="020B0502020202020204" pitchFamily="34" charset="0"/>
                  </a:rPr>
                  <a:t> </a:t>
                </a:r>
                <a:r>
                  <a:rPr lang="es-AR" b="1" dirty="0">
                    <a:solidFill>
                      <a:srgbClr val="2E3192"/>
                    </a:solidFill>
                    <a:latin typeface="Century Gothic" panose="020B0502020202020204" pitchFamily="34" charset="0"/>
                  </a:rPr>
                  <a:t>función de densidad </a:t>
                </a:r>
                <a:r>
                  <a:rPr lang="es-AR" dirty="0">
                    <a:latin typeface="Century Gothic" panose="020B0502020202020204" pitchFamily="34" charset="0"/>
                  </a:rPr>
                  <a:t>(de probabilidad) que será “similar” a la función de probabilidad en variable discreta.</a:t>
                </a:r>
              </a:p>
              <a:p>
                <a:pPr marL="285750" indent="-285750" algn="just">
                  <a:buFont typeface="Arial" panose="020B0604020202020204" pitchFamily="34" charset="0"/>
                  <a:buChar char="•"/>
                </a:pPr>
                <a:endParaRPr lang="es-AR" dirty="0">
                  <a:latin typeface="Century Gothic" panose="020B0502020202020204" pitchFamily="34" charset="0"/>
                </a:endParaRPr>
              </a:p>
              <a:p>
                <a:pPr algn="just"/>
                <a:r>
                  <a:rPr lang="es-AR" dirty="0">
                    <a:latin typeface="Century Gothic" panose="020B0502020202020204" pitchFamily="34" charset="0"/>
                  </a:rPr>
                  <a:t>Supongamos que </a:t>
                </a:r>
                <a14:m>
                  <m:oMath xmlns:m="http://schemas.openxmlformats.org/officeDocument/2006/math">
                    <m:r>
                      <a:rPr lang="es-AR" i="1">
                        <a:latin typeface="Cambria Math" panose="02040503050406030204" pitchFamily="18" charset="0"/>
                      </a:rPr>
                      <m:t>𝑋</m:t>
                    </m:r>
                  </m:oMath>
                </a14:m>
                <a:r>
                  <a:rPr lang="es-AR" dirty="0">
                    <a:latin typeface="Century Gothic" panose="020B0502020202020204" pitchFamily="34" charset="0"/>
                  </a:rPr>
                  <a:t> es una variable continua con dominio continuo en el intervalo </a:t>
                </a:r>
                <a14:m>
                  <m:oMath xmlns:m="http://schemas.openxmlformats.org/officeDocument/2006/math">
                    <m:d>
                      <m:dPr>
                        <m:begChr m:val="["/>
                        <m:endChr m:val="]"/>
                        <m:ctrlPr>
                          <a:rPr lang="es-AR" i="1">
                            <a:latin typeface="Cambria Math" panose="02040503050406030204" pitchFamily="18" charset="0"/>
                            <a:ea typeface="Cambria Math" panose="02040503050406030204" pitchFamily="18" charset="0"/>
                          </a:rPr>
                        </m:ctrlPr>
                      </m:dPr>
                      <m:e>
                        <m:r>
                          <a:rPr lang="es-AR" i="1">
                            <a:latin typeface="Cambria Math" panose="02040503050406030204" pitchFamily="18" charset="0"/>
                            <a:ea typeface="Cambria Math" panose="02040503050406030204" pitchFamily="18" charset="0"/>
                          </a:rPr>
                          <m:t>0,1</m:t>
                        </m:r>
                      </m:e>
                    </m:d>
                    <m:r>
                      <a:rPr lang="es-AR" i="1">
                        <a:latin typeface="Cambria Math" panose="02040503050406030204" pitchFamily="18" charset="0"/>
                        <a:ea typeface="Cambria Math" panose="02040503050406030204" pitchFamily="18" charset="0"/>
                      </a:rPr>
                      <m:t> </m:t>
                    </m:r>
                  </m:oMath>
                </a14:m>
                <a:r>
                  <a:rPr lang="es-AR" dirty="0">
                    <a:latin typeface="Century Gothic" panose="020B0502020202020204" pitchFamily="34" charset="0"/>
                  </a:rPr>
                  <a:t>y que posee la siguiente función de densidad,</a:t>
                </a:r>
              </a:p>
              <a:p>
                <a:pPr algn="just"/>
                <a:endParaRPr lang="es-AR" dirty="0">
                  <a:latin typeface="Century Gothic" panose="020B0502020202020204" pitchFamily="34" charset="0"/>
                </a:endParaRPr>
              </a:p>
              <a:p>
                <a:pPr algn="just"/>
                <a14:m>
                  <m:oMathPara xmlns:m="http://schemas.openxmlformats.org/officeDocument/2006/math">
                    <m:oMathParaPr>
                      <m:jc m:val="centerGroup"/>
                    </m:oMathParaPr>
                    <m:oMath xmlns:m="http://schemas.openxmlformats.org/officeDocument/2006/math">
                      <m:r>
                        <m:rPr>
                          <m:sty m:val="p"/>
                        </m:rPr>
                        <a:rPr lang="el-GR" i="1">
                          <a:latin typeface="Cambria Math" panose="02040503050406030204" pitchFamily="18" charset="0"/>
                          <a:ea typeface="Cambria Math" panose="02040503050406030204" pitchFamily="18" charset="0"/>
                        </a:rPr>
                        <m:t>Ω</m:t>
                      </m:r>
                      <m:d>
                        <m:dPr>
                          <m:ctrlPr>
                            <a:rPr lang="es-AR" i="1">
                              <a:latin typeface="Cambria Math" panose="02040503050406030204" pitchFamily="18" charset="0"/>
                              <a:ea typeface="Cambria Math" panose="02040503050406030204" pitchFamily="18" charset="0"/>
                            </a:rPr>
                          </m:ctrlPr>
                        </m:dPr>
                        <m:e>
                          <m:r>
                            <a:rPr lang="es-AR" i="1">
                              <a:latin typeface="Cambria Math" panose="02040503050406030204" pitchFamily="18" charset="0"/>
                              <a:ea typeface="Cambria Math" panose="02040503050406030204" pitchFamily="18" charset="0"/>
                            </a:rPr>
                            <m:t>𝑋</m:t>
                          </m:r>
                        </m:e>
                      </m:d>
                      <m:r>
                        <a:rPr lang="es-AR" i="1">
                          <a:latin typeface="Cambria Math" panose="02040503050406030204" pitchFamily="18" charset="0"/>
                          <a:ea typeface="Cambria Math" panose="02040503050406030204" pitchFamily="18" charset="0"/>
                        </a:rPr>
                        <m:t>=</m:t>
                      </m:r>
                      <m:d>
                        <m:dPr>
                          <m:begChr m:val="["/>
                          <m:endChr m:val="]"/>
                          <m:ctrlPr>
                            <a:rPr lang="es-AR" i="1">
                              <a:latin typeface="Cambria Math" panose="02040503050406030204" pitchFamily="18" charset="0"/>
                              <a:ea typeface="Cambria Math" panose="02040503050406030204" pitchFamily="18" charset="0"/>
                            </a:rPr>
                          </m:ctrlPr>
                        </m:dPr>
                        <m:e>
                          <m:r>
                            <a:rPr lang="es-AR" i="1">
                              <a:latin typeface="Cambria Math" panose="02040503050406030204" pitchFamily="18" charset="0"/>
                              <a:ea typeface="Cambria Math" panose="02040503050406030204" pitchFamily="18" charset="0"/>
                            </a:rPr>
                            <m:t>0,1</m:t>
                          </m:r>
                        </m:e>
                      </m:d>
                    </m:oMath>
                  </m:oMathPara>
                </a14:m>
                <a:endParaRPr lang="es-AR" dirty="0">
                  <a:latin typeface="Century Gothic" panose="020B0502020202020204" pitchFamily="34" charset="0"/>
                  <a:ea typeface="Cambria Math" panose="02040503050406030204" pitchFamily="18" charset="0"/>
                </a:endParaRPr>
              </a:p>
              <a:p>
                <a:pPr algn="just"/>
                <a:endParaRPr lang="es-AR" dirty="0">
                  <a:latin typeface="Century Gothic" panose="020B0502020202020204" pitchFamily="34" charset="0"/>
                </a:endParaRPr>
              </a:p>
              <a:p>
                <a:pPr algn="just"/>
                <a14:m>
                  <m:oMathPara xmlns:m="http://schemas.openxmlformats.org/officeDocument/2006/math">
                    <m:oMathParaPr>
                      <m:jc m:val="centerGroup"/>
                    </m:oMathParaPr>
                    <m:oMath xmlns:m="http://schemas.openxmlformats.org/officeDocument/2006/math">
                      <m:sSub>
                        <m:sSubPr>
                          <m:ctrlPr>
                            <a:rPr lang="es-AR" i="1">
                              <a:latin typeface="Cambria Math" panose="02040503050406030204" pitchFamily="18" charset="0"/>
                            </a:rPr>
                          </m:ctrlPr>
                        </m:sSubPr>
                        <m:e>
                          <m:r>
                            <a:rPr lang="es-AR" i="1">
                              <a:latin typeface="Cambria Math" panose="02040503050406030204" pitchFamily="18" charset="0"/>
                            </a:rPr>
                            <m:t>𝑓</m:t>
                          </m:r>
                        </m:e>
                        <m:sub>
                          <m:r>
                            <a:rPr lang="es-AR" i="1">
                              <a:latin typeface="Cambria Math" panose="02040503050406030204" pitchFamily="18" charset="0"/>
                            </a:rPr>
                            <m:t>𝑋</m:t>
                          </m:r>
                        </m:sub>
                      </m:sSub>
                      <m:d>
                        <m:dPr>
                          <m:ctrlPr>
                            <a:rPr lang="es-AR" i="1">
                              <a:latin typeface="Cambria Math" panose="02040503050406030204" pitchFamily="18" charset="0"/>
                            </a:rPr>
                          </m:ctrlPr>
                        </m:dPr>
                        <m:e>
                          <m:r>
                            <a:rPr lang="es-AR" i="1">
                              <a:latin typeface="Cambria Math" panose="02040503050406030204" pitchFamily="18" charset="0"/>
                            </a:rPr>
                            <m:t>𝑥</m:t>
                          </m:r>
                        </m:e>
                      </m:d>
                      <m:r>
                        <a:rPr lang="es-AR" i="1">
                          <a:latin typeface="Cambria Math" panose="02040503050406030204" pitchFamily="18" charset="0"/>
                        </a:rPr>
                        <m:t>=2</m:t>
                      </m:r>
                      <m:r>
                        <a:rPr lang="es-AR" i="1">
                          <a:latin typeface="Cambria Math" panose="02040503050406030204" pitchFamily="18" charset="0"/>
                        </a:rPr>
                        <m:t>𝑥</m:t>
                      </m:r>
                    </m:oMath>
                  </m:oMathPara>
                </a14:m>
                <a:endParaRPr lang="es-AR" dirty="0">
                  <a:latin typeface="Century Gothic" panose="020B0502020202020204" pitchFamily="34" charset="0"/>
                </a:endParaRPr>
              </a:p>
              <a:p>
                <a:pPr algn="just"/>
                <a:endParaRPr lang="es-AR" dirty="0">
                  <a:latin typeface="Century Gothic" panose="020B0502020202020204" pitchFamily="34" charset="0"/>
                </a:endParaRPr>
              </a:p>
              <a:p>
                <a:pPr algn="just"/>
                <a14:m>
                  <m:oMathPara xmlns:m="http://schemas.openxmlformats.org/officeDocument/2006/math">
                    <m:oMathParaPr>
                      <m:jc m:val="centerGroup"/>
                    </m:oMathParaPr>
                    <m:oMath xmlns:m="http://schemas.openxmlformats.org/officeDocument/2006/math">
                      <m:sSub>
                        <m:sSubPr>
                          <m:ctrlPr>
                            <a:rPr lang="es-AR" i="1">
                              <a:latin typeface="Cambria Math" panose="02040503050406030204" pitchFamily="18" charset="0"/>
                            </a:rPr>
                          </m:ctrlPr>
                        </m:sSubPr>
                        <m:e>
                          <m:r>
                            <a:rPr lang="es-AR" i="1">
                              <a:latin typeface="Cambria Math" panose="02040503050406030204" pitchFamily="18" charset="0"/>
                            </a:rPr>
                            <m:t>𝑓</m:t>
                          </m:r>
                        </m:e>
                        <m:sub>
                          <m:r>
                            <a:rPr lang="es-AR" i="1">
                              <a:latin typeface="Cambria Math" panose="02040503050406030204" pitchFamily="18" charset="0"/>
                            </a:rPr>
                            <m:t>𝑋</m:t>
                          </m:r>
                        </m:sub>
                      </m:sSub>
                      <m:d>
                        <m:dPr>
                          <m:ctrlPr>
                            <a:rPr lang="es-AR" i="1">
                              <a:latin typeface="Cambria Math" panose="02040503050406030204" pitchFamily="18" charset="0"/>
                            </a:rPr>
                          </m:ctrlPr>
                        </m:dPr>
                        <m:e>
                          <m:r>
                            <a:rPr lang="es-AR" i="1">
                              <a:latin typeface="Cambria Math" panose="02040503050406030204" pitchFamily="18" charset="0"/>
                            </a:rPr>
                            <m:t>0</m:t>
                          </m:r>
                        </m:e>
                      </m:d>
                      <m:r>
                        <a:rPr lang="es-AR" i="1">
                          <a:latin typeface="Cambria Math" panose="02040503050406030204" pitchFamily="18" charset="0"/>
                        </a:rPr>
                        <m:t>=</m:t>
                      </m:r>
                      <m:r>
                        <a:rPr lang="es-AR" i="1">
                          <a:latin typeface="Cambria Math" panose="02040503050406030204" pitchFamily="18" charset="0"/>
                        </a:rPr>
                        <m:t>2∗0=0</m:t>
                      </m:r>
                    </m:oMath>
                  </m:oMathPara>
                </a14:m>
                <a:endParaRPr lang="es-AR" dirty="0">
                  <a:latin typeface="Century Gothic" panose="020B0502020202020204" pitchFamily="34" charset="0"/>
                </a:endParaRPr>
              </a:p>
              <a:p>
                <a:pPr algn="just"/>
                <a:endParaRPr lang="es-AR" dirty="0">
                  <a:latin typeface="Century Gothic" panose="020B0502020202020204" pitchFamily="34" charset="0"/>
                </a:endParaRPr>
              </a:p>
              <a:p>
                <a:pPr algn="just"/>
                <a14:m>
                  <m:oMathPara xmlns:m="http://schemas.openxmlformats.org/officeDocument/2006/math">
                    <m:oMathParaPr>
                      <m:jc m:val="centerGroup"/>
                    </m:oMathParaPr>
                    <m:oMath xmlns:m="http://schemas.openxmlformats.org/officeDocument/2006/math">
                      <m:sSub>
                        <m:sSubPr>
                          <m:ctrlPr>
                            <a:rPr lang="es-AR" i="1">
                              <a:latin typeface="Cambria Math" panose="02040503050406030204" pitchFamily="18" charset="0"/>
                            </a:rPr>
                          </m:ctrlPr>
                        </m:sSubPr>
                        <m:e>
                          <m:r>
                            <a:rPr lang="es-AR" i="1">
                              <a:latin typeface="Cambria Math" panose="02040503050406030204" pitchFamily="18" charset="0"/>
                            </a:rPr>
                            <m:t>𝑓</m:t>
                          </m:r>
                        </m:e>
                        <m:sub>
                          <m:r>
                            <a:rPr lang="es-AR" i="1">
                              <a:latin typeface="Cambria Math" panose="02040503050406030204" pitchFamily="18" charset="0"/>
                            </a:rPr>
                            <m:t>𝑋</m:t>
                          </m:r>
                        </m:sub>
                      </m:sSub>
                      <m:d>
                        <m:dPr>
                          <m:ctrlPr>
                            <a:rPr lang="es-AR" i="1">
                              <a:latin typeface="Cambria Math" panose="02040503050406030204" pitchFamily="18" charset="0"/>
                            </a:rPr>
                          </m:ctrlPr>
                        </m:dPr>
                        <m:e>
                          <m:r>
                            <a:rPr lang="es-AR" i="1">
                              <a:latin typeface="Cambria Math" panose="02040503050406030204" pitchFamily="18" charset="0"/>
                            </a:rPr>
                            <m:t>1</m:t>
                          </m:r>
                        </m:e>
                      </m:d>
                      <m:r>
                        <a:rPr lang="es-AR" i="1">
                          <a:latin typeface="Cambria Math" panose="02040503050406030204" pitchFamily="18" charset="0"/>
                        </a:rPr>
                        <m:t>=2</m:t>
                      </m:r>
                      <m:r>
                        <a:rPr lang="es-AR" i="1">
                          <a:latin typeface="Cambria Math" panose="02040503050406030204" pitchFamily="18" charset="0"/>
                        </a:rPr>
                        <m:t>∗1=2</m:t>
                      </m:r>
                    </m:oMath>
                  </m:oMathPara>
                </a14:m>
                <a:endParaRPr lang="es-AR" dirty="0">
                  <a:latin typeface="Century Gothic" panose="020B0502020202020204" pitchFamily="34" charset="0"/>
                </a:endParaRPr>
              </a:p>
              <a:p>
                <a:pPr algn="just"/>
                <a:endParaRPr lang="es-AR" dirty="0">
                  <a:latin typeface="Century Gothic" panose="020B0502020202020204" pitchFamily="34" charset="0"/>
                </a:endParaRPr>
              </a:p>
              <a:p>
                <a:pPr algn="just"/>
                <a:endParaRPr lang="es-AR" dirty="0">
                  <a:latin typeface="Century Gothic" panose="020B0502020202020204" pitchFamily="34" charset="0"/>
                </a:endParaRPr>
              </a:p>
              <a:p>
                <a:pPr algn="just"/>
                <a:endParaRPr lang="es-AR" dirty="0">
                  <a:latin typeface="Century Gothic" panose="020B0502020202020204" pitchFamily="34" charset="0"/>
                </a:endParaRPr>
              </a:p>
              <a:p>
                <a:pPr algn="just"/>
                <a:r>
                  <a:rPr lang="es-AR" dirty="0">
                    <a:latin typeface="Century Gothic" panose="020B0502020202020204" pitchFamily="34" charset="0"/>
                  </a:rPr>
                  <a:t>Entonces la imagen de esta función no nos devuelve un valor de probabilidad. (Diferencia importante con una variable discreta!!!!)</a:t>
                </a:r>
              </a:p>
              <a:p>
                <a:pPr algn="just"/>
                <a:endParaRPr lang="es-AR" dirty="0">
                  <a:latin typeface="Century Gothic" panose="020B0502020202020204" pitchFamily="34" charset="0"/>
                </a:endParaRPr>
              </a:p>
              <a:p>
                <a:pPr algn="ctr"/>
                <a:r>
                  <a:rPr lang="es-AR" b="1" dirty="0">
                    <a:solidFill>
                      <a:srgbClr val="2E3192"/>
                    </a:solidFill>
                    <a:latin typeface="Century Gothic" panose="020B0502020202020204" pitchFamily="34" charset="0"/>
                  </a:rPr>
                  <a:t>¿Cómo podemos calcular probabilidades? ¿Qué se les ocurre?</a:t>
                </a:r>
              </a:p>
            </p:txBody>
          </p:sp>
        </mc:Choice>
        <mc:Fallback>
          <p:sp>
            <p:nvSpPr>
              <p:cNvPr id="2" name="Rectángulo 1">
                <a:extLst>
                  <a:ext uri="{FF2B5EF4-FFF2-40B4-BE49-F238E27FC236}">
                    <a16:creationId xmlns:a16="http://schemas.microsoft.com/office/drawing/2014/main" id="{BA670717-4F36-4392-B3E9-BD00DBAF496F}"/>
                  </a:ext>
                </a:extLst>
              </p:cNvPr>
              <p:cNvSpPr>
                <a:spLocks noRot="1" noChangeAspect="1" noMove="1" noResize="1" noEditPoints="1" noAdjustHandles="1" noChangeArrowheads="1" noChangeShapeType="1" noTextEdit="1"/>
              </p:cNvSpPr>
              <p:nvPr/>
            </p:nvSpPr>
            <p:spPr>
              <a:xfrm>
                <a:off x="1091514" y="622383"/>
                <a:ext cx="9144000" cy="5909310"/>
              </a:xfrm>
              <a:prstGeom prst="rect">
                <a:avLst/>
              </a:prstGeom>
              <a:blipFill>
                <a:blip r:embed="rId2"/>
                <a:stretch>
                  <a:fillRect l="-533" t="-516" r="-600" b="-722"/>
                </a:stretch>
              </a:blipFill>
            </p:spPr>
            <p:txBody>
              <a:bodyPr/>
              <a:lstStyle/>
              <a:p>
                <a:r>
                  <a:rPr lang="es-AR">
                    <a:noFill/>
                  </a:rPr>
                  <a:t> </a:t>
                </a:r>
              </a:p>
            </p:txBody>
          </p:sp>
        </mc:Fallback>
      </mc:AlternateContent>
      <p:pic>
        <p:nvPicPr>
          <p:cNvPr id="3" name="Imagen 2">
            <a:extLst>
              <a:ext uri="{FF2B5EF4-FFF2-40B4-BE49-F238E27FC236}">
                <a16:creationId xmlns:a16="http://schemas.microsoft.com/office/drawing/2014/main" id="{B1EF62F6-7054-44FE-A8E6-36EA56DC1835}"/>
              </a:ext>
            </a:extLst>
          </p:cNvPr>
          <p:cNvPicPr>
            <a:picLocks noChangeAspect="1"/>
          </p:cNvPicPr>
          <p:nvPr/>
        </p:nvPicPr>
        <p:blipFill>
          <a:blip r:embed="rId3"/>
          <a:stretch>
            <a:fillRect/>
          </a:stretch>
        </p:blipFill>
        <p:spPr>
          <a:xfrm>
            <a:off x="8013810" y="2086375"/>
            <a:ext cx="2314575" cy="2981325"/>
          </a:xfrm>
          <a:prstGeom prst="rect">
            <a:avLst/>
          </a:prstGeom>
        </p:spPr>
      </p:pic>
    </p:spTree>
    <p:extLst>
      <p:ext uri="{BB962C8B-B14F-4D97-AF65-F5344CB8AC3E}">
        <p14:creationId xmlns:p14="http://schemas.microsoft.com/office/powerpoint/2010/main" val="119389106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Rectángulo 1">
                <a:extLst>
                  <a:ext uri="{FF2B5EF4-FFF2-40B4-BE49-F238E27FC236}">
                    <a16:creationId xmlns:a16="http://schemas.microsoft.com/office/drawing/2014/main" id="{B3099312-D8B5-45AE-95E3-265A4471BEAA}"/>
                  </a:ext>
                </a:extLst>
              </p:cNvPr>
              <p:cNvSpPr/>
              <p:nvPr/>
            </p:nvSpPr>
            <p:spPr>
              <a:xfrm>
                <a:off x="1256708" y="968372"/>
                <a:ext cx="9145016" cy="5169877"/>
              </a:xfrm>
              <a:prstGeom prst="rect">
                <a:avLst/>
              </a:prstGeom>
            </p:spPr>
            <p:txBody>
              <a:bodyPr wrap="square">
                <a:spAutoFit/>
              </a:bodyPr>
              <a:lstStyle/>
              <a:p>
                <a:pPr algn="just"/>
                <a:r>
                  <a:rPr lang="es-AR" dirty="0">
                    <a:latin typeface="Century Gothic" panose="020B0502020202020204" pitchFamily="34" charset="0"/>
                  </a:rPr>
                  <a:t>Tener presente que una función para ser considerada función de densidad debe cumplir con las mismas condiciones que para una variable discreta,</a:t>
                </a:r>
              </a:p>
              <a:p>
                <a:endParaRPr lang="es-AR" dirty="0">
                  <a:latin typeface="Century Gothic" panose="020B0502020202020204" pitchFamily="34" charset="0"/>
                </a:endParaRPr>
              </a:p>
              <a:p>
                <a:pPr marL="285750" indent="-285750">
                  <a:buFont typeface="Arial" panose="020B0604020202020204" pitchFamily="34" charset="0"/>
                  <a:buChar char="•"/>
                </a:pPr>
                <a:r>
                  <a:rPr lang="es-AR" b="1" dirty="0">
                    <a:solidFill>
                      <a:srgbClr val="2E3192"/>
                    </a:solidFill>
                    <a:latin typeface="Century Gothic" panose="020B0502020202020204" pitchFamily="34" charset="0"/>
                  </a:rPr>
                  <a:t>Condición de Cierre</a:t>
                </a:r>
              </a:p>
              <a:p>
                <a:endParaRPr lang="es-AR" dirty="0">
                  <a:latin typeface="Century Gothic" panose="020B0502020202020204" pitchFamily="34" charset="0"/>
                </a:endParaRPr>
              </a:p>
              <a:p>
                <a:pPr algn="just"/>
                <a:r>
                  <a:rPr lang="es-AR" dirty="0">
                    <a:latin typeface="Century Gothic" panose="020B0502020202020204" pitchFamily="34" charset="0"/>
                  </a:rPr>
                  <a:t>Esta asociada en que los valores que asume la variable aleatoria son excluyentes y forma un sistema exhaustivo. En términos formales,</a:t>
                </a:r>
              </a:p>
              <a:p>
                <a:endParaRPr lang="es-AR" dirty="0">
                  <a:latin typeface="Century Gothic" panose="020B0502020202020204" pitchFamily="34" charset="0"/>
                </a:endParaRPr>
              </a:p>
              <a:p>
                <a:pPr/>
                <a14:m>
                  <m:oMathPara xmlns:m="http://schemas.openxmlformats.org/officeDocument/2006/math">
                    <m:oMathParaPr>
                      <m:jc m:val="centerGroup"/>
                    </m:oMathParaPr>
                    <m:oMath xmlns:m="http://schemas.openxmlformats.org/officeDocument/2006/math">
                      <m:nary>
                        <m:naryPr>
                          <m:ctrlPr>
                            <a:rPr lang="es-AR" i="1">
                              <a:latin typeface="Cambria Math" panose="02040503050406030204" pitchFamily="18" charset="0"/>
                            </a:rPr>
                          </m:ctrlPr>
                        </m:naryPr>
                        <m:sub>
                          <m:r>
                            <m:rPr>
                              <m:brk m:alnAt="23"/>
                            </m:rPr>
                            <a:rPr lang="es-AR" i="1">
                              <a:latin typeface="Cambria Math" panose="02040503050406030204" pitchFamily="18" charset="0"/>
                            </a:rPr>
                            <m:t>𝑎</m:t>
                          </m:r>
                        </m:sub>
                        <m:sup>
                          <m:r>
                            <a:rPr lang="es-AR" i="1">
                              <a:latin typeface="Cambria Math" panose="02040503050406030204" pitchFamily="18" charset="0"/>
                            </a:rPr>
                            <m:t>𝑏</m:t>
                          </m:r>
                        </m:sup>
                        <m:e>
                          <m:sSub>
                            <m:sSubPr>
                              <m:ctrlPr>
                                <a:rPr lang="es-AR" i="1">
                                  <a:latin typeface="Cambria Math" panose="02040503050406030204" pitchFamily="18" charset="0"/>
                                </a:rPr>
                              </m:ctrlPr>
                            </m:sSubPr>
                            <m:e>
                              <m:r>
                                <a:rPr lang="es-AR" i="1">
                                  <a:latin typeface="Cambria Math" panose="02040503050406030204" pitchFamily="18" charset="0"/>
                                </a:rPr>
                                <m:t>𝑓</m:t>
                              </m:r>
                            </m:e>
                            <m:sub>
                              <m:r>
                                <a:rPr lang="es-AR" i="1">
                                  <a:latin typeface="Cambria Math" panose="02040503050406030204" pitchFamily="18" charset="0"/>
                                </a:rPr>
                                <m:t>𝑋</m:t>
                              </m:r>
                            </m:sub>
                          </m:sSub>
                          <m:d>
                            <m:dPr>
                              <m:ctrlPr>
                                <a:rPr lang="es-AR" i="1">
                                  <a:latin typeface="Cambria Math" panose="02040503050406030204" pitchFamily="18" charset="0"/>
                                </a:rPr>
                              </m:ctrlPr>
                            </m:dPr>
                            <m:e>
                              <m:r>
                                <a:rPr lang="es-AR" i="1">
                                  <a:latin typeface="Cambria Math" panose="02040503050406030204" pitchFamily="18" charset="0"/>
                                </a:rPr>
                                <m:t>𝑥</m:t>
                              </m:r>
                            </m:e>
                          </m:d>
                        </m:e>
                      </m:nary>
                      <m:r>
                        <a:rPr lang="es-AR" i="1">
                          <a:latin typeface="Cambria Math" panose="02040503050406030204" pitchFamily="18" charset="0"/>
                        </a:rPr>
                        <m:t>𝑑𝑥</m:t>
                      </m:r>
                      <m:r>
                        <a:rPr lang="es-AR" i="1">
                          <a:latin typeface="Cambria Math" panose="02040503050406030204" pitchFamily="18" charset="0"/>
                        </a:rPr>
                        <m:t>=1</m:t>
                      </m:r>
                    </m:oMath>
                  </m:oMathPara>
                </a14:m>
                <a:endParaRPr lang="es-AR" dirty="0">
                  <a:latin typeface="Century Gothic" panose="020B0502020202020204" pitchFamily="34" charset="0"/>
                </a:endParaRPr>
              </a:p>
              <a:p>
                <a:pPr marL="285750" indent="-285750">
                  <a:buFont typeface="Arial" panose="020B0604020202020204" pitchFamily="34" charset="0"/>
                  <a:buChar char="•"/>
                </a:pPr>
                <a:endParaRPr lang="es-AR" dirty="0">
                  <a:solidFill>
                    <a:srgbClr val="2E3192"/>
                  </a:solidFill>
                  <a:latin typeface="Century Gothic" panose="020B0502020202020204" pitchFamily="34" charset="0"/>
                </a:endParaRPr>
              </a:p>
              <a:p>
                <a:pPr marL="285750" indent="-285750">
                  <a:buFont typeface="Arial" panose="020B0604020202020204" pitchFamily="34" charset="0"/>
                  <a:buChar char="•"/>
                </a:pPr>
                <a:r>
                  <a:rPr lang="es-AR" b="1" dirty="0">
                    <a:solidFill>
                      <a:srgbClr val="2E3192"/>
                    </a:solidFill>
                    <a:latin typeface="Century Gothic" panose="020B0502020202020204" pitchFamily="34" charset="0"/>
                  </a:rPr>
                  <a:t>Condición de no negatividad</a:t>
                </a:r>
              </a:p>
              <a:p>
                <a:endParaRPr lang="es-AR" dirty="0">
                  <a:latin typeface="Century Gothic" panose="020B0502020202020204" pitchFamily="34" charset="0"/>
                </a:endParaRPr>
              </a:p>
              <a:p>
                <a:pPr algn="just"/>
                <a:r>
                  <a:rPr lang="es-AR" dirty="0">
                    <a:latin typeface="Century Gothic" panose="020B0502020202020204" pitchFamily="34" charset="0"/>
                  </a:rPr>
                  <a:t>Esta asociado en que la imagen de esta función sea positiva. Es decir, se excluye la posibilidad del conjunto vacío.</a:t>
                </a:r>
              </a:p>
              <a:p>
                <a:endParaRPr lang="es-AR" dirty="0">
                  <a:latin typeface="Century Gothic" panose="020B0502020202020204" pitchFamily="34" charset="0"/>
                </a:endParaRPr>
              </a:p>
              <a:p>
                <a:pPr/>
                <a14:m>
                  <m:oMathPara xmlns:m="http://schemas.openxmlformats.org/officeDocument/2006/math">
                    <m:oMathParaPr>
                      <m:jc m:val="centerGroup"/>
                    </m:oMathParaPr>
                    <m:oMath xmlns:m="http://schemas.openxmlformats.org/officeDocument/2006/math">
                      <m:sSub>
                        <m:sSubPr>
                          <m:ctrlPr>
                            <a:rPr lang="es-AR" i="1">
                              <a:latin typeface="Cambria Math" panose="02040503050406030204" pitchFamily="18" charset="0"/>
                            </a:rPr>
                          </m:ctrlPr>
                        </m:sSubPr>
                        <m:e>
                          <m:r>
                            <a:rPr lang="es-AR" i="1">
                              <a:latin typeface="Cambria Math" panose="02040503050406030204" pitchFamily="18" charset="0"/>
                            </a:rPr>
                            <m:t>𝑓</m:t>
                          </m:r>
                        </m:e>
                        <m:sub>
                          <m:r>
                            <a:rPr lang="es-AR" i="1">
                              <a:latin typeface="Cambria Math" panose="02040503050406030204" pitchFamily="18" charset="0"/>
                            </a:rPr>
                            <m:t>𝑋</m:t>
                          </m:r>
                        </m:sub>
                      </m:sSub>
                      <m:d>
                        <m:dPr>
                          <m:ctrlPr>
                            <a:rPr lang="es-AR" i="1">
                              <a:latin typeface="Cambria Math" panose="02040503050406030204" pitchFamily="18" charset="0"/>
                            </a:rPr>
                          </m:ctrlPr>
                        </m:dPr>
                        <m:e>
                          <m:r>
                            <a:rPr lang="es-AR" i="1">
                              <a:latin typeface="Cambria Math" panose="02040503050406030204" pitchFamily="18" charset="0"/>
                            </a:rPr>
                            <m:t>𝑥</m:t>
                          </m:r>
                        </m:e>
                      </m:d>
                      <m:r>
                        <a:rPr lang="es-AR" i="1">
                          <a:latin typeface="Cambria Math" panose="02040503050406030204" pitchFamily="18" charset="0"/>
                          <a:ea typeface="Cambria Math" panose="02040503050406030204" pitchFamily="18" charset="0"/>
                        </a:rPr>
                        <m:t>&gt;0   </m:t>
                      </m:r>
                      <m:r>
                        <a:rPr lang="es-AR" i="1">
                          <a:latin typeface="Cambria Math" panose="02040503050406030204" pitchFamily="18" charset="0"/>
                          <a:ea typeface="Cambria Math" panose="02040503050406030204" pitchFamily="18" charset="0"/>
                        </a:rPr>
                        <m:t>𝑝𝑎𝑟𝑎</m:t>
                      </m:r>
                      <m:r>
                        <a:rPr lang="es-AR" i="1">
                          <a:latin typeface="Cambria Math" panose="02040503050406030204" pitchFamily="18" charset="0"/>
                          <a:ea typeface="Cambria Math" panose="02040503050406030204" pitchFamily="18" charset="0"/>
                        </a:rPr>
                        <m:t> </m:t>
                      </m:r>
                      <m:r>
                        <a:rPr lang="es-AR" i="1">
                          <a:latin typeface="Cambria Math" panose="02040503050406030204" pitchFamily="18" charset="0"/>
                          <a:ea typeface="Cambria Math" panose="02040503050406030204" pitchFamily="18" charset="0"/>
                        </a:rPr>
                        <m:t>𝑡𝑜𝑑𝑜</m:t>
                      </m:r>
                      <m:r>
                        <a:rPr lang="es-AR" i="1">
                          <a:latin typeface="Cambria Math" panose="02040503050406030204" pitchFamily="18" charset="0"/>
                          <a:ea typeface="Cambria Math" panose="02040503050406030204" pitchFamily="18" charset="0"/>
                        </a:rPr>
                        <m:t> </m:t>
                      </m:r>
                      <m:r>
                        <a:rPr lang="es-AR" i="1">
                          <a:latin typeface="Cambria Math" panose="02040503050406030204" pitchFamily="18" charset="0"/>
                          <a:ea typeface="Cambria Math" panose="02040503050406030204" pitchFamily="18" charset="0"/>
                        </a:rPr>
                        <m:t>𝑥</m:t>
                      </m:r>
                      <m:r>
                        <a:rPr lang="es-AR" i="1">
                          <a:latin typeface="Cambria Math" panose="02040503050406030204" pitchFamily="18" charset="0"/>
                          <a:ea typeface="Cambria Math" panose="02040503050406030204" pitchFamily="18" charset="0"/>
                        </a:rPr>
                        <m:t>∈</m:t>
                      </m:r>
                      <m:r>
                        <m:rPr>
                          <m:sty m:val="p"/>
                        </m:rPr>
                        <a:rPr lang="el-GR" i="1">
                          <a:latin typeface="Cambria Math" panose="02040503050406030204" pitchFamily="18" charset="0"/>
                          <a:ea typeface="Cambria Math" panose="02040503050406030204" pitchFamily="18" charset="0"/>
                        </a:rPr>
                        <m:t>Ω</m:t>
                      </m:r>
                      <m:d>
                        <m:dPr>
                          <m:ctrlPr>
                            <a:rPr lang="es-AR" i="1">
                              <a:latin typeface="Cambria Math" panose="02040503050406030204" pitchFamily="18" charset="0"/>
                              <a:ea typeface="Cambria Math" panose="02040503050406030204" pitchFamily="18" charset="0"/>
                            </a:rPr>
                          </m:ctrlPr>
                        </m:dPr>
                        <m:e>
                          <m:r>
                            <a:rPr lang="es-AR" i="1">
                              <a:latin typeface="Cambria Math" panose="02040503050406030204" pitchFamily="18" charset="0"/>
                              <a:ea typeface="Cambria Math" panose="02040503050406030204" pitchFamily="18" charset="0"/>
                            </a:rPr>
                            <m:t>𝑋</m:t>
                          </m:r>
                        </m:e>
                      </m:d>
                    </m:oMath>
                  </m:oMathPara>
                </a14:m>
                <a:endParaRPr lang="es-AR" dirty="0">
                  <a:latin typeface="Century Gothic" panose="020B0502020202020204" pitchFamily="34" charset="0"/>
                </a:endParaRPr>
              </a:p>
              <a:p>
                <a:endParaRPr lang="es-AR" dirty="0">
                  <a:latin typeface="Century Gothic" panose="020B0502020202020204" pitchFamily="34" charset="0"/>
                </a:endParaRPr>
              </a:p>
            </p:txBody>
          </p:sp>
        </mc:Choice>
        <mc:Fallback>
          <p:sp>
            <p:nvSpPr>
              <p:cNvPr id="2" name="Rectángulo 1">
                <a:extLst>
                  <a:ext uri="{FF2B5EF4-FFF2-40B4-BE49-F238E27FC236}">
                    <a16:creationId xmlns:a16="http://schemas.microsoft.com/office/drawing/2014/main" id="{B3099312-D8B5-45AE-95E3-265A4471BEAA}"/>
                  </a:ext>
                </a:extLst>
              </p:cNvPr>
              <p:cNvSpPr>
                <a:spLocks noRot="1" noChangeAspect="1" noMove="1" noResize="1" noEditPoints="1" noAdjustHandles="1" noChangeArrowheads="1" noChangeShapeType="1" noTextEdit="1"/>
              </p:cNvSpPr>
              <p:nvPr/>
            </p:nvSpPr>
            <p:spPr>
              <a:xfrm>
                <a:off x="1256708" y="968372"/>
                <a:ext cx="9145016" cy="5169877"/>
              </a:xfrm>
              <a:prstGeom prst="rect">
                <a:avLst/>
              </a:prstGeom>
              <a:blipFill>
                <a:blip r:embed="rId2"/>
                <a:stretch>
                  <a:fillRect l="-533" t="-708" r="-600"/>
                </a:stretch>
              </a:blipFill>
            </p:spPr>
            <p:txBody>
              <a:bodyPr/>
              <a:lstStyle/>
              <a:p>
                <a:r>
                  <a:rPr lang="es-AR">
                    <a:noFill/>
                  </a:rPr>
                  <a:t> </a:t>
                </a:r>
              </a:p>
            </p:txBody>
          </p:sp>
        </mc:Fallback>
      </mc:AlternateContent>
    </p:spTree>
    <p:extLst>
      <p:ext uri="{BB962C8B-B14F-4D97-AF65-F5344CB8AC3E}">
        <p14:creationId xmlns:p14="http://schemas.microsoft.com/office/powerpoint/2010/main" val="35415831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Rectángulo 1">
                <a:extLst>
                  <a:ext uri="{FF2B5EF4-FFF2-40B4-BE49-F238E27FC236}">
                    <a16:creationId xmlns:a16="http://schemas.microsoft.com/office/drawing/2014/main" id="{C255E064-0A54-4DB8-BD16-698DA350EEF0}"/>
                  </a:ext>
                </a:extLst>
              </p:cNvPr>
              <p:cNvSpPr/>
              <p:nvPr/>
            </p:nvSpPr>
            <p:spPr>
              <a:xfrm>
                <a:off x="1493391" y="908721"/>
                <a:ext cx="9174609" cy="6353342"/>
              </a:xfrm>
              <a:prstGeom prst="rect">
                <a:avLst/>
              </a:prstGeom>
            </p:spPr>
            <p:txBody>
              <a:bodyPr wrap="square">
                <a:spAutoFit/>
              </a:bodyPr>
              <a:lstStyle/>
              <a:p>
                <a:pPr algn="just"/>
                <a:r>
                  <a:rPr lang="es-AR" b="1" dirty="0">
                    <a:latin typeface="Century Gothic" panose="020B0502020202020204" pitchFamily="34" charset="0"/>
                  </a:rPr>
                  <a:t>¿Qué ocurre en nuestro ejemplo?</a:t>
                </a:r>
              </a:p>
              <a:p>
                <a:pPr algn="just"/>
                <a:endParaRPr lang="es-AR" dirty="0">
                  <a:latin typeface="Century Gothic" panose="020B0502020202020204" pitchFamily="34" charset="0"/>
                </a:endParaRPr>
              </a:p>
              <a:p>
                <a:pPr algn="just"/>
                <a14:m>
                  <m:oMathPara xmlns:m="http://schemas.openxmlformats.org/officeDocument/2006/math">
                    <m:oMathParaPr>
                      <m:jc m:val="centerGroup"/>
                    </m:oMathParaPr>
                    <m:oMath xmlns:m="http://schemas.openxmlformats.org/officeDocument/2006/math">
                      <m:nary>
                        <m:naryPr>
                          <m:ctrlPr>
                            <a:rPr lang="es-AR" i="1">
                              <a:latin typeface="Cambria Math" panose="02040503050406030204" pitchFamily="18" charset="0"/>
                            </a:rPr>
                          </m:ctrlPr>
                        </m:naryPr>
                        <m:sub>
                          <m:r>
                            <a:rPr lang="es-AR" i="1">
                              <a:latin typeface="Cambria Math" panose="02040503050406030204" pitchFamily="18" charset="0"/>
                            </a:rPr>
                            <m:t>0</m:t>
                          </m:r>
                        </m:sub>
                        <m:sup>
                          <m:r>
                            <a:rPr lang="es-AR" i="1">
                              <a:latin typeface="Cambria Math" panose="02040503050406030204" pitchFamily="18" charset="0"/>
                            </a:rPr>
                            <m:t>1</m:t>
                          </m:r>
                        </m:sup>
                        <m:e>
                          <m:r>
                            <a:rPr lang="es-AR" i="1">
                              <a:latin typeface="Cambria Math" panose="02040503050406030204" pitchFamily="18" charset="0"/>
                            </a:rPr>
                            <m:t>2</m:t>
                          </m:r>
                          <m:r>
                            <a:rPr lang="es-AR" i="1">
                              <a:latin typeface="Cambria Math" panose="02040503050406030204" pitchFamily="18" charset="0"/>
                            </a:rPr>
                            <m:t>𝑥</m:t>
                          </m:r>
                        </m:e>
                      </m:nary>
                      <m:r>
                        <a:rPr lang="es-AR" i="1">
                          <a:latin typeface="Cambria Math" panose="02040503050406030204" pitchFamily="18" charset="0"/>
                        </a:rPr>
                        <m:t>𝑑𝑥</m:t>
                      </m:r>
                      <m:r>
                        <a:rPr lang="es-AR" i="1">
                          <a:latin typeface="Cambria Math" panose="02040503050406030204" pitchFamily="18" charset="0"/>
                        </a:rPr>
                        <m:t>=</m:t>
                      </m:r>
                      <m:d>
                        <m:dPr>
                          <m:begChr m:val=""/>
                          <m:endChr m:val="|"/>
                          <m:ctrlPr>
                            <a:rPr lang="es-AR" i="1">
                              <a:latin typeface="Cambria Math" panose="02040503050406030204" pitchFamily="18" charset="0"/>
                            </a:rPr>
                          </m:ctrlPr>
                        </m:dPr>
                        <m:e>
                          <m:r>
                            <a:rPr lang="es-AR" i="1">
                              <a:latin typeface="Cambria Math" panose="02040503050406030204" pitchFamily="18" charset="0"/>
                            </a:rPr>
                            <m:t>2</m:t>
                          </m:r>
                          <m:f>
                            <m:fPr>
                              <m:ctrlPr>
                                <a:rPr lang="es-AR" i="1">
                                  <a:latin typeface="Cambria Math" panose="02040503050406030204" pitchFamily="18" charset="0"/>
                                </a:rPr>
                              </m:ctrlPr>
                            </m:fPr>
                            <m:num>
                              <m:sSup>
                                <m:sSupPr>
                                  <m:ctrlPr>
                                    <a:rPr lang="es-AR" i="1">
                                      <a:latin typeface="Cambria Math" panose="02040503050406030204" pitchFamily="18" charset="0"/>
                                    </a:rPr>
                                  </m:ctrlPr>
                                </m:sSupPr>
                                <m:e>
                                  <m:r>
                                    <a:rPr lang="es-AR" i="1">
                                      <a:latin typeface="Cambria Math" panose="02040503050406030204" pitchFamily="18" charset="0"/>
                                    </a:rPr>
                                    <m:t>𝑥</m:t>
                                  </m:r>
                                </m:e>
                                <m:sup>
                                  <m:r>
                                    <a:rPr lang="es-AR" i="1">
                                      <a:latin typeface="Cambria Math" panose="02040503050406030204" pitchFamily="18" charset="0"/>
                                    </a:rPr>
                                    <m:t>2</m:t>
                                  </m:r>
                                </m:sup>
                              </m:sSup>
                            </m:num>
                            <m:den>
                              <m:r>
                                <a:rPr lang="es-AR" i="1">
                                  <a:latin typeface="Cambria Math" panose="02040503050406030204" pitchFamily="18" charset="0"/>
                                </a:rPr>
                                <m:t>2</m:t>
                              </m:r>
                            </m:den>
                          </m:f>
                        </m:e>
                      </m:d>
                      <m:m>
                        <m:mPr>
                          <m:mcs>
                            <m:mc>
                              <m:mcPr>
                                <m:count m:val="1"/>
                                <m:mcJc m:val="center"/>
                              </m:mcPr>
                            </m:mc>
                          </m:mcs>
                          <m:ctrlPr>
                            <a:rPr lang="es-AR" i="1">
                              <a:latin typeface="Cambria Math" panose="02040503050406030204" pitchFamily="18" charset="0"/>
                            </a:rPr>
                          </m:ctrlPr>
                        </m:mPr>
                        <m:mr>
                          <m:e>
                            <m:r>
                              <m:rPr>
                                <m:brk m:alnAt="7"/>
                              </m:rPr>
                              <a:rPr lang="es-AR" i="1">
                                <a:latin typeface="Cambria Math" panose="02040503050406030204" pitchFamily="18" charset="0"/>
                              </a:rPr>
                              <m:t>1</m:t>
                            </m:r>
                          </m:e>
                        </m:mr>
                        <m:mr>
                          <m:e>
                            <m:r>
                              <a:rPr lang="es-AR" i="1">
                                <a:latin typeface="Cambria Math" panose="02040503050406030204" pitchFamily="18" charset="0"/>
                              </a:rPr>
                              <m:t>0</m:t>
                            </m:r>
                          </m:e>
                        </m:mr>
                      </m:m>
                      <m:r>
                        <a:rPr lang="es-AR" i="1">
                          <a:latin typeface="Cambria Math" panose="02040503050406030204" pitchFamily="18" charset="0"/>
                        </a:rPr>
                        <m:t>=</m:t>
                      </m:r>
                      <m:sSup>
                        <m:sSupPr>
                          <m:ctrlPr>
                            <a:rPr lang="es-AR" i="1">
                              <a:latin typeface="Cambria Math" panose="02040503050406030204" pitchFamily="18" charset="0"/>
                            </a:rPr>
                          </m:ctrlPr>
                        </m:sSupPr>
                        <m:e>
                          <m:r>
                            <a:rPr lang="es-AR" i="1">
                              <a:latin typeface="Cambria Math" panose="02040503050406030204" pitchFamily="18" charset="0"/>
                            </a:rPr>
                            <m:t>1</m:t>
                          </m:r>
                        </m:e>
                        <m:sup>
                          <m:r>
                            <a:rPr lang="es-AR" i="1">
                              <a:latin typeface="Cambria Math" panose="02040503050406030204" pitchFamily="18" charset="0"/>
                            </a:rPr>
                            <m:t>2</m:t>
                          </m:r>
                        </m:sup>
                      </m:sSup>
                      <m:r>
                        <a:rPr lang="es-AR" i="1">
                          <a:latin typeface="Cambria Math" panose="02040503050406030204" pitchFamily="18" charset="0"/>
                        </a:rPr>
                        <m:t>−</m:t>
                      </m:r>
                      <m:sSup>
                        <m:sSupPr>
                          <m:ctrlPr>
                            <a:rPr lang="es-AR" i="1">
                              <a:latin typeface="Cambria Math" panose="02040503050406030204" pitchFamily="18" charset="0"/>
                            </a:rPr>
                          </m:ctrlPr>
                        </m:sSupPr>
                        <m:e>
                          <m:r>
                            <a:rPr lang="es-AR" i="1">
                              <a:latin typeface="Cambria Math" panose="02040503050406030204" pitchFamily="18" charset="0"/>
                            </a:rPr>
                            <m:t>0</m:t>
                          </m:r>
                        </m:e>
                        <m:sup>
                          <m:r>
                            <a:rPr lang="es-AR" i="1">
                              <a:latin typeface="Cambria Math" panose="02040503050406030204" pitchFamily="18" charset="0"/>
                            </a:rPr>
                            <m:t>2</m:t>
                          </m:r>
                        </m:sup>
                      </m:sSup>
                      <m:r>
                        <a:rPr lang="es-AR" i="1">
                          <a:latin typeface="Cambria Math" panose="02040503050406030204" pitchFamily="18" charset="0"/>
                        </a:rPr>
                        <m:t>=1</m:t>
                      </m:r>
                    </m:oMath>
                  </m:oMathPara>
                </a14:m>
                <a:endParaRPr lang="es-AR" dirty="0">
                  <a:latin typeface="Century Gothic" panose="020B0502020202020204" pitchFamily="34" charset="0"/>
                </a:endParaRPr>
              </a:p>
              <a:p>
                <a:pPr algn="just"/>
                <a:endParaRPr lang="es-AR" dirty="0">
                  <a:latin typeface="Century Gothic" panose="020B0502020202020204" pitchFamily="34" charset="0"/>
                </a:endParaRPr>
              </a:p>
              <a:p>
                <a:pPr algn="just"/>
                <a:r>
                  <a:rPr lang="es-AR" dirty="0">
                    <a:latin typeface="Century Gothic" panose="020B0502020202020204" pitchFamily="34" charset="0"/>
                  </a:rPr>
                  <a:t>La función de densidad </a:t>
                </a:r>
                <a14:m>
                  <m:oMath xmlns:m="http://schemas.openxmlformats.org/officeDocument/2006/math">
                    <m:sSub>
                      <m:sSubPr>
                        <m:ctrlPr>
                          <a:rPr lang="es-AR" i="1">
                            <a:latin typeface="Cambria Math" panose="02040503050406030204" pitchFamily="18" charset="0"/>
                          </a:rPr>
                        </m:ctrlPr>
                      </m:sSubPr>
                      <m:e>
                        <m:r>
                          <a:rPr lang="es-AR" i="1">
                            <a:latin typeface="Cambria Math" panose="02040503050406030204" pitchFamily="18" charset="0"/>
                          </a:rPr>
                          <m:t>𝑓</m:t>
                        </m:r>
                      </m:e>
                      <m:sub>
                        <m:r>
                          <a:rPr lang="es-AR" i="1">
                            <a:latin typeface="Cambria Math" panose="02040503050406030204" pitchFamily="18" charset="0"/>
                          </a:rPr>
                          <m:t>𝑋</m:t>
                        </m:r>
                      </m:sub>
                    </m:sSub>
                    <m:d>
                      <m:dPr>
                        <m:ctrlPr>
                          <a:rPr lang="es-AR" i="1">
                            <a:latin typeface="Cambria Math" panose="02040503050406030204" pitchFamily="18" charset="0"/>
                          </a:rPr>
                        </m:ctrlPr>
                      </m:dPr>
                      <m:e>
                        <m:r>
                          <a:rPr lang="es-AR" i="1">
                            <a:latin typeface="Cambria Math" panose="02040503050406030204" pitchFamily="18" charset="0"/>
                          </a:rPr>
                          <m:t>𝑥</m:t>
                        </m:r>
                      </m:e>
                    </m:d>
                    <m:r>
                      <a:rPr lang="es-AR" i="1">
                        <a:latin typeface="Cambria Math" panose="02040503050406030204" pitchFamily="18" charset="0"/>
                      </a:rPr>
                      <m:t>=2</m:t>
                    </m:r>
                    <m:r>
                      <a:rPr lang="es-AR" i="1">
                        <a:latin typeface="Cambria Math" panose="02040503050406030204" pitchFamily="18" charset="0"/>
                      </a:rPr>
                      <m:t>𝑥</m:t>
                    </m:r>
                  </m:oMath>
                </a14:m>
                <a:r>
                  <a:rPr lang="es-AR" dirty="0">
                    <a:latin typeface="Century Gothic" panose="020B0502020202020204" pitchFamily="34" charset="0"/>
                  </a:rPr>
                  <a:t> cumple con la condición de cierre y como vimos antes la imagen de esta función en todo su dominio es positiva. Por lo tanto </a:t>
                </a:r>
                <a14:m>
                  <m:oMath xmlns:m="http://schemas.openxmlformats.org/officeDocument/2006/math">
                    <m:sSub>
                      <m:sSubPr>
                        <m:ctrlPr>
                          <a:rPr lang="es-AR" i="1">
                            <a:latin typeface="Cambria Math" panose="02040503050406030204" pitchFamily="18" charset="0"/>
                          </a:rPr>
                        </m:ctrlPr>
                      </m:sSubPr>
                      <m:e>
                        <m:r>
                          <a:rPr lang="es-AR" i="1">
                            <a:latin typeface="Cambria Math" panose="02040503050406030204" pitchFamily="18" charset="0"/>
                          </a:rPr>
                          <m:t>𝑓</m:t>
                        </m:r>
                      </m:e>
                      <m:sub>
                        <m:r>
                          <a:rPr lang="es-AR" i="1">
                            <a:latin typeface="Cambria Math" panose="02040503050406030204" pitchFamily="18" charset="0"/>
                          </a:rPr>
                          <m:t>𝑋</m:t>
                        </m:r>
                      </m:sub>
                    </m:sSub>
                    <m:d>
                      <m:dPr>
                        <m:ctrlPr>
                          <a:rPr lang="es-AR" i="1">
                            <a:latin typeface="Cambria Math" panose="02040503050406030204" pitchFamily="18" charset="0"/>
                          </a:rPr>
                        </m:ctrlPr>
                      </m:dPr>
                      <m:e>
                        <m:r>
                          <a:rPr lang="es-AR" i="1">
                            <a:latin typeface="Cambria Math" panose="02040503050406030204" pitchFamily="18" charset="0"/>
                          </a:rPr>
                          <m:t>𝑥</m:t>
                        </m:r>
                      </m:e>
                    </m:d>
                    <m:r>
                      <a:rPr lang="es-AR" i="1">
                        <a:latin typeface="Cambria Math" panose="02040503050406030204" pitchFamily="18" charset="0"/>
                      </a:rPr>
                      <m:t>=2</m:t>
                    </m:r>
                    <m:r>
                      <a:rPr lang="es-AR" i="1">
                        <a:latin typeface="Cambria Math" panose="02040503050406030204" pitchFamily="18" charset="0"/>
                      </a:rPr>
                      <m:t>𝑥</m:t>
                    </m:r>
                  </m:oMath>
                </a14:m>
                <a:r>
                  <a:rPr lang="es-AR" dirty="0">
                    <a:latin typeface="Century Gothic" panose="020B0502020202020204" pitchFamily="34" charset="0"/>
                  </a:rPr>
                  <a:t> es una función de densidad.</a:t>
                </a:r>
              </a:p>
              <a:p>
                <a:pPr algn="just"/>
                <a:endParaRPr lang="es-AR" dirty="0">
                  <a:latin typeface="Century Gothic" panose="020B0502020202020204" pitchFamily="34" charset="0"/>
                </a:endParaRPr>
              </a:p>
              <a:p>
                <a:pPr algn="just"/>
                <a:r>
                  <a:rPr lang="es-AR" dirty="0">
                    <a:latin typeface="Century Gothic" panose="020B0502020202020204" pitchFamily="34" charset="0"/>
                  </a:rPr>
                  <a:t>Ahora bien, si quisiéramos calcular la siguiente probabilidad podríamos emplear el mismo procedimiento que utilizamos para determinar la condición de cierre. En términos formales,</a:t>
                </a:r>
              </a:p>
              <a:p>
                <a:pPr algn="just"/>
                <a:endParaRPr lang="es-AR" dirty="0">
                  <a:latin typeface="Century Gothic" panose="020B0502020202020204" pitchFamily="34" charset="0"/>
                </a:endParaRPr>
              </a:p>
              <a:p>
                <a:pPr algn="just"/>
                <a14:m>
                  <m:oMathPara xmlns:m="http://schemas.openxmlformats.org/officeDocument/2006/math">
                    <m:oMathParaPr>
                      <m:jc m:val="centerGroup"/>
                    </m:oMathParaPr>
                    <m:oMath xmlns:m="http://schemas.openxmlformats.org/officeDocument/2006/math">
                      <m:r>
                        <a:rPr lang="es-AR" i="1">
                          <a:latin typeface="Cambria Math" panose="02040503050406030204" pitchFamily="18" charset="0"/>
                        </a:rPr>
                        <m:t>𝑃</m:t>
                      </m:r>
                      <m:d>
                        <m:dPr>
                          <m:ctrlPr>
                            <a:rPr lang="es-AR" i="1">
                              <a:latin typeface="Cambria Math" panose="02040503050406030204" pitchFamily="18" charset="0"/>
                            </a:rPr>
                          </m:ctrlPr>
                        </m:dPr>
                        <m:e>
                          <m:r>
                            <a:rPr lang="es-AR" i="1">
                              <a:latin typeface="Cambria Math" panose="02040503050406030204" pitchFamily="18" charset="0"/>
                            </a:rPr>
                            <m:t>0,25</m:t>
                          </m:r>
                          <m:r>
                            <a:rPr lang="es-AR" i="1">
                              <a:latin typeface="Cambria Math" panose="02040503050406030204" pitchFamily="18" charset="0"/>
                              <a:ea typeface="Cambria Math" panose="02040503050406030204" pitchFamily="18" charset="0"/>
                            </a:rPr>
                            <m:t>≤</m:t>
                          </m:r>
                          <m:r>
                            <a:rPr lang="es-AR" i="1">
                              <a:latin typeface="Cambria Math" panose="02040503050406030204" pitchFamily="18" charset="0"/>
                              <a:ea typeface="Cambria Math" panose="02040503050406030204" pitchFamily="18" charset="0"/>
                            </a:rPr>
                            <m:t>𝑋</m:t>
                          </m:r>
                          <m:r>
                            <a:rPr lang="es-AR" i="1">
                              <a:latin typeface="Cambria Math" panose="02040503050406030204" pitchFamily="18" charset="0"/>
                              <a:ea typeface="Cambria Math" panose="02040503050406030204" pitchFamily="18" charset="0"/>
                            </a:rPr>
                            <m:t>≤0,50</m:t>
                          </m:r>
                        </m:e>
                      </m:d>
                      <m:r>
                        <a:rPr lang="es-AR" i="1">
                          <a:latin typeface="Cambria Math" panose="02040503050406030204" pitchFamily="18" charset="0"/>
                          <a:ea typeface="Cambria Math" panose="02040503050406030204" pitchFamily="18" charset="0"/>
                        </a:rPr>
                        <m:t>=</m:t>
                      </m:r>
                      <m:nary>
                        <m:naryPr>
                          <m:ctrlPr>
                            <a:rPr lang="es-AR" i="1">
                              <a:latin typeface="Cambria Math" panose="02040503050406030204" pitchFamily="18" charset="0"/>
                            </a:rPr>
                          </m:ctrlPr>
                        </m:naryPr>
                        <m:sub>
                          <m:r>
                            <a:rPr lang="es-AR" i="1">
                              <a:latin typeface="Cambria Math" panose="02040503050406030204" pitchFamily="18" charset="0"/>
                            </a:rPr>
                            <m:t>0</m:t>
                          </m:r>
                          <m:r>
                            <a:rPr lang="es-AR" i="1">
                              <a:latin typeface="Cambria Math" panose="02040503050406030204" pitchFamily="18" charset="0"/>
                            </a:rPr>
                            <m:t>,25</m:t>
                          </m:r>
                        </m:sub>
                        <m:sup>
                          <m:r>
                            <a:rPr lang="es-AR" i="1">
                              <a:latin typeface="Cambria Math" panose="02040503050406030204" pitchFamily="18" charset="0"/>
                            </a:rPr>
                            <m:t>0,50</m:t>
                          </m:r>
                        </m:sup>
                        <m:e>
                          <m:r>
                            <a:rPr lang="es-AR" i="1">
                              <a:latin typeface="Cambria Math" panose="02040503050406030204" pitchFamily="18" charset="0"/>
                            </a:rPr>
                            <m:t>2</m:t>
                          </m:r>
                          <m:r>
                            <a:rPr lang="es-AR" i="1">
                              <a:latin typeface="Cambria Math" panose="02040503050406030204" pitchFamily="18" charset="0"/>
                            </a:rPr>
                            <m:t>𝑥</m:t>
                          </m:r>
                        </m:e>
                      </m:nary>
                      <m:r>
                        <a:rPr lang="es-AR" i="1">
                          <a:latin typeface="Cambria Math" panose="02040503050406030204" pitchFamily="18" charset="0"/>
                        </a:rPr>
                        <m:t>𝑑𝑥</m:t>
                      </m:r>
                      <m:r>
                        <a:rPr lang="es-AR" i="1">
                          <a:latin typeface="Cambria Math" panose="02040503050406030204" pitchFamily="18" charset="0"/>
                        </a:rPr>
                        <m:t>=</m:t>
                      </m:r>
                      <m:d>
                        <m:dPr>
                          <m:begChr m:val=""/>
                          <m:endChr m:val="|"/>
                          <m:ctrlPr>
                            <a:rPr lang="es-AR" i="1">
                              <a:latin typeface="Cambria Math" panose="02040503050406030204" pitchFamily="18" charset="0"/>
                            </a:rPr>
                          </m:ctrlPr>
                        </m:dPr>
                        <m:e>
                          <m:r>
                            <a:rPr lang="es-AR" i="1">
                              <a:latin typeface="Cambria Math" panose="02040503050406030204" pitchFamily="18" charset="0"/>
                            </a:rPr>
                            <m:t>2</m:t>
                          </m:r>
                          <m:f>
                            <m:fPr>
                              <m:ctrlPr>
                                <a:rPr lang="es-AR" i="1">
                                  <a:latin typeface="Cambria Math" panose="02040503050406030204" pitchFamily="18" charset="0"/>
                                </a:rPr>
                              </m:ctrlPr>
                            </m:fPr>
                            <m:num>
                              <m:sSup>
                                <m:sSupPr>
                                  <m:ctrlPr>
                                    <a:rPr lang="es-AR" i="1">
                                      <a:latin typeface="Cambria Math" panose="02040503050406030204" pitchFamily="18" charset="0"/>
                                    </a:rPr>
                                  </m:ctrlPr>
                                </m:sSupPr>
                                <m:e>
                                  <m:r>
                                    <a:rPr lang="es-AR" i="1">
                                      <a:latin typeface="Cambria Math" panose="02040503050406030204" pitchFamily="18" charset="0"/>
                                    </a:rPr>
                                    <m:t>𝑥</m:t>
                                  </m:r>
                                </m:e>
                                <m:sup>
                                  <m:r>
                                    <a:rPr lang="es-AR" i="1">
                                      <a:latin typeface="Cambria Math" panose="02040503050406030204" pitchFamily="18" charset="0"/>
                                    </a:rPr>
                                    <m:t>2</m:t>
                                  </m:r>
                                </m:sup>
                              </m:sSup>
                            </m:num>
                            <m:den>
                              <m:r>
                                <a:rPr lang="es-AR" i="1">
                                  <a:latin typeface="Cambria Math" panose="02040503050406030204" pitchFamily="18" charset="0"/>
                                </a:rPr>
                                <m:t>2</m:t>
                              </m:r>
                            </m:den>
                          </m:f>
                        </m:e>
                      </m:d>
                      <m:m>
                        <m:mPr>
                          <m:mcs>
                            <m:mc>
                              <m:mcPr>
                                <m:count m:val="1"/>
                                <m:mcJc m:val="center"/>
                              </m:mcPr>
                            </m:mc>
                          </m:mcs>
                          <m:ctrlPr>
                            <a:rPr lang="es-AR" i="1">
                              <a:latin typeface="Cambria Math" panose="02040503050406030204" pitchFamily="18" charset="0"/>
                            </a:rPr>
                          </m:ctrlPr>
                        </m:mPr>
                        <m:mr>
                          <m:e>
                            <m:r>
                              <a:rPr lang="es-AR" i="1">
                                <a:latin typeface="Cambria Math" panose="02040503050406030204" pitchFamily="18" charset="0"/>
                              </a:rPr>
                              <m:t>0,50</m:t>
                            </m:r>
                          </m:e>
                        </m:mr>
                        <m:mr>
                          <m:e>
                            <m:r>
                              <a:rPr lang="es-AR" i="1">
                                <a:latin typeface="Cambria Math" panose="02040503050406030204" pitchFamily="18" charset="0"/>
                              </a:rPr>
                              <m:t>0</m:t>
                            </m:r>
                            <m:r>
                              <a:rPr lang="es-AR" i="1">
                                <a:latin typeface="Cambria Math" panose="02040503050406030204" pitchFamily="18" charset="0"/>
                              </a:rPr>
                              <m:t>,25</m:t>
                            </m:r>
                          </m:e>
                        </m:mr>
                      </m:m>
                      <m:r>
                        <a:rPr lang="es-AR" i="1">
                          <a:latin typeface="Cambria Math" panose="02040503050406030204" pitchFamily="18" charset="0"/>
                        </a:rPr>
                        <m:t>=</m:t>
                      </m:r>
                      <m:sSup>
                        <m:sSupPr>
                          <m:ctrlPr>
                            <a:rPr lang="es-AR" i="1">
                              <a:latin typeface="Cambria Math" panose="02040503050406030204" pitchFamily="18" charset="0"/>
                            </a:rPr>
                          </m:ctrlPr>
                        </m:sSupPr>
                        <m:e>
                          <m:r>
                            <a:rPr lang="es-AR" i="1">
                              <a:latin typeface="Cambria Math" panose="02040503050406030204" pitchFamily="18" charset="0"/>
                            </a:rPr>
                            <m:t>0,50</m:t>
                          </m:r>
                        </m:e>
                        <m:sup>
                          <m:r>
                            <a:rPr lang="es-AR" i="1">
                              <a:latin typeface="Cambria Math" panose="02040503050406030204" pitchFamily="18" charset="0"/>
                            </a:rPr>
                            <m:t>2</m:t>
                          </m:r>
                        </m:sup>
                      </m:sSup>
                      <m:r>
                        <a:rPr lang="es-AR" i="1">
                          <a:latin typeface="Cambria Math" panose="02040503050406030204" pitchFamily="18" charset="0"/>
                        </a:rPr>
                        <m:t>−</m:t>
                      </m:r>
                      <m:sSup>
                        <m:sSupPr>
                          <m:ctrlPr>
                            <a:rPr lang="es-AR" i="1">
                              <a:latin typeface="Cambria Math" panose="02040503050406030204" pitchFamily="18" charset="0"/>
                            </a:rPr>
                          </m:ctrlPr>
                        </m:sSupPr>
                        <m:e>
                          <m:r>
                            <a:rPr lang="es-AR" i="1">
                              <a:latin typeface="Cambria Math" panose="02040503050406030204" pitchFamily="18" charset="0"/>
                            </a:rPr>
                            <m:t>0</m:t>
                          </m:r>
                          <m:r>
                            <a:rPr lang="es-AR" i="1">
                              <a:latin typeface="Cambria Math" panose="02040503050406030204" pitchFamily="18" charset="0"/>
                            </a:rPr>
                            <m:t>,25</m:t>
                          </m:r>
                        </m:e>
                        <m:sup>
                          <m:r>
                            <a:rPr lang="es-AR" i="1">
                              <a:latin typeface="Cambria Math" panose="02040503050406030204" pitchFamily="18" charset="0"/>
                            </a:rPr>
                            <m:t>2</m:t>
                          </m:r>
                        </m:sup>
                      </m:sSup>
                      <m:r>
                        <a:rPr lang="es-AR" i="1">
                          <a:latin typeface="Cambria Math" panose="02040503050406030204" pitchFamily="18" charset="0"/>
                        </a:rPr>
                        <m:t>=</m:t>
                      </m:r>
                      <m:r>
                        <a:rPr lang="es-AR" i="1">
                          <a:latin typeface="Cambria Math" panose="02040503050406030204" pitchFamily="18" charset="0"/>
                        </a:rPr>
                        <m:t>0,1875</m:t>
                      </m:r>
                    </m:oMath>
                  </m:oMathPara>
                </a14:m>
                <a:endParaRPr lang="es-AR" dirty="0">
                  <a:latin typeface="Century Gothic" panose="020B0502020202020204" pitchFamily="34" charset="0"/>
                </a:endParaRPr>
              </a:p>
              <a:p>
                <a:pPr algn="just"/>
                <a:endParaRPr lang="es-AR" dirty="0">
                  <a:latin typeface="Century Gothic" panose="020B0502020202020204" pitchFamily="34" charset="0"/>
                </a:endParaRPr>
              </a:p>
              <a:p>
                <a:pPr algn="just"/>
                <a:r>
                  <a:rPr lang="es-AR" dirty="0">
                    <a:latin typeface="Century Gothic" panose="020B0502020202020204" pitchFamily="34" charset="0"/>
                  </a:rPr>
                  <a:t>La probabilidad de que la variable continua se encuentre entre 0,25 y 0,50 es de 0,1875.</a:t>
                </a:r>
              </a:p>
              <a:p>
                <a:pPr algn="just"/>
                <a:endParaRPr lang="es-AR" dirty="0">
                  <a:latin typeface="Century Gothic" panose="020B0502020202020204" pitchFamily="34" charset="0"/>
                </a:endParaRPr>
              </a:p>
              <a:p>
                <a:pPr algn="just"/>
                <a:endParaRPr lang="es-AR" dirty="0">
                  <a:latin typeface="Century Gothic" panose="020B0502020202020204" pitchFamily="34" charset="0"/>
                </a:endParaRPr>
              </a:p>
              <a:p>
                <a:pPr algn="just"/>
                <a:endParaRPr lang="es-AR" dirty="0">
                  <a:latin typeface="Century Gothic" panose="020B0502020202020204" pitchFamily="34" charset="0"/>
                </a:endParaRPr>
              </a:p>
              <a:p>
                <a:pPr algn="just"/>
                <a:endParaRPr lang="es-AR" dirty="0">
                  <a:latin typeface="Century Gothic" panose="020B0502020202020204" pitchFamily="34" charset="0"/>
                </a:endParaRPr>
              </a:p>
            </p:txBody>
          </p:sp>
        </mc:Choice>
        <mc:Fallback>
          <p:sp>
            <p:nvSpPr>
              <p:cNvPr id="2" name="Rectángulo 1">
                <a:extLst>
                  <a:ext uri="{FF2B5EF4-FFF2-40B4-BE49-F238E27FC236}">
                    <a16:creationId xmlns:a16="http://schemas.microsoft.com/office/drawing/2014/main" id="{C255E064-0A54-4DB8-BD16-698DA350EEF0}"/>
                  </a:ext>
                </a:extLst>
              </p:cNvPr>
              <p:cNvSpPr>
                <a:spLocks noRot="1" noChangeAspect="1" noMove="1" noResize="1" noEditPoints="1" noAdjustHandles="1" noChangeArrowheads="1" noChangeShapeType="1" noTextEdit="1"/>
              </p:cNvSpPr>
              <p:nvPr/>
            </p:nvSpPr>
            <p:spPr>
              <a:xfrm>
                <a:off x="1493391" y="908721"/>
                <a:ext cx="9174609" cy="6353342"/>
              </a:xfrm>
              <a:prstGeom prst="rect">
                <a:avLst/>
              </a:prstGeom>
              <a:blipFill>
                <a:blip r:embed="rId2"/>
                <a:stretch>
                  <a:fillRect l="-598" t="-480" r="-532"/>
                </a:stretch>
              </a:blipFill>
            </p:spPr>
            <p:txBody>
              <a:bodyPr/>
              <a:lstStyle/>
              <a:p>
                <a:r>
                  <a:rPr lang="es-AR">
                    <a:noFill/>
                  </a:rPr>
                  <a:t> </a:t>
                </a:r>
              </a:p>
            </p:txBody>
          </p:sp>
        </mc:Fallback>
      </mc:AlternateContent>
    </p:spTree>
    <p:extLst>
      <p:ext uri="{BB962C8B-B14F-4D97-AF65-F5344CB8AC3E}">
        <p14:creationId xmlns:p14="http://schemas.microsoft.com/office/powerpoint/2010/main" val="108161482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Rectángulo 1">
                <a:extLst>
                  <a:ext uri="{FF2B5EF4-FFF2-40B4-BE49-F238E27FC236}">
                    <a16:creationId xmlns:a16="http://schemas.microsoft.com/office/drawing/2014/main" id="{139B0F8A-39FA-4742-8989-54AC5D3DECCA}"/>
                  </a:ext>
                </a:extLst>
              </p:cNvPr>
              <p:cNvSpPr/>
              <p:nvPr/>
            </p:nvSpPr>
            <p:spPr>
              <a:xfrm>
                <a:off x="1239572" y="982240"/>
                <a:ext cx="9156579" cy="4893519"/>
              </a:xfrm>
              <a:prstGeom prst="rect">
                <a:avLst/>
              </a:prstGeom>
            </p:spPr>
            <p:txBody>
              <a:bodyPr wrap="square">
                <a:spAutoFit/>
              </a:bodyPr>
              <a:lstStyle/>
              <a:p>
                <a:pPr algn="just"/>
                <a:r>
                  <a:rPr lang="es-AR" dirty="0">
                    <a:latin typeface="Century Gothic" panose="020B0502020202020204" pitchFamily="34" charset="0"/>
                  </a:rPr>
                  <a:t>Ahora bien, se podría haber arribado al mismo resultado si hubiésemos empleado el concepto de Función de Distribución en una variable continua.</a:t>
                </a:r>
              </a:p>
              <a:p>
                <a:pPr algn="just"/>
                <a:endParaRPr lang="es-AR" dirty="0">
                  <a:latin typeface="Century Gothic" panose="020B0502020202020204" pitchFamily="34" charset="0"/>
                </a:endParaRPr>
              </a:p>
              <a:p>
                <a:pPr algn="just"/>
                <a14:m>
                  <m:oMathPara xmlns:m="http://schemas.openxmlformats.org/officeDocument/2006/math">
                    <m:oMathParaPr>
                      <m:jc m:val="centerGroup"/>
                    </m:oMathParaPr>
                    <m:oMath xmlns:m="http://schemas.openxmlformats.org/officeDocument/2006/math">
                      <m:sSub>
                        <m:sSubPr>
                          <m:ctrlPr>
                            <a:rPr lang="es-AR" i="1">
                              <a:latin typeface="Cambria Math" panose="02040503050406030204" pitchFamily="18" charset="0"/>
                            </a:rPr>
                          </m:ctrlPr>
                        </m:sSubPr>
                        <m:e>
                          <m:r>
                            <a:rPr lang="es-AR" i="1">
                              <a:latin typeface="Cambria Math" panose="02040503050406030204" pitchFamily="18" charset="0"/>
                            </a:rPr>
                            <m:t>𝐹</m:t>
                          </m:r>
                        </m:e>
                        <m:sub>
                          <m:r>
                            <a:rPr lang="es-AR" i="1">
                              <a:latin typeface="Cambria Math" panose="02040503050406030204" pitchFamily="18" charset="0"/>
                            </a:rPr>
                            <m:t>𝑋</m:t>
                          </m:r>
                        </m:sub>
                      </m:sSub>
                      <m:d>
                        <m:dPr>
                          <m:ctrlPr>
                            <a:rPr lang="es-AR" i="1">
                              <a:latin typeface="Cambria Math" panose="02040503050406030204" pitchFamily="18" charset="0"/>
                            </a:rPr>
                          </m:ctrlPr>
                        </m:dPr>
                        <m:e>
                          <m:r>
                            <a:rPr lang="es-AR" i="1">
                              <a:latin typeface="Cambria Math" panose="02040503050406030204" pitchFamily="18" charset="0"/>
                            </a:rPr>
                            <m:t>𝑥</m:t>
                          </m:r>
                        </m:e>
                      </m:d>
                      <m:r>
                        <a:rPr lang="es-AR" i="1">
                          <a:latin typeface="Cambria Math" panose="02040503050406030204" pitchFamily="18" charset="0"/>
                        </a:rPr>
                        <m:t>=</m:t>
                      </m:r>
                      <m:r>
                        <a:rPr lang="es-AR" i="1">
                          <a:latin typeface="Cambria Math" panose="02040503050406030204" pitchFamily="18" charset="0"/>
                        </a:rPr>
                        <m:t>𝑃</m:t>
                      </m:r>
                      <m:d>
                        <m:dPr>
                          <m:ctrlPr>
                            <a:rPr lang="es-AR" i="1">
                              <a:latin typeface="Cambria Math" panose="02040503050406030204" pitchFamily="18" charset="0"/>
                            </a:rPr>
                          </m:ctrlPr>
                        </m:dPr>
                        <m:e>
                          <m:r>
                            <a:rPr lang="es-AR" i="1">
                              <a:latin typeface="Cambria Math" panose="02040503050406030204" pitchFamily="18" charset="0"/>
                              <a:ea typeface="Cambria Math" panose="02040503050406030204" pitchFamily="18" charset="0"/>
                            </a:rPr>
                            <m:t>𝑋</m:t>
                          </m:r>
                          <m:r>
                            <a:rPr lang="es-AR" i="1">
                              <a:latin typeface="Cambria Math" panose="02040503050406030204" pitchFamily="18" charset="0"/>
                              <a:ea typeface="Cambria Math" panose="02040503050406030204" pitchFamily="18" charset="0"/>
                            </a:rPr>
                            <m:t>≤</m:t>
                          </m:r>
                          <m:r>
                            <a:rPr lang="es-AR" i="1">
                              <a:latin typeface="Cambria Math" panose="02040503050406030204" pitchFamily="18" charset="0"/>
                              <a:ea typeface="Cambria Math" panose="02040503050406030204" pitchFamily="18" charset="0"/>
                            </a:rPr>
                            <m:t>𝑥</m:t>
                          </m:r>
                        </m:e>
                      </m:d>
                      <m:r>
                        <a:rPr lang="es-AR" i="1">
                          <a:latin typeface="Cambria Math" panose="02040503050406030204" pitchFamily="18" charset="0"/>
                          <a:ea typeface="Cambria Math" panose="02040503050406030204" pitchFamily="18" charset="0"/>
                        </a:rPr>
                        <m:t>=</m:t>
                      </m:r>
                      <m:nary>
                        <m:naryPr>
                          <m:ctrlPr>
                            <a:rPr lang="es-AR" i="1">
                              <a:latin typeface="Cambria Math" panose="02040503050406030204" pitchFamily="18" charset="0"/>
                            </a:rPr>
                          </m:ctrlPr>
                        </m:naryPr>
                        <m:sub>
                          <m:r>
                            <m:rPr>
                              <m:brk m:alnAt="23"/>
                            </m:rPr>
                            <a:rPr lang="es-AR" i="1">
                              <a:latin typeface="Cambria Math" panose="02040503050406030204" pitchFamily="18" charset="0"/>
                            </a:rPr>
                            <m:t>𝑎</m:t>
                          </m:r>
                        </m:sub>
                        <m:sup>
                          <m:r>
                            <a:rPr lang="es-AR" i="1">
                              <a:latin typeface="Cambria Math" panose="02040503050406030204" pitchFamily="18" charset="0"/>
                            </a:rPr>
                            <m:t>𝑥</m:t>
                          </m:r>
                        </m:sup>
                        <m:e>
                          <m:sSub>
                            <m:sSubPr>
                              <m:ctrlPr>
                                <a:rPr lang="es-AR" i="1">
                                  <a:latin typeface="Cambria Math" panose="02040503050406030204" pitchFamily="18" charset="0"/>
                                </a:rPr>
                              </m:ctrlPr>
                            </m:sSubPr>
                            <m:e>
                              <m:r>
                                <a:rPr lang="es-AR" i="1">
                                  <a:latin typeface="Cambria Math" panose="02040503050406030204" pitchFamily="18" charset="0"/>
                                </a:rPr>
                                <m:t>𝑓</m:t>
                              </m:r>
                            </m:e>
                            <m:sub>
                              <m:r>
                                <a:rPr lang="es-AR" i="1">
                                  <a:latin typeface="Cambria Math" panose="02040503050406030204" pitchFamily="18" charset="0"/>
                                </a:rPr>
                                <m:t>𝑋</m:t>
                              </m:r>
                            </m:sub>
                          </m:sSub>
                          <m:d>
                            <m:dPr>
                              <m:ctrlPr>
                                <a:rPr lang="es-AR" i="1">
                                  <a:latin typeface="Cambria Math" panose="02040503050406030204" pitchFamily="18" charset="0"/>
                                </a:rPr>
                              </m:ctrlPr>
                            </m:dPr>
                            <m:e>
                              <m:r>
                                <a:rPr lang="es-AR" i="1">
                                  <a:latin typeface="Cambria Math" panose="02040503050406030204" pitchFamily="18" charset="0"/>
                                </a:rPr>
                                <m:t>𝑠</m:t>
                              </m:r>
                            </m:e>
                          </m:d>
                        </m:e>
                      </m:nary>
                      <m:r>
                        <a:rPr lang="es-AR" i="1">
                          <a:latin typeface="Cambria Math" panose="02040503050406030204" pitchFamily="18" charset="0"/>
                        </a:rPr>
                        <m:t>𝑑</m:t>
                      </m:r>
                      <m:r>
                        <a:rPr lang="es-AR" i="1">
                          <a:latin typeface="Cambria Math" panose="02040503050406030204" pitchFamily="18" charset="0"/>
                        </a:rPr>
                        <m:t>𝑠</m:t>
                      </m:r>
                    </m:oMath>
                  </m:oMathPara>
                </a14:m>
                <a:endParaRPr lang="es-AR" dirty="0">
                  <a:latin typeface="Century Gothic" panose="020B0502020202020204" pitchFamily="34" charset="0"/>
                </a:endParaRPr>
              </a:p>
              <a:p>
                <a:pPr algn="just"/>
                <a:endParaRPr lang="es-AR" dirty="0">
                  <a:latin typeface="Century Gothic" panose="020B0502020202020204" pitchFamily="34" charset="0"/>
                </a:endParaRPr>
              </a:p>
              <a:p>
                <a:pPr algn="just"/>
                <a:r>
                  <a:rPr lang="es-AR" dirty="0">
                    <a:latin typeface="Century Gothic" panose="020B0502020202020204" pitchFamily="34" charset="0"/>
                  </a:rPr>
                  <a:t>En nuestro ejemplo, podemos obtener una expresión que represente la probabilidad acumulada a un número determinado. Es decir,</a:t>
                </a:r>
              </a:p>
              <a:p>
                <a:pPr algn="just"/>
                <a:endParaRPr lang="es-AR" dirty="0">
                  <a:latin typeface="Century Gothic" panose="020B0502020202020204" pitchFamily="34" charset="0"/>
                </a:endParaRPr>
              </a:p>
              <a:p>
                <a:pPr algn="just"/>
                <a14:m>
                  <m:oMathPara xmlns:m="http://schemas.openxmlformats.org/officeDocument/2006/math">
                    <m:oMathParaPr>
                      <m:jc m:val="centerGroup"/>
                    </m:oMathParaPr>
                    <m:oMath xmlns:m="http://schemas.openxmlformats.org/officeDocument/2006/math">
                      <m:sSub>
                        <m:sSubPr>
                          <m:ctrlPr>
                            <a:rPr lang="es-AR" i="1">
                              <a:latin typeface="Cambria Math" panose="02040503050406030204" pitchFamily="18" charset="0"/>
                            </a:rPr>
                          </m:ctrlPr>
                        </m:sSubPr>
                        <m:e>
                          <m:r>
                            <a:rPr lang="es-AR" i="1">
                              <a:latin typeface="Cambria Math" panose="02040503050406030204" pitchFamily="18" charset="0"/>
                            </a:rPr>
                            <m:t>𝐹</m:t>
                          </m:r>
                        </m:e>
                        <m:sub>
                          <m:r>
                            <a:rPr lang="es-AR" i="1">
                              <a:latin typeface="Cambria Math" panose="02040503050406030204" pitchFamily="18" charset="0"/>
                            </a:rPr>
                            <m:t>𝑋</m:t>
                          </m:r>
                        </m:sub>
                      </m:sSub>
                      <m:d>
                        <m:dPr>
                          <m:ctrlPr>
                            <a:rPr lang="es-AR" i="1">
                              <a:latin typeface="Cambria Math" panose="02040503050406030204" pitchFamily="18" charset="0"/>
                            </a:rPr>
                          </m:ctrlPr>
                        </m:dPr>
                        <m:e>
                          <m:r>
                            <a:rPr lang="es-AR" i="1">
                              <a:latin typeface="Cambria Math" panose="02040503050406030204" pitchFamily="18" charset="0"/>
                            </a:rPr>
                            <m:t>𝑥</m:t>
                          </m:r>
                        </m:e>
                      </m:d>
                      <m:r>
                        <a:rPr lang="es-AR" i="1">
                          <a:latin typeface="Cambria Math" panose="02040503050406030204" pitchFamily="18" charset="0"/>
                        </a:rPr>
                        <m:t>=</m:t>
                      </m:r>
                      <m:r>
                        <a:rPr lang="es-AR" i="1">
                          <a:latin typeface="Cambria Math" panose="02040503050406030204" pitchFamily="18" charset="0"/>
                        </a:rPr>
                        <m:t>𝑃</m:t>
                      </m:r>
                      <m:d>
                        <m:dPr>
                          <m:ctrlPr>
                            <a:rPr lang="es-AR" i="1">
                              <a:latin typeface="Cambria Math" panose="02040503050406030204" pitchFamily="18" charset="0"/>
                            </a:rPr>
                          </m:ctrlPr>
                        </m:dPr>
                        <m:e>
                          <m:r>
                            <a:rPr lang="es-AR" i="1">
                              <a:latin typeface="Cambria Math" panose="02040503050406030204" pitchFamily="18" charset="0"/>
                              <a:ea typeface="Cambria Math" panose="02040503050406030204" pitchFamily="18" charset="0"/>
                            </a:rPr>
                            <m:t>𝑋</m:t>
                          </m:r>
                          <m:r>
                            <a:rPr lang="es-AR" i="1">
                              <a:latin typeface="Cambria Math" panose="02040503050406030204" pitchFamily="18" charset="0"/>
                              <a:ea typeface="Cambria Math" panose="02040503050406030204" pitchFamily="18" charset="0"/>
                            </a:rPr>
                            <m:t>≤</m:t>
                          </m:r>
                          <m:r>
                            <a:rPr lang="es-AR" i="1">
                              <a:latin typeface="Cambria Math" panose="02040503050406030204" pitchFamily="18" charset="0"/>
                              <a:ea typeface="Cambria Math" panose="02040503050406030204" pitchFamily="18" charset="0"/>
                            </a:rPr>
                            <m:t>𝑥</m:t>
                          </m:r>
                        </m:e>
                      </m:d>
                      <m:r>
                        <a:rPr lang="es-AR" i="1">
                          <a:latin typeface="Cambria Math" panose="02040503050406030204" pitchFamily="18" charset="0"/>
                          <a:ea typeface="Cambria Math" panose="02040503050406030204" pitchFamily="18" charset="0"/>
                        </a:rPr>
                        <m:t>=</m:t>
                      </m:r>
                      <m:nary>
                        <m:naryPr>
                          <m:ctrlPr>
                            <a:rPr lang="es-AR" i="1">
                              <a:latin typeface="Cambria Math" panose="02040503050406030204" pitchFamily="18" charset="0"/>
                            </a:rPr>
                          </m:ctrlPr>
                        </m:naryPr>
                        <m:sub>
                          <m:r>
                            <a:rPr lang="es-AR" i="1">
                              <a:latin typeface="Cambria Math" panose="02040503050406030204" pitchFamily="18" charset="0"/>
                            </a:rPr>
                            <m:t>0</m:t>
                          </m:r>
                        </m:sub>
                        <m:sup>
                          <m:r>
                            <a:rPr lang="es-AR" i="1">
                              <a:latin typeface="Cambria Math" panose="02040503050406030204" pitchFamily="18" charset="0"/>
                            </a:rPr>
                            <m:t>𝑥</m:t>
                          </m:r>
                        </m:sup>
                        <m:e>
                          <m:r>
                            <a:rPr lang="es-AR" i="1">
                              <a:latin typeface="Cambria Math" panose="02040503050406030204" pitchFamily="18" charset="0"/>
                            </a:rPr>
                            <m:t>2</m:t>
                          </m:r>
                          <m:r>
                            <a:rPr lang="es-AR" i="1">
                              <a:latin typeface="Cambria Math" panose="02040503050406030204" pitchFamily="18" charset="0"/>
                            </a:rPr>
                            <m:t>𝑠</m:t>
                          </m:r>
                        </m:e>
                      </m:nary>
                      <m:r>
                        <a:rPr lang="es-AR" i="1">
                          <a:latin typeface="Cambria Math" panose="02040503050406030204" pitchFamily="18" charset="0"/>
                        </a:rPr>
                        <m:t>𝑑𝑠</m:t>
                      </m:r>
                      <m:r>
                        <a:rPr lang="es-AR" i="1">
                          <a:latin typeface="Cambria Math" panose="02040503050406030204" pitchFamily="18" charset="0"/>
                        </a:rPr>
                        <m:t>=</m:t>
                      </m:r>
                      <m:sSup>
                        <m:sSupPr>
                          <m:ctrlPr>
                            <a:rPr lang="es-AR" i="1">
                              <a:latin typeface="Cambria Math" panose="02040503050406030204" pitchFamily="18" charset="0"/>
                            </a:rPr>
                          </m:ctrlPr>
                        </m:sSupPr>
                        <m:e>
                          <m:r>
                            <a:rPr lang="es-AR" i="1">
                              <a:latin typeface="Cambria Math" panose="02040503050406030204" pitchFamily="18" charset="0"/>
                            </a:rPr>
                            <m:t>𝑥</m:t>
                          </m:r>
                        </m:e>
                        <m:sup>
                          <m:r>
                            <a:rPr lang="es-AR" i="1">
                              <a:latin typeface="Cambria Math" panose="02040503050406030204" pitchFamily="18" charset="0"/>
                            </a:rPr>
                            <m:t>2</m:t>
                          </m:r>
                        </m:sup>
                      </m:sSup>
                    </m:oMath>
                  </m:oMathPara>
                </a14:m>
                <a:endParaRPr lang="es-AR" dirty="0">
                  <a:latin typeface="Century Gothic" panose="020B0502020202020204" pitchFamily="34" charset="0"/>
                </a:endParaRPr>
              </a:p>
              <a:p>
                <a:pPr algn="just"/>
                <a:endParaRPr lang="es-AR" dirty="0">
                  <a:latin typeface="Century Gothic" panose="020B0502020202020204" pitchFamily="34" charset="0"/>
                </a:endParaRPr>
              </a:p>
              <a:p>
                <a:pPr algn="just"/>
                <a:r>
                  <a:rPr lang="es-AR" dirty="0">
                    <a:latin typeface="Century Gothic" panose="020B0502020202020204" pitchFamily="34" charset="0"/>
                  </a:rPr>
                  <a:t>Es decir que la función de distribución para nuestro ejemplo es </a:t>
                </a:r>
                <a14:m>
                  <m:oMath xmlns:m="http://schemas.openxmlformats.org/officeDocument/2006/math">
                    <m:sSup>
                      <m:sSupPr>
                        <m:ctrlPr>
                          <a:rPr lang="es-AR" i="1">
                            <a:latin typeface="Cambria Math" panose="02040503050406030204" pitchFamily="18" charset="0"/>
                          </a:rPr>
                        </m:ctrlPr>
                      </m:sSupPr>
                      <m:e>
                        <m:r>
                          <a:rPr lang="es-AR" i="1">
                            <a:latin typeface="Cambria Math" panose="02040503050406030204" pitchFamily="18" charset="0"/>
                          </a:rPr>
                          <m:t>𝑥</m:t>
                        </m:r>
                      </m:e>
                      <m:sup>
                        <m:r>
                          <a:rPr lang="es-AR" i="1">
                            <a:latin typeface="Cambria Math" panose="02040503050406030204" pitchFamily="18" charset="0"/>
                          </a:rPr>
                          <m:t>2</m:t>
                        </m:r>
                      </m:sup>
                    </m:sSup>
                  </m:oMath>
                </a14:m>
                <a:r>
                  <a:rPr lang="es-AR" dirty="0">
                    <a:latin typeface="Century Gothic" panose="020B0502020202020204" pitchFamily="34" charset="0"/>
                  </a:rPr>
                  <a:t>. Veamos si lo aplicamos al cálculo de,</a:t>
                </a:r>
              </a:p>
              <a:p>
                <a:pPr algn="just"/>
                <a:endParaRPr lang="es-AR" dirty="0">
                  <a:latin typeface="Century Gothic" panose="020B0502020202020204" pitchFamily="34" charset="0"/>
                </a:endParaRPr>
              </a:p>
              <a:p>
                <a:pPr algn="just"/>
                <a14:m>
                  <m:oMathPara xmlns:m="http://schemas.openxmlformats.org/officeDocument/2006/math">
                    <m:oMathParaPr>
                      <m:jc m:val="centerGroup"/>
                    </m:oMathParaPr>
                    <m:oMath xmlns:m="http://schemas.openxmlformats.org/officeDocument/2006/math">
                      <m:r>
                        <a:rPr lang="es-AR" i="1">
                          <a:latin typeface="Cambria Math" panose="02040503050406030204" pitchFamily="18" charset="0"/>
                        </a:rPr>
                        <m:t>𝑃</m:t>
                      </m:r>
                      <m:d>
                        <m:dPr>
                          <m:ctrlPr>
                            <a:rPr lang="es-AR" i="1">
                              <a:latin typeface="Cambria Math" panose="02040503050406030204" pitchFamily="18" charset="0"/>
                            </a:rPr>
                          </m:ctrlPr>
                        </m:dPr>
                        <m:e>
                          <m:r>
                            <a:rPr lang="es-AR" i="1">
                              <a:latin typeface="Cambria Math" panose="02040503050406030204" pitchFamily="18" charset="0"/>
                            </a:rPr>
                            <m:t>0,25</m:t>
                          </m:r>
                          <m:r>
                            <a:rPr lang="es-AR" i="1">
                              <a:latin typeface="Cambria Math" panose="02040503050406030204" pitchFamily="18" charset="0"/>
                              <a:ea typeface="Cambria Math" panose="02040503050406030204" pitchFamily="18" charset="0"/>
                            </a:rPr>
                            <m:t>≤</m:t>
                          </m:r>
                          <m:r>
                            <a:rPr lang="es-AR" i="1">
                              <a:latin typeface="Cambria Math" panose="02040503050406030204" pitchFamily="18" charset="0"/>
                              <a:ea typeface="Cambria Math" panose="02040503050406030204" pitchFamily="18" charset="0"/>
                            </a:rPr>
                            <m:t>𝑋</m:t>
                          </m:r>
                          <m:r>
                            <a:rPr lang="es-AR" i="1">
                              <a:latin typeface="Cambria Math" panose="02040503050406030204" pitchFamily="18" charset="0"/>
                              <a:ea typeface="Cambria Math" panose="02040503050406030204" pitchFamily="18" charset="0"/>
                            </a:rPr>
                            <m:t>≤0,50</m:t>
                          </m:r>
                        </m:e>
                      </m:d>
                      <m:r>
                        <a:rPr lang="es-AR" i="1">
                          <a:latin typeface="Cambria Math" panose="02040503050406030204" pitchFamily="18" charset="0"/>
                          <a:ea typeface="Cambria Math" panose="02040503050406030204" pitchFamily="18" charset="0"/>
                        </a:rPr>
                        <m:t>=</m:t>
                      </m:r>
                      <m:r>
                        <a:rPr lang="es-AR" i="1">
                          <a:latin typeface="Cambria Math" panose="02040503050406030204" pitchFamily="18" charset="0"/>
                        </a:rPr>
                        <m:t>𝑃</m:t>
                      </m:r>
                      <m:d>
                        <m:dPr>
                          <m:ctrlPr>
                            <a:rPr lang="es-AR" i="1">
                              <a:latin typeface="Cambria Math" panose="02040503050406030204" pitchFamily="18" charset="0"/>
                            </a:rPr>
                          </m:ctrlPr>
                        </m:dPr>
                        <m:e>
                          <m:r>
                            <a:rPr lang="es-AR" i="1">
                              <a:latin typeface="Cambria Math" panose="02040503050406030204" pitchFamily="18" charset="0"/>
                              <a:ea typeface="Cambria Math" panose="02040503050406030204" pitchFamily="18" charset="0"/>
                            </a:rPr>
                            <m:t>𝑋</m:t>
                          </m:r>
                          <m:r>
                            <a:rPr lang="es-AR" i="1">
                              <a:latin typeface="Cambria Math" panose="02040503050406030204" pitchFamily="18" charset="0"/>
                              <a:ea typeface="Cambria Math" panose="02040503050406030204" pitchFamily="18" charset="0"/>
                            </a:rPr>
                            <m:t>≤0,50</m:t>
                          </m:r>
                        </m:e>
                      </m:d>
                      <m:r>
                        <a:rPr lang="es-AR" i="1">
                          <a:latin typeface="Cambria Math" panose="02040503050406030204" pitchFamily="18" charset="0"/>
                          <a:ea typeface="Cambria Math" panose="02040503050406030204" pitchFamily="18" charset="0"/>
                        </a:rPr>
                        <m:t>−</m:t>
                      </m:r>
                      <m:r>
                        <a:rPr lang="es-AR" i="1">
                          <a:latin typeface="Cambria Math" panose="02040503050406030204" pitchFamily="18" charset="0"/>
                        </a:rPr>
                        <m:t>𝑃</m:t>
                      </m:r>
                      <m:d>
                        <m:dPr>
                          <m:ctrlPr>
                            <a:rPr lang="es-AR" i="1">
                              <a:latin typeface="Cambria Math" panose="02040503050406030204" pitchFamily="18" charset="0"/>
                            </a:rPr>
                          </m:ctrlPr>
                        </m:dPr>
                        <m:e>
                          <m:r>
                            <a:rPr lang="es-AR" i="1">
                              <a:latin typeface="Cambria Math" panose="02040503050406030204" pitchFamily="18" charset="0"/>
                              <a:ea typeface="Cambria Math" panose="02040503050406030204" pitchFamily="18" charset="0"/>
                            </a:rPr>
                            <m:t>𝑋</m:t>
                          </m:r>
                          <m:r>
                            <a:rPr lang="es-AR" i="1">
                              <a:latin typeface="Cambria Math" panose="02040503050406030204" pitchFamily="18" charset="0"/>
                              <a:ea typeface="Cambria Math" panose="02040503050406030204" pitchFamily="18" charset="0"/>
                            </a:rPr>
                            <m:t>≤0,25</m:t>
                          </m:r>
                        </m:e>
                      </m:d>
                      <m:r>
                        <a:rPr lang="es-AR" i="1">
                          <a:latin typeface="Cambria Math" panose="02040503050406030204" pitchFamily="18" charset="0"/>
                          <a:ea typeface="Cambria Math" panose="02040503050406030204" pitchFamily="18" charset="0"/>
                        </a:rPr>
                        <m:t>=</m:t>
                      </m:r>
                      <m:sSup>
                        <m:sSupPr>
                          <m:ctrlPr>
                            <a:rPr lang="es-AR" i="1">
                              <a:latin typeface="Cambria Math" panose="02040503050406030204" pitchFamily="18" charset="0"/>
                            </a:rPr>
                          </m:ctrlPr>
                        </m:sSupPr>
                        <m:e>
                          <m:r>
                            <a:rPr lang="es-AR" i="1">
                              <a:latin typeface="Cambria Math" panose="02040503050406030204" pitchFamily="18" charset="0"/>
                            </a:rPr>
                            <m:t>0,50</m:t>
                          </m:r>
                        </m:e>
                        <m:sup>
                          <m:r>
                            <a:rPr lang="es-AR" i="1">
                              <a:latin typeface="Cambria Math" panose="02040503050406030204" pitchFamily="18" charset="0"/>
                            </a:rPr>
                            <m:t>2</m:t>
                          </m:r>
                        </m:sup>
                      </m:sSup>
                      <m:r>
                        <a:rPr lang="es-AR" i="1">
                          <a:latin typeface="Cambria Math" panose="02040503050406030204" pitchFamily="18" charset="0"/>
                        </a:rPr>
                        <m:t>−</m:t>
                      </m:r>
                      <m:sSup>
                        <m:sSupPr>
                          <m:ctrlPr>
                            <a:rPr lang="es-AR" i="1">
                              <a:latin typeface="Cambria Math" panose="02040503050406030204" pitchFamily="18" charset="0"/>
                            </a:rPr>
                          </m:ctrlPr>
                        </m:sSupPr>
                        <m:e>
                          <m:r>
                            <a:rPr lang="es-AR" i="1">
                              <a:latin typeface="Cambria Math" panose="02040503050406030204" pitchFamily="18" charset="0"/>
                            </a:rPr>
                            <m:t>0,</m:t>
                          </m:r>
                          <m:r>
                            <a:rPr lang="es-AR" i="1">
                              <a:latin typeface="Cambria Math" panose="02040503050406030204" pitchFamily="18" charset="0"/>
                            </a:rPr>
                            <m:t>2</m:t>
                          </m:r>
                          <m:r>
                            <a:rPr lang="es-AR" i="1">
                              <a:latin typeface="Cambria Math" panose="02040503050406030204" pitchFamily="18" charset="0"/>
                            </a:rPr>
                            <m:t>5</m:t>
                          </m:r>
                        </m:e>
                        <m:sup>
                          <m:r>
                            <a:rPr lang="es-AR" i="1">
                              <a:latin typeface="Cambria Math" panose="02040503050406030204" pitchFamily="18" charset="0"/>
                            </a:rPr>
                            <m:t>2</m:t>
                          </m:r>
                        </m:sup>
                      </m:sSup>
                      <m:r>
                        <a:rPr lang="es-AR" i="1">
                          <a:latin typeface="Cambria Math" panose="02040503050406030204" pitchFamily="18" charset="0"/>
                        </a:rPr>
                        <m:t>=0,1875</m:t>
                      </m:r>
                    </m:oMath>
                  </m:oMathPara>
                </a14:m>
                <a:endParaRPr lang="es-AR" dirty="0">
                  <a:latin typeface="Century Gothic" panose="020B0502020202020204" pitchFamily="34" charset="0"/>
                </a:endParaRPr>
              </a:p>
              <a:p>
                <a:pPr algn="just"/>
                <a:endParaRPr lang="es-AR" dirty="0">
                  <a:latin typeface="Century Gothic" panose="020B0502020202020204" pitchFamily="34" charset="0"/>
                </a:endParaRPr>
              </a:p>
            </p:txBody>
          </p:sp>
        </mc:Choice>
        <mc:Fallback>
          <p:sp>
            <p:nvSpPr>
              <p:cNvPr id="2" name="Rectángulo 1">
                <a:extLst>
                  <a:ext uri="{FF2B5EF4-FFF2-40B4-BE49-F238E27FC236}">
                    <a16:creationId xmlns:a16="http://schemas.microsoft.com/office/drawing/2014/main" id="{139B0F8A-39FA-4742-8989-54AC5D3DECCA}"/>
                  </a:ext>
                </a:extLst>
              </p:cNvPr>
              <p:cNvSpPr>
                <a:spLocks noRot="1" noChangeAspect="1" noMove="1" noResize="1" noEditPoints="1" noAdjustHandles="1" noChangeArrowheads="1" noChangeShapeType="1" noTextEdit="1"/>
              </p:cNvSpPr>
              <p:nvPr/>
            </p:nvSpPr>
            <p:spPr>
              <a:xfrm>
                <a:off x="1239572" y="982240"/>
                <a:ext cx="9156579" cy="4893519"/>
              </a:xfrm>
              <a:prstGeom prst="rect">
                <a:avLst/>
              </a:prstGeom>
              <a:blipFill>
                <a:blip r:embed="rId2"/>
                <a:stretch>
                  <a:fillRect l="-533" t="-623" r="-599"/>
                </a:stretch>
              </a:blipFill>
            </p:spPr>
            <p:txBody>
              <a:bodyPr/>
              <a:lstStyle/>
              <a:p>
                <a:r>
                  <a:rPr lang="es-AR">
                    <a:noFill/>
                  </a:rPr>
                  <a:t> </a:t>
                </a:r>
              </a:p>
            </p:txBody>
          </p:sp>
        </mc:Fallback>
      </mc:AlternateContent>
    </p:spTree>
    <p:extLst>
      <p:ext uri="{BB962C8B-B14F-4D97-AF65-F5344CB8AC3E}">
        <p14:creationId xmlns:p14="http://schemas.microsoft.com/office/powerpoint/2010/main" val="230848172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041E9E44-5BA4-4E71-BF15-8315EA06343B}"/>
              </a:ext>
            </a:extLst>
          </p:cNvPr>
          <p:cNvSpPr/>
          <p:nvPr/>
        </p:nvSpPr>
        <p:spPr>
          <a:xfrm>
            <a:off x="1294674" y="2447513"/>
            <a:ext cx="8712967" cy="1962973"/>
          </a:xfrm>
          <a:prstGeom prst="rect">
            <a:avLst/>
          </a:prstGeom>
        </p:spPr>
        <p:txBody>
          <a:bodyPr wrap="square">
            <a:spAutoFit/>
          </a:bodyPr>
          <a:lstStyle/>
          <a:p>
            <a:pPr marL="285750" indent="-285750" algn="just">
              <a:lnSpc>
                <a:spcPct val="107000"/>
              </a:lnSpc>
              <a:spcAft>
                <a:spcPts val="800"/>
              </a:spcAft>
              <a:buFont typeface="Arial" panose="020B0604020202020204" pitchFamily="34" charset="0"/>
              <a:buChar char="•"/>
            </a:pPr>
            <a:r>
              <a:rPr lang="es-ES" dirty="0">
                <a:latin typeface="Century Gothic" panose="020B0502020202020204" pitchFamily="34" charset="0"/>
                <a:ea typeface="Calibri" panose="020F0502020204030204" pitchFamily="34" charset="0"/>
                <a:cs typeface="Times New Roman" panose="02020603050405020304" pitchFamily="18" charset="0"/>
              </a:rPr>
              <a:t>Principales definiciones y conceptos</a:t>
            </a:r>
          </a:p>
          <a:p>
            <a:pPr marL="285750" indent="-285750" algn="just">
              <a:lnSpc>
                <a:spcPct val="107000"/>
              </a:lnSpc>
              <a:spcAft>
                <a:spcPts val="800"/>
              </a:spcAft>
              <a:buFont typeface="Arial" panose="020B0604020202020204" pitchFamily="34" charset="0"/>
              <a:buChar char="•"/>
            </a:pPr>
            <a:r>
              <a:rPr lang="es-ES" dirty="0">
                <a:latin typeface="Century Gothic" panose="020B0502020202020204" pitchFamily="34" charset="0"/>
                <a:ea typeface="Calibri" panose="020F0502020204030204" pitchFamily="34" charset="0"/>
                <a:cs typeface="Times New Roman" panose="02020603050405020304" pitchFamily="18" charset="0"/>
              </a:rPr>
              <a:t>Función de Probabilidad y de Densidad</a:t>
            </a:r>
          </a:p>
          <a:p>
            <a:pPr marL="285750" indent="-285750" algn="just">
              <a:lnSpc>
                <a:spcPct val="107000"/>
              </a:lnSpc>
              <a:spcAft>
                <a:spcPts val="800"/>
              </a:spcAft>
              <a:buFont typeface="Arial" panose="020B0604020202020204" pitchFamily="34" charset="0"/>
              <a:buChar char="•"/>
            </a:pPr>
            <a:r>
              <a:rPr lang="es-ES" dirty="0">
                <a:latin typeface="Century Gothic" panose="020B0502020202020204" pitchFamily="34" charset="0"/>
                <a:ea typeface="Calibri" panose="020F0502020204030204" pitchFamily="34" charset="0"/>
                <a:cs typeface="Times New Roman" panose="02020603050405020304" pitchFamily="18" charset="0"/>
              </a:rPr>
              <a:t>Esperanza Matemática y Varianza</a:t>
            </a:r>
          </a:p>
          <a:p>
            <a:pPr marL="285750" indent="-285750" algn="just">
              <a:lnSpc>
                <a:spcPct val="107000"/>
              </a:lnSpc>
              <a:spcAft>
                <a:spcPts val="800"/>
              </a:spcAft>
              <a:buFont typeface="Arial" panose="020B0604020202020204" pitchFamily="34" charset="0"/>
              <a:buChar char="•"/>
            </a:pPr>
            <a:r>
              <a:rPr lang="es-ES" dirty="0">
                <a:latin typeface="Century Gothic" panose="020B0502020202020204" pitchFamily="34" charset="0"/>
                <a:ea typeface="Calibri" panose="020F0502020204030204" pitchFamily="34" charset="0"/>
                <a:cs typeface="Times New Roman" panose="02020603050405020304" pitchFamily="18" charset="0"/>
              </a:rPr>
              <a:t>Binomial, </a:t>
            </a:r>
            <a:r>
              <a:rPr lang="es-ES" dirty="0" err="1">
                <a:latin typeface="Century Gothic" panose="020B0502020202020204" pitchFamily="34" charset="0"/>
                <a:ea typeface="Calibri" panose="020F0502020204030204" pitchFamily="34" charset="0"/>
                <a:cs typeface="Times New Roman" panose="02020603050405020304" pitchFamily="18" charset="0"/>
              </a:rPr>
              <a:t>Poisson</a:t>
            </a:r>
            <a:r>
              <a:rPr lang="es-ES" dirty="0">
                <a:latin typeface="Century Gothic" panose="020B0502020202020204" pitchFamily="34" charset="0"/>
                <a:ea typeface="Calibri" panose="020F0502020204030204" pitchFamily="34" charset="0"/>
                <a:cs typeface="Times New Roman" panose="02020603050405020304" pitchFamily="18" charset="0"/>
              </a:rPr>
              <a:t> y Normal</a:t>
            </a:r>
          </a:p>
          <a:p>
            <a:pPr marL="285750" indent="-285750" algn="just">
              <a:lnSpc>
                <a:spcPct val="107000"/>
              </a:lnSpc>
              <a:spcAft>
                <a:spcPts val="800"/>
              </a:spcAft>
              <a:buFont typeface="Arial" panose="020B0604020202020204" pitchFamily="34" charset="0"/>
              <a:buChar char="•"/>
            </a:pPr>
            <a:r>
              <a:rPr lang="es-ES" dirty="0">
                <a:latin typeface="Century Gothic" panose="020B0502020202020204" pitchFamily="34" charset="0"/>
                <a:ea typeface="Calibri" panose="020F0502020204030204" pitchFamily="34" charset="0"/>
                <a:cs typeface="Times New Roman" panose="02020603050405020304" pitchFamily="18" charset="0"/>
              </a:rPr>
              <a:t>Teorema Central del Límite</a:t>
            </a:r>
          </a:p>
        </p:txBody>
      </p:sp>
      <p:sp>
        <p:nvSpPr>
          <p:cNvPr id="2" name="TextBox 8">
            <a:extLst>
              <a:ext uri="{FF2B5EF4-FFF2-40B4-BE49-F238E27FC236}">
                <a16:creationId xmlns:a16="http://schemas.microsoft.com/office/drawing/2014/main" id="{146F2178-D334-DE6C-7E51-1BD2DDD1A6C4}"/>
              </a:ext>
            </a:extLst>
          </p:cNvPr>
          <p:cNvSpPr txBox="1"/>
          <p:nvPr/>
        </p:nvSpPr>
        <p:spPr>
          <a:xfrm>
            <a:off x="1294674" y="650247"/>
            <a:ext cx="7366188"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AR" sz="4000" b="1" dirty="0">
                <a:solidFill>
                  <a:srgbClr val="172186"/>
                </a:solidFill>
                <a:latin typeface="Century Gothic" panose="020B0502020202020204" pitchFamily="34" charset="0"/>
              </a:rPr>
              <a:t>Agenda</a:t>
            </a:r>
            <a:endParaRPr kumimoji="0" lang="es-AR" sz="6000" b="1" i="0" u="none" strike="noStrike" kern="1200" cap="none" spc="0" normalizeH="0" baseline="0" noProof="0" dirty="0">
              <a:ln>
                <a:noFill/>
              </a:ln>
              <a:solidFill>
                <a:srgbClr val="172186"/>
              </a:solidFill>
              <a:effectLst/>
              <a:uLnTx/>
              <a:uFillTx/>
              <a:latin typeface="Century Gothic" panose="020B0502020202020204" pitchFamily="34" charset="0"/>
            </a:endParaRPr>
          </a:p>
        </p:txBody>
      </p:sp>
    </p:spTree>
    <p:extLst>
      <p:ext uri="{BB962C8B-B14F-4D97-AF65-F5344CB8AC3E}">
        <p14:creationId xmlns:p14="http://schemas.microsoft.com/office/powerpoint/2010/main" val="1091854377"/>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Rectángulo 1">
                <a:extLst>
                  <a:ext uri="{FF2B5EF4-FFF2-40B4-BE49-F238E27FC236}">
                    <a16:creationId xmlns:a16="http://schemas.microsoft.com/office/drawing/2014/main" id="{9FABA4FB-97F7-4C43-8B36-0854DC200077}"/>
                  </a:ext>
                </a:extLst>
              </p:cNvPr>
              <p:cNvSpPr/>
              <p:nvPr/>
            </p:nvSpPr>
            <p:spPr>
              <a:xfrm>
                <a:off x="1524001" y="908721"/>
                <a:ext cx="9144000" cy="5342103"/>
              </a:xfrm>
              <a:prstGeom prst="rect">
                <a:avLst/>
              </a:prstGeom>
            </p:spPr>
            <p:txBody>
              <a:bodyPr wrap="square">
                <a:spAutoFit/>
              </a:bodyPr>
              <a:lstStyle/>
              <a:p>
                <a:pPr algn="just"/>
                <a:r>
                  <a:rPr lang="es-AR" b="1" dirty="0">
                    <a:solidFill>
                      <a:srgbClr val="2E3192"/>
                    </a:solidFill>
                    <a:latin typeface="Century Gothic" panose="020B0502020202020204" pitchFamily="34" charset="0"/>
                  </a:rPr>
                  <a:t>Esperanza Matemática</a:t>
                </a:r>
              </a:p>
              <a:p>
                <a:pPr algn="just"/>
                <a:endParaRPr lang="es-AR" b="1" dirty="0">
                  <a:solidFill>
                    <a:srgbClr val="FF0000"/>
                  </a:solidFill>
                  <a:latin typeface="Century Gothic" panose="020B0502020202020204" pitchFamily="34" charset="0"/>
                </a:endParaRPr>
              </a:p>
              <a:p>
                <a:pPr algn="just"/>
                <a:r>
                  <a:rPr lang="es-AR" dirty="0">
                    <a:latin typeface="Century Gothic" panose="020B0502020202020204" pitchFamily="34" charset="0"/>
                  </a:rPr>
                  <a:t>En el caso continuo se calcula con una integral definida entre el límite inferior y superior que asume la variable.</a:t>
                </a:r>
              </a:p>
              <a:p>
                <a:pPr algn="just"/>
                <a:endParaRPr lang="es-AR" dirty="0">
                  <a:latin typeface="Century Gothic" panose="020B0502020202020204" pitchFamily="34" charset="0"/>
                </a:endParaRPr>
              </a:p>
              <a:p>
                <a:pPr algn="just"/>
                <a:r>
                  <a:rPr lang="es-AR" dirty="0">
                    <a:latin typeface="Century Gothic" panose="020B0502020202020204" pitchFamily="34" charset="0"/>
                  </a:rPr>
                  <a:t>En términos formales,</a:t>
                </a:r>
              </a:p>
              <a:p>
                <a:pPr algn="just"/>
                <a:endParaRPr lang="es-AR" dirty="0">
                  <a:latin typeface="Century Gothic" panose="020B0502020202020204" pitchFamily="34" charset="0"/>
                </a:endParaRPr>
              </a:p>
              <a:p>
                <a:pPr algn="just"/>
                <a14:m>
                  <m:oMathPara xmlns:m="http://schemas.openxmlformats.org/officeDocument/2006/math">
                    <m:oMathParaPr>
                      <m:jc m:val="centerGroup"/>
                    </m:oMathParaPr>
                    <m:oMath xmlns:m="http://schemas.openxmlformats.org/officeDocument/2006/math">
                      <m:r>
                        <a:rPr lang="es-AR" i="1">
                          <a:latin typeface="Cambria Math" panose="02040503050406030204" pitchFamily="18" charset="0"/>
                        </a:rPr>
                        <m:t>𝐸</m:t>
                      </m:r>
                      <m:d>
                        <m:dPr>
                          <m:begChr m:val="["/>
                          <m:endChr m:val="]"/>
                          <m:ctrlPr>
                            <a:rPr lang="es-AR" i="1">
                              <a:latin typeface="Cambria Math" panose="02040503050406030204" pitchFamily="18" charset="0"/>
                            </a:rPr>
                          </m:ctrlPr>
                        </m:dPr>
                        <m:e>
                          <m:r>
                            <a:rPr lang="es-AR" i="1">
                              <a:latin typeface="Cambria Math" panose="02040503050406030204" pitchFamily="18" charset="0"/>
                            </a:rPr>
                            <m:t>𝑋</m:t>
                          </m:r>
                        </m:e>
                      </m:d>
                      <m:r>
                        <a:rPr lang="es-AR" i="1">
                          <a:latin typeface="Cambria Math" panose="02040503050406030204" pitchFamily="18" charset="0"/>
                        </a:rPr>
                        <m:t>=</m:t>
                      </m:r>
                      <m:nary>
                        <m:naryPr>
                          <m:ctrlPr>
                            <a:rPr lang="es-AR" i="1">
                              <a:latin typeface="Cambria Math" panose="02040503050406030204" pitchFamily="18" charset="0"/>
                            </a:rPr>
                          </m:ctrlPr>
                        </m:naryPr>
                        <m:sub>
                          <m:r>
                            <a:rPr lang="es-AR" i="1">
                              <a:latin typeface="Cambria Math" panose="02040503050406030204" pitchFamily="18" charset="0"/>
                            </a:rPr>
                            <m:t>𝑎</m:t>
                          </m:r>
                        </m:sub>
                        <m:sup>
                          <m:r>
                            <a:rPr lang="es-AR" i="1">
                              <a:latin typeface="Cambria Math" panose="02040503050406030204" pitchFamily="18" charset="0"/>
                            </a:rPr>
                            <m:t>𝑏</m:t>
                          </m:r>
                        </m:sup>
                        <m:e>
                          <m:sSub>
                            <m:sSubPr>
                              <m:ctrlPr>
                                <a:rPr lang="es-AR" i="1">
                                  <a:latin typeface="Cambria Math" panose="02040503050406030204" pitchFamily="18" charset="0"/>
                                </a:rPr>
                              </m:ctrlPr>
                            </m:sSubPr>
                            <m:e>
                              <m:r>
                                <a:rPr lang="es-AR" i="1">
                                  <a:latin typeface="Cambria Math" panose="02040503050406030204" pitchFamily="18" charset="0"/>
                                </a:rPr>
                                <m:t>𝑥</m:t>
                              </m:r>
                              <m:r>
                                <a:rPr lang="es-AR" i="1">
                                  <a:latin typeface="Cambria Math" panose="02040503050406030204" pitchFamily="18" charset="0"/>
                                </a:rPr>
                                <m:t>𝑓</m:t>
                              </m:r>
                            </m:e>
                            <m:sub>
                              <m:r>
                                <a:rPr lang="es-AR" i="1">
                                  <a:latin typeface="Cambria Math" panose="02040503050406030204" pitchFamily="18" charset="0"/>
                                </a:rPr>
                                <m:t>𝑋</m:t>
                              </m:r>
                            </m:sub>
                          </m:sSub>
                          <m:d>
                            <m:dPr>
                              <m:ctrlPr>
                                <a:rPr lang="es-AR" i="1">
                                  <a:latin typeface="Cambria Math" panose="02040503050406030204" pitchFamily="18" charset="0"/>
                                </a:rPr>
                              </m:ctrlPr>
                            </m:dPr>
                            <m:e>
                              <m:r>
                                <a:rPr lang="es-AR" i="1">
                                  <a:latin typeface="Cambria Math" panose="02040503050406030204" pitchFamily="18" charset="0"/>
                                </a:rPr>
                                <m:t>𝑥</m:t>
                              </m:r>
                            </m:e>
                          </m:d>
                        </m:e>
                      </m:nary>
                      <m:r>
                        <a:rPr lang="es-AR" i="1">
                          <a:latin typeface="Cambria Math" panose="02040503050406030204" pitchFamily="18" charset="0"/>
                        </a:rPr>
                        <m:t>𝑑</m:t>
                      </m:r>
                      <m:r>
                        <a:rPr lang="es-AR" i="1">
                          <a:latin typeface="Cambria Math" panose="02040503050406030204" pitchFamily="18" charset="0"/>
                        </a:rPr>
                        <m:t>𝑥</m:t>
                      </m:r>
                    </m:oMath>
                  </m:oMathPara>
                </a14:m>
                <a:endParaRPr lang="es-AR" dirty="0">
                  <a:latin typeface="Century Gothic" panose="020B0502020202020204" pitchFamily="34" charset="0"/>
                </a:endParaRPr>
              </a:p>
              <a:p>
                <a:pPr algn="just"/>
                <a:endParaRPr lang="es-AR" dirty="0">
                  <a:latin typeface="Century Gothic" panose="020B0502020202020204" pitchFamily="34" charset="0"/>
                </a:endParaRPr>
              </a:p>
              <a:p>
                <a:pPr algn="just"/>
                <a:r>
                  <a:rPr lang="es-AR" dirty="0">
                    <a:latin typeface="Century Gothic" panose="020B0502020202020204" pitchFamily="34" charset="0"/>
                  </a:rPr>
                  <a:t>En nuestro ejemplo,</a:t>
                </a:r>
              </a:p>
              <a:p>
                <a:pPr algn="just"/>
                <a:endParaRPr lang="es-AR" dirty="0">
                  <a:latin typeface="Century Gothic" panose="020B0502020202020204" pitchFamily="34" charset="0"/>
                </a:endParaRPr>
              </a:p>
              <a:p>
                <a:pPr algn="just"/>
                <a14:m>
                  <m:oMathPara xmlns:m="http://schemas.openxmlformats.org/officeDocument/2006/math">
                    <m:oMathParaPr>
                      <m:jc m:val="centerGroup"/>
                    </m:oMathParaPr>
                    <m:oMath xmlns:m="http://schemas.openxmlformats.org/officeDocument/2006/math">
                      <m:r>
                        <a:rPr lang="es-AR" i="1">
                          <a:latin typeface="Cambria Math" panose="02040503050406030204" pitchFamily="18" charset="0"/>
                        </a:rPr>
                        <m:t>𝐸</m:t>
                      </m:r>
                      <m:d>
                        <m:dPr>
                          <m:begChr m:val="["/>
                          <m:endChr m:val="]"/>
                          <m:ctrlPr>
                            <a:rPr lang="es-AR" i="1">
                              <a:latin typeface="Cambria Math" panose="02040503050406030204" pitchFamily="18" charset="0"/>
                            </a:rPr>
                          </m:ctrlPr>
                        </m:dPr>
                        <m:e>
                          <m:r>
                            <a:rPr lang="es-AR" i="1">
                              <a:latin typeface="Cambria Math" panose="02040503050406030204" pitchFamily="18" charset="0"/>
                            </a:rPr>
                            <m:t>𝑋</m:t>
                          </m:r>
                        </m:e>
                      </m:d>
                      <m:r>
                        <a:rPr lang="es-AR" i="1">
                          <a:latin typeface="Cambria Math" panose="02040503050406030204" pitchFamily="18" charset="0"/>
                        </a:rPr>
                        <m:t>=</m:t>
                      </m:r>
                      <m:nary>
                        <m:naryPr>
                          <m:ctrlPr>
                            <a:rPr lang="es-AR" i="1">
                              <a:latin typeface="Cambria Math" panose="02040503050406030204" pitchFamily="18" charset="0"/>
                            </a:rPr>
                          </m:ctrlPr>
                        </m:naryPr>
                        <m:sub>
                          <m:r>
                            <a:rPr lang="es-AR" i="1">
                              <a:latin typeface="Cambria Math" panose="02040503050406030204" pitchFamily="18" charset="0"/>
                            </a:rPr>
                            <m:t>0</m:t>
                          </m:r>
                        </m:sub>
                        <m:sup>
                          <m:r>
                            <a:rPr lang="es-AR" i="1">
                              <a:latin typeface="Cambria Math" panose="02040503050406030204" pitchFamily="18" charset="0"/>
                            </a:rPr>
                            <m:t>1</m:t>
                          </m:r>
                        </m:sup>
                        <m:e>
                          <m:r>
                            <a:rPr lang="es-AR" i="1">
                              <a:latin typeface="Cambria Math" panose="02040503050406030204" pitchFamily="18" charset="0"/>
                            </a:rPr>
                            <m:t>𝑥</m:t>
                          </m:r>
                          <m:r>
                            <a:rPr lang="es-AR" i="1">
                              <a:latin typeface="Cambria Math" panose="02040503050406030204" pitchFamily="18" charset="0"/>
                            </a:rPr>
                            <m:t>∗2</m:t>
                          </m:r>
                          <m:r>
                            <a:rPr lang="es-AR" i="1">
                              <a:latin typeface="Cambria Math" panose="02040503050406030204" pitchFamily="18" charset="0"/>
                            </a:rPr>
                            <m:t>𝑥</m:t>
                          </m:r>
                        </m:e>
                      </m:nary>
                      <m:r>
                        <a:rPr lang="es-AR" i="1">
                          <a:latin typeface="Cambria Math" panose="02040503050406030204" pitchFamily="18" charset="0"/>
                        </a:rPr>
                        <m:t>𝑑</m:t>
                      </m:r>
                      <m:r>
                        <a:rPr lang="es-AR" i="1">
                          <a:latin typeface="Cambria Math" panose="02040503050406030204" pitchFamily="18" charset="0"/>
                        </a:rPr>
                        <m:t>𝑥</m:t>
                      </m:r>
                      <m:r>
                        <a:rPr lang="es-AR" i="1">
                          <a:latin typeface="Cambria Math" panose="02040503050406030204" pitchFamily="18" charset="0"/>
                        </a:rPr>
                        <m:t>=</m:t>
                      </m:r>
                      <m:nary>
                        <m:naryPr>
                          <m:ctrlPr>
                            <a:rPr lang="es-AR" i="1">
                              <a:latin typeface="Cambria Math" panose="02040503050406030204" pitchFamily="18" charset="0"/>
                            </a:rPr>
                          </m:ctrlPr>
                        </m:naryPr>
                        <m:sub>
                          <m:r>
                            <a:rPr lang="es-AR" i="1">
                              <a:latin typeface="Cambria Math" panose="02040503050406030204" pitchFamily="18" charset="0"/>
                            </a:rPr>
                            <m:t>0</m:t>
                          </m:r>
                        </m:sub>
                        <m:sup>
                          <m:r>
                            <a:rPr lang="es-AR" i="1">
                              <a:latin typeface="Cambria Math" panose="02040503050406030204" pitchFamily="18" charset="0"/>
                            </a:rPr>
                            <m:t>1</m:t>
                          </m:r>
                        </m:sup>
                        <m:e>
                          <m:r>
                            <a:rPr lang="es-AR" i="1">
                              <a:latin typeface="Cambria Math" panose="02040503050406030204" pitchFamily="18" charset="0"/>
                            </a:rPr>
                            <m:t>2</m:t>
                          </m:r>
                          <m:sSup>
                            <m:sSupPr>
                              <m:ctrlPr>
                                <a:rPr lang="es-AR" i="1">
                                  <a:latin typeface="Cambria Math" panose="02040503050406030204" pitchFamily="18" charset="0"/>
                                </a:rPr>
                              </m:ctrlPr>
                            </m:sSupPr>
                            <m:e>
                              <m:r>
                                <a:rPr lang="es-AR" i="1">
                                  <a:latin typeface="Cambria Math" panose="02040503050406030204" pitchFamily="18" charset="0"/>
                                </a:rPr>
                                <m:t>𝑥</m:t>
                              </m:r>
                            </m:e>
                            <m:sup>
                              <m:r>
                                <a:rPr lang="es-AR" i="1">
                                  <a:latin typeface="Cambria Math" panose="02040503050406030204" pitchFamily="18" charset="0"/>
                                </a:rPr>
                                <m:t>2</m:t>
                              </m:r>
                            </m:sup>
                          </m:sSup>
                          <m:r>
                            <a:rPr lang="es-AR" i="1">
                              <a:latin typeface="Cambria Math" panose="02040503050406030204" pitchFamily="18" charset="0"/>
                            </a:rPr>
                            <m:t>𝑑𝑥</m:t>
                          </m:r>
                        </m:e>
                      </m:nary>
                      <m:r>
                        <a:rPr lang="es-AR" i="1">
                          <a:latin typeface="Cambria Math" panose="02040503050406030204" pitchFamily="18" charset="0"/>
                        </a:rPr>
                        <m:t>=</m:t>
                      </m:r>
                      <m:d>
                        <m:dPr>
                          <m:begChr m:val=""/>
                          <m:endChr m:val="|"/>
                          <m:ctrlPr>
                            <a:rPr lang="es-AR" i="1">
                              <a:latin typeface="Cambria Math" panose="02040503050406030204" pitchFamily="18" charset="0"/>
                            </a:rPr>
                          </m:ctrlPr>
                        </m:dPr>
                        <m:e>
                          <m:r>
                            <a:rPr lang="es-AR" i="1">
                              <a:latin typeface="Cambria Math" panose="02040503050406030204" pitchFamily="18" charset="0"/>
                            </a:rPr>
                            <m:t>2</m:t>
                          </m:r>
                          <m:f>
                            <m:fPr>
                              <m:ctrlPr>
                                <a:rPr lang="es-AR" i="1">
                                  <a:latin typeface="Cambria Math" panose="02040503050406030204" pitchFamily="18" charset="0"/>
                                </a:rPr>
                              </m:ctrlPr>
                            </m:fPr>
                            <m:num>
                              <m:sSup>
                                <m:sSupPr>
                                  <m:ctrlPr>
                                    <a:rPr lang="es-AR" i="1">
                                      <a:latin typeface="Cambria Math" panose="02040503050406030204" pitchFamily="18" charset="0"/>
                                    </a:rPr>
                                  </m:ctrlPr>
                                </m:sSupPr>
                                <m:e>
                                  <m:r>
                                    <a:rPr lang="es-AR" i="1">
                                      <a:latin typeface="Cambria Math" panose="02040503050406030204" pitchFamily="18" charset="0"/>
                                    </a:rPr>
                                    <m:t>𝑥</m:t>
                                  </m:r>
                                </m:e>
                                <m:sup>
                                  <m:r>
                                    <a:rPr lang="es-AR" i="1">
                                      <a:latin typeface="Cambria Math" panose="02040503050406030204" pitchFamily="18" charset="0"/>
                                    </a:rPr>
                                    <m:t>3</m:t>
                                  </m:r>
                                </m:sup>
                              </m:sSup>
                            </m:num>
                            <m:den>
                              <m:r>
                                <a:rPr lang="es-AR" i="1">
                                  <a:latin typeface="Cambria Math" panose="02040503050406030204" pitchFamily="18" charset="0"/>
                                </a:rPr>
                                <m:t>3</m:t>
                              </m:r>
                            </m:den>
                          </m:f>
                        </m:e>
                      </m:d>
                      <m:m>
                        <m:mPr>
                          <m:mcs>
                            <m:mc>
                              <m:mcPr>
                                <m:count m:val="1"/>
                                <m:mcJc m:val="center"/>
                              </m:mcPr>
                            </m:mc>
                          </m:mcs>
                          <m:ctrlPr>
                            <a:rPr lang="es-AR" i="1">
                              <a:latin typeface="Cambria Math" panose="02040503050406030204" pitchFamily="18" charset="0"/>
                            </a:rPr>
                          </m:ctrlPr>
                        </m:mPr>
                        <m:mr>
                          <m:e>
                            <m:r>
                              <m:rPr>
                                <m:brk m:alnAt="7"/>
                              </m:rPr>
                              <a:rPr lang="es-AR" i="1">
                                <a:latin typeface="Cambria Math" panose="02040503050406030204" pitchFamily="18" charset="0"/>
                              </a:rPr>
                              <m:t>1</m:t>
                            </m:r>
                          </m:e>
                        </m:mr>
                        <m:mr>
                          <m:e>
                            <m:r>
                              <a:rPr lang="es-AR" i="1">
                                <a:latin typeface="Cambria Math" panose="02040503050406030204" pitchFamily="18" charset="0"/>
                              </a:rPr>
                              <m:t>0</m:t>
                            </m:r>
                          </m:e>
                        </m:mr>
                      </m:m>
                      <m:r>
                        <a:rPr lang="es-AR" i="1">
                          <a:latin typeface="Cambria Math" panose="02040503050406030204" pitchFamily="18" charset="0"/>
                        </a:rPr>
                        <m:t>=</m:t>
                      </m:r>
                      <m:sSup>
                        <m:sSupPr>
                          <m:ctrlPr>
                            <a:rPr lang="es-AR" i="1">
                              <a:latin typeface="Cambria Math" panose="02040503050406030204" pitchFamily="18" charset="0"/>
                            </a:rPr>
                          </m:ctrlPr>
                        </m:sSupPr>
                        <m:e>
                          <m:f>
                            <m:fPr>
                              <m:ctrlPr>
                                <a:rPr lang="es-AR" i="1">
                                  <a:latin typeface="Cambria Math" panose="02040503050406030204" pitchFamily="18" charset="0"/>
                                </a:rPr>
                              </m:ctrlPr>
                            </m:fPr>
                            <m:num>
                              <m:r>
                                <a:rPr lang="es-AR" i="1">
                                  <a:latin typeface="Cambria Math" panose="02040503050406030204" pitchFamily="18" charset="0"/>
                                </a:rPr>
                                <m:t>2</m:t>
                              </m:r>
                            </m:num>
                            <m:den>
                              <m:r>
                                <a:rPr lang="es-AR" i="1">
                                  <a:latin typeface="Cambria Math" panose="02040503050406030204" pitchFamily="18" charset="0"/>
                                </a:rPr>
                                <m:t>3</m:t>
                              </m:r>
                            </m:den>
                          </m:f>
                          <m:r>
                            <a:rPr lang="es-AR" i="1">
                              <a:latin typeface="Cambria Math" panose="02040503050406030204" pitchFamily="18" charset="0"/>
                            </a:rPr>
                            <m:t>(</m:t>
                          </m:r>
                          <m:r>
                            <a:rPr lang="es-AR" i="1">
                              <a:latin typeface="Cambria Math" panose="02040503050406030204" pitchFamily="18" charset="0"/>
                            </a:rPr>
                            <m:t>1</m:t>
                          </m:r>
                        </m:e>
                        <m:sup>
                          <m:r>
                            <a:rPr lang="es-AR" i="1">
                              <a:latin typeface="Cambria Math" panose="02040503050406030204" pitchFamily="18" charset="0"/>
                            </a:rPr>
                            <m:t>3</m:t>
                          </m:r>
                        </m:sup>
                      </m:sSup>
                      <m:r>
                        <a:rPr lang="es-AR" i="1">
                          <a:latin typeface="Cambria Math" panose="02040503050406030204" pitchFamily="18" charset="0"/>
                        </a:rPr>
                        <m:t>−</m:t>
                      </m:r>
                      <m:sSup>
                        <m:sSupPr>
                          <m:ctrlPr>
                            <a:rPr lang="es-AR" i="1">
                              <a:latin typeface="Cambria Math" panose="02040503050406030204" pitchFamily="18" charset="0"/>
                            </a:rPr>
                          </m:ctrlPr>
                        </m:sSupPr>
                        <m:e>
                          <m:r>
                            <a:rPr lang="es-AR" i="1">
                              <a:latin typeface="Cambria Math" panose="02040503050406030204" pitchFamily="18" charset="0"/>
                            </a:rPr>
                            <m:t>0</m:t>
                          </m:r>
                        </m:e>
                        <m:sup>
                          <m:r>
                            <a:rPr lang="es-AR" i="1">
                              <a:latin typeface="Cambria Math" panose="02040503050406030204" pitchFamily="18" charset="0"/>
                            </a:rPr>
                            <m:t>2</m:t>
                          </m:r>
                        </m:sup>
                      </m:sSup>
                      <m:r>
                        <a:rPr lang="es-AR" i="1">
                          <a:latin typeface="Cambria Math" panose="02040503050406030204" pitchFamily="18" charset="0"/>
                        </a:rPr>
                        <m:t>)</m:t>
                      </m:r>
                      <m:r>
                        <a:rPr lang="es-AR" i="1">
                          <a:latin typeface="Cambria Math" panose="02040503050406030204" pitchFamily="18" charset="0"/>
                        </a:rPr>
                        <m:t>=</m:t>
                      </m:r>
                      <m:f>
                        <m:fPr>
                          <m:ctrlPr>
                            <a:rPr lang="es-AR" i="1">
                              <a:latin typeface="Cambria Math" panose="02040503050406030204" pitchFamily="18" charset="0"/>
                            </a:rPr>
                          </m:ctrlPr>
                        </m:fPr>
                        <m:num>
                          <m:r>
                            <a:rPr lang="es-AR" i="1">
                              <a:latin typeface="Cambria Math" panose="02040503050406030204" pitchFamily="18" charset="0"/>
                            </a:rPr>
                            <m:t>2</m:t>
                          </m:r>
                        </m:num>
                        <m:den>
                          <m:r>
                            <a:rPr lang="es-AR" i="1">
                              <a:latin typeface="Cambria Math" panose="02040503050406030204" pitchFamily="18" charset="0"/>
                            </a:rPr>
                            <m:t>3</m:t>
                          </m:r>
                        </m:den>
                      </m:f>
                    </m:oMath>
                  </m:oMathPara>
                </a14:m>
                <a:endParaRPr lang="es-AR" dirty="0">
                  <a:latin typeface="Century Gothic" panose="020B0502020202020204" pitchFamily="34" charset="0"/>
                </a:endParaRPr>
              </a:p>
              <a:p>
                <a:pPr algn="just"/>
                <a:endParaRPr lang="es-AR" dirty="0">
                  <a:latin typeface="Century Gothic" panose="020B0502020202020204" pitchFamily="34" charset="0"/>
                </a:endParaRPr>
              </a:p>
              <a:p>
                <a:pPr algn="just"/>
                <a:r>
                  <a:rPr lang="es-AR" dirty="0">
                    <a:latin typeface="Century Gothic" panose="020B0502020202020204" pitchFamily="34" charset="0"/>
                  </a:rPr>
                  <a:t>Es decir que el valor esperado en este ejemplo es de </a:t>
                </a:r>
                <a14:m>
                  <m:oMath xmlns:m="http://schemas.openxmlformats.org/officeDocument/2006/math">
                    <m:f>
                      <m:fPr>
                        <m:ctrlPr>
                          <a:rPr lang="es-AR" i="1">
                            <a:latin typeface="Cambria Math" panose="02040503050406030204" pitchFamily="18" charset="0"/>
                          </a:rPr>
                        </m:ctrlPr>
                      </m:fPr>
                      <m:num>
                        <m:r>
                          <a:rPr lang="es-AR" i="1">
                            <a:latin typeface="Cambria Math" panose="02040503050406030204" pitchFamily="18" charset="0"/>
                          </a:rPr>
                          <m:t>2</m:t>
                        </m:r>
                      </m:num>
                      <m:den>
                        <m:r>
                          <a:rPr lang="es-AR" i="1">
                            <a:latin typeface="Cambria Math" panose="02040503050406030204" pitchFamily="18" charset="0"/>
                          </a:rPr>
                          <m:t>3</m:t>
                        </m:r>
                      </m:den>
                    </m:f>
                  </m:oMath>
                </a14:m>
                <a:r>
                  <a:rPr lang="es-AR" dirty="0">
                    <a:latin typeface="Century Gothic" panose="020B0502020202020204" pitchFamily="34" charset="0"/>
                  </a:rPr>
                  <a:t>.</a:t>
                </a:r>
              </a:p>
              <a:p>
                <a:pPr algn="just"/>
                <a:endParaRPr lang="es-AR" dirty="0">
                  <a:latin typeface="Century Gothic" panose="020B0502020202020204" pitchFamily="34" charset="0"/>
                </a:endParaRPr>
              </a:p>
              <a:p>
                <a:pPr algn="just"/>
                <a:endParaRPr lang="es-AR" dirty="0">
                  <a:latin typeface="Century Gothic" panose="020B0502020202020204" pitchFamily="34" charset="0"/>
                </a:endParaRPr>
              </a:p>
            </p:txBody>
          </p:sp>
        </mc:Choice>
        <mc:Fallback>
          <p:sp>
            <p:nvSpPr>
              <p:cNvPr id="2" name="Rectángulo 1">
                <a:extLst>
                  <a:ext uri="{FF2B5EF4-FFF2-40B4-BE49-F238E27FC236}">
                    <a16:creationId xmlns:a16="http://schemas.microsoft.com/office/drawing/2014/main" id="{9FABA4FB-97F7-4C43-8B36-0854DC200077}"/>
                  </a:ext>
                </a:extLst>
              </p:cNvPr>
              <p:cNvSpPr>
                <a:spLocks noRot="1" noChangeAspect="1" noMove="1" noResize="1" noEditPoints="1" noAdjustHandles="1" noChangeArrowheads="1" noChangeShapeType="1" noTextEdit="1"/>
              </p:cNvSpPr>
              <p:nvPr/>
            </p:nvSpPr>
            <p:spPr>
              <a:xfrm>
                <a:off x="1524001" y="908721"/>
                <a:ext cx="9144000" cy="5342103"/>
              </a:xfrm>
              <a:prstGeom prst="rect">
                <a:avLst/>
              </a:prstGeom>
              <a:blipFill>
                <a:blip r:embed="rId2"/>
                <a:stretch>
                  <a:fillRect l="-533" t="-571" r="-533"/>
                </a:stretch>
              </a:blipFill>
            </p:spPr>
            <p:txBody>
              <a:bodyPr/>
              <a:lstStyle/>
              <a:p>
                <a:r>
                  <a:rPr lang="es-AR">
                    <a:noFill/>
                  </a:rPr>
                  <a:t> </a:t>
                </a:r>
              </a:p>
            </p:txBody>
          </p:sp>
        </mc:Fallback>
      </mc:AlternateContent>
    </p:spTree>
    <p:extLst>
      <p:ext uri="{BB962C8B-B14F-4D97-AF65-F5344CB8AC3E}">
        <p14:creationId xmlns:p14="http://schemas.microsoft.com/office/powerpoint/2010/main" val="420565573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Rectángulo 1">
                <a:extLst>
                  <a:ext uri="{FF2B5EF4-FFF2-40B4-BE49-F238E27FC236}">
                    <a16:creationId xmlns:a16="http://schemas.microsoft.com/office/drawing/2014/main" id="{D86EC479-D255-4118-BA58-359860105C48}"/>
                  </a:ext>
                </a:extLst>
              </p:cNvPr>
              <p:cNvSpPr/>
              <p:nvPr/>
            </p:nvSpPr>
            <p:spPr>
              <a:xfrm>
                <a:off x="1524000" y="980729"/>
                <a:ext cx="9144000" cy="5567101"/>
              </a:xfrm>
              <a:prstGeom prst="rect">
                <a:avLst/>
              </a:prstGeom>
            </p:spPr>
            <p:txBody>
              <a:bodyPr wrap="square">
                <a:spAutoFit/>
              </a:bodyPr>
              <a:lstStyle/>
              <a:p>
                <a:pPr algn="just"/>
                <a:r>
                  <a:rPr lang="es-AR" b="1" dirty="0">
                    <a:solidFill>
                      <a:srgbClr val="2E3192"/>
                    </a:solidFill>
                    <a:latin typeface="Century Gothic" panose="020B0502020202020204" pitchFamily="34" charset="0"/>
                  </a:rPr>
                  <a:t>Varianza</a:t>
                </a:r>
              </a:p>
              <a:p>
                <a:pPr algn="just"/>
                <a:endParaRPr lang="es-AR" b="1" dirty="0">
                  <a:solidFill>
                    <a:srgbClr val="FF0000"/>
                  </a:solidFill>
                  <a:latin typeface="Century Gothic" panose="020B0502020202020204" pitchFamily="34" charset="0"/>
                </a:endParaRPr>
              </a:p>
              <a:p>
                <a:pPr algn="just"/>
                <a:r>
                  <a:rPr lang="es-AR" dirty="0">
                    <a:latin typeface="Century Gothic" panose="020B0502020202020204" pitchFamily="34" charset="0"/>
                  </a:rPr>
                  <a:t>En el caso continuo se calcula con una integral definida entre el límite inferior y superior que asume la variable. En términos formales,</a:t>
                </a:r>
              </a:p>
              <a:p>
                <a:pPr algn="just"/>
                <a14:m>
                  <m:oMathPara xmlns:m="http://schemas.openxmlformats.org/officeDocument/2006/math">
                    <m:oMathParaPr>
                      <m:jc m:val="centerGroup"/>
                    </m:oMathParaPr>
                    <m:oMath xmlns:m="http://schemas.openxmlformats.org/officeDocument/2006/math">
                      <m:r>
                        <a:rPr lang="es-AR" i="1">
                          <a:latin typeface="Cambria Math" panose="02040503050406030204" pitchFamily="18" charset="0"/>
                        </a:rPr>
                        <m:t>𝑉𝑎𝑟</m:t>
                      </m:r>
                      <m:d>
                        <m:dPr>
                          <m:begChr m:val="["/>
                          <m:endChr m:val="]"/>
                          <m:ctrlPr>
                            <a:rPr lang="es-AR" i="1">
                              <a:latin typeface="Cambria Math" panose="02040503050406030204" pitchFamily="18" charset="0"/>
                            </a:rPr>
                          </m:ctrlPr>
                        </m:dPr>
                        <m:e>
                          <m:r>
                            <a:rPr lang="es-AR" i="1">
                              <a:latin typeface="Cambria Math" panose="02040503050406030204" pitchFamily="18" charset="0"/>
                            </a:rPr>
                            <m:t>𝑋</m:t>
                          </m:r>
                        </m:e>
                      </m:d>
                      <m:r>
                        <a:rPr lang="es-AR" i="1">
                          <a:latin typeface="Cambria Math" panose="02040503050406030204" pitchFamily="18" charset="0"/>
                        </a:rPr>
                        <m:t>=</m:t>
                      </m:r>
                      <m:r>
                        <a:rPr lang="es-AR" i="1">
                          <a:latin typeface="Cambria Math" panose="02040503050406030204" pitchFamily="18" charset="0"/>
                        </a:rPr>
                        <m:t>𝐸</m:t>
                      </m:r>
                      <m:r>
                        <a:rPr lang="es-AR" i="1">
                          <a:latin typeface="Cambria Math" panose="02040503050406030204" pitchFamily="18" charset="0"/>
                        </a:rPr>
                        <m:t>[</m:t>
                      </m:r>
                      <m:sSup>
                        <m:sSupPr>
                          <m:ctrlPr>
                            <a:rPr lang="es-AR" i="1">
                              <a:latin typeface="Cambria Math" panose="02040503050406030204" pitchFamily="18" charset="0"/>
                            </a:rPr>
                          </m:ctrlPr>
                        </m:sSupPr>
                        <m:e>
                          <m:r>
                            <a:rPr lang="es-AR" i="1">
                              <a:latin typeface="Cambria Math" panose="02040503050406030204" pitchFamily="18" charset="0"/>
                            </a:rPr>
                            <m:t>(</m:t>
                          </m:r>
                          <m:r>
                            <a:rPr lang="es-AR" i="1">
                              <a:latin typeface="Cambria Math" panose="02040503050406030204" pitchFamily="18" charset="0"/>
                            </a:rPr>
                            <m:t>𝑋</m:t>
                          </m:r>
                          <m:r>
                            <a:rPr lang="es-AR" i="1">
                              <a:latin typeface="Cambria Math" panose="02040503050406030204" pitchFamily="18" charset="0"/>
                            </a:rPr>
                            <m:t>−</m:t>
                          </m:r>
                          <m:r>
                            <a:rPr lang="es-AR" i="1">
                              <a:latin typeface="Cambria Math" panose="02040503050406030204" pitchFamily="18" charset="0"/>
                            </a:rPr>
                            <m:t>𝐸</m:t>
                          </m:r>
                          <m:r>
                            <a:rPr lang="es-AR" i="1">
                              <a:latin typeface="Cambria Math" panose="02040503050406030204" pitchFamily="18" charset="0"/>
                            </a:rPr>
                            <m:t>[</m:t>
                          </m:r>
                          <m:r>
                            <a:rPr lang="es-AR" i="1">
                              <a:latin typeface="Cambria Math" panose="02040503050406030204" pitchFamily="18" charset="0"/>
                            </a:rPr>
                            <m:t>𝑋</m:t>
                          </m:r>
                          <m:r>
                            <a:rPr lang="es-AR" i="1">
                              <a:latin typeface="Cambria Math" panose="02040503050406030204" pitchFamily="18" charset="0"/>
                            </a:rPr>
                            <m:t>])</m:t>
                          </m:r>
                        </m:e>
                        <m:sup>
                          <m:r>
                            <a:rPr lang="es-AR" i="1">
                              <a:latin typeface="Cambria Math" panose="02040503050406030204" pitchFamily="18" charset="0"/>
                            </a:rPr>
                            <m:t>2</m:t>
                          </m:r>
                        </m:sup>
                      </m:sSup>
                      <m:r>
                        <a:rPr lang="es-AR" i="1">
                          <a:latin typeface="Cambria Math" panose="02040503050406030204" pitchFamily="18" charset="0"/>
                        </a:rPr>
                        <m:t>]=</m:t>
                      </m:r>
                      <m:nary>
                        <m:naryPr>
                          <m:ctrlPr>
                            <a:rPr lang="es-AR" i="1">
                              <a:latin typeface="Cambria Math" panose="02040503050406030204" pitchFamily="18" charset="0"/>
                            </a:rPr>
                          </m:ctrlPr>
                        </m:naryPr>
                        <m:sub>
                          <m:r>
                            <a:rPr lang="es-AR" i="1">
                              <a:latin typeface="Cambria Math" panose="02040503050406030204" pitchFamily="18" charset="0"/>
                            </a:rPr>
                            <m:t>𝑎</m:t>
                          </m:r>
                        </m:sub>
                        <m:sup>
                          <m:r>
                            <a:rPr lang="es-AR" i="1">
                              <a:latin typeface="Cambria Math" panose="02040503050406030204" pitchFamily="18" charset="0"/>
                            </a:rPr>
                            <m:t>𝑏</m:t>
                          </m:r>
                        </m:sup>
                        <m:e>
                          <m:sSup>
                            <m:sSupPr>
                              <m:ctrlPr>
                                <a:rPr lang="es-AR" i="1">
                                  <a:latin typeface="Cambria Math" panose="02040503050406030204" pitchFamily="18" charset="0"/>
                                </a:rPr>
                              </m:ctrlPr>
                            </m:sSupPr>
                            <m:e>
                              <m:r>
                                <a:rPr lang="es-AR" i="1">
                                  <a:latin typeface="Cambria Math" panose="02040503050406030204" pitchFamily="18" charset="0"/>
                                </a:rPr>
                                <m:t>(</m:t>
                              </m:r>
                              <m:r>
                                <a:rPr lang="es-AR" i="1">
                                  <a:latin typeface="Cambria Math" panose="02040503050406030204" pitchFamily="18" charset="0"/>
                                </a:rPr>
                                <m:t>𝑥</m:t>
                              </m:r>
                              <m:r>
                                <a:rPr lang="es-AR" i="1">
                                  <a:latin typeface="Cambria Math" panose="02040503050406030204" pitchFamily="18" charset="0"/>
                                </a:rPr>
                                <m:t>−</m:t>
                              </m:r>
                              <m:r>
                                <a:rPr lang="es-AR" i="1">
                                  <a:latin typeface="Cambria Math" panose="02040503050406030204" pitchFamily="18" charset="0"/>
                                </a:rPr>
                                <m:t>𝐸</m:t>
                              </m:r>
                              <m:d>
                                <m:dPr>
                                  <m:begChr m:val="["/>
                                  <m:endChr m:val="]"/>
                                  <m:ctrlPr>
                                    <a:rPr lang="es-AR" i="1">
                                      <a:latin typeface="Cambria Math" panose="02040503050406030204" pitchFamily="18" charset="0"/>
                                    </a:rPr>
                                  </m:ctrlPr>
                                </m:dPr>
                                <m:e>
                                  <m:r>
                                    <a:rPr lang="es-AR" i="1">
                                      <a:latin typeface="Cambria Math" panose="02040503050406030204" pitchFamily="18" charset="0"/>
                                    </a:rPr>
                                    <m:t>𝑋</m:t>
                                  </m:r>
                                </m:e>
                              </m:d>
                              <m:r>
                                <a:rPr lang="es-AR" i="1">
                                  <a:latin typeface="Cambria Math" panose="02040503050406030204" pitchFamily="18" charset="0"/>
                                </a:rPr>
                                <m:t>)</m:t>
                              </m:r>
                            </m:e>
                            <m:sup>
                              <m:r>
                                <a:rPr lang="es-AR" i="1">
                                  <a:latin typeface="Cambria Math" panose="02040503050406030204" pitchFamily="18" charset="0"/>
                                </a:rPr>
                                <m:t>2</m:t>
                              </m:r>
                            </m:sup>
                          </m:sSup>
                          <m:sSub>
                            <m:sSubPr>
                              <m:ctrlPr>
                                <a:rPr lang="es-AR" i="1">
                                  <a:latin typeface="Cambria Math" panose="02040503050406030204" pitchFamily="18" charset="0"/>
                                </a:rPr>
                              </m:ctrlPr>
                            </m:sSubPr>
                            <m:e>
                              <m:r>
                                <a:rPr lang="es-AR" i="1">
                                  <a:latin typeface="Cambria Math" panose="02040503050406030204" pitchFamily="18" charset="0"/>
                                </a:rPr>
                                <m:t>𝑓</m:t>
                              </m:r>
                            </m:e>
                            <m:sub>
                              <m:r>
                                <a:rPr lang="es-AR" i="1">
                                  <a:latin typeface="Cambria Math" panose="02040503050406030204" pitchFamily="18" charset="0"/>
                                </a:rPr>
                                <m:t>𝑋</m:t>
                              </m:r>
                            </m:sub>
                          </m:sSub>
                          <m:d>
                            <m:dPr>
                              <m:ctrlPr>
                                <a:rPr lang="es-AR" i="1">
                                  <a:latin typeface="Cambria Math" panose="02040503050406030204" pitchFamily="18" charset="0"/>
                                </a:rPr>
                              </m:ctrlPr>
                            </m:dPr>
                            <m:e>
                              <m:r>
                                <a:rPr lang="es-AR" i="1">
                                  <a:latin typeface="Cambria Math" panose="02040503050406030204" pitchFamily="18" charset="0"/>
                                </a:rPr>
                                <m:t>𝑥</m:t>
                              </m:r>
                            </m:e>
                          </m:d>
                        </m:e>
                      </m:nary>
                      <m:r>
                        <a:rPr lang="es-AR" i="1">
                          <a:latin typeface="Cambria Math" panose="02040503050406030204" pitchFamily="18" charset="0"/>
                        </a:rPr>
                        <m:t>𝑑𝑥</m:t>
                      </m:r>
                    </m:oMath>
                  </m:oMathPara>
                </a14:m>
                <a:endParaRPr lang="es-AR" dirty="0">
                  <a:latin typeface="Century Gothic" panose="020B0502020202020204" pitchFamily="34" charset="0"/>
                </a:endParaRPr>
              </a:p>
              <a:p>
                <a:pPr algn="just"/>
                <a:endParaRPr lang="es-AR" dirty="0">
                  <a:latin typeface="Century Gothic" panose="020B0502020202020204" pitchFamily="34" charset="0"/>
                </a:endParaRPr>
              </a:p>
              <a:p>
                <a:pPr/>
                <a14:m>
                  <m:oMathPara xmlns:m="http://schemas.openxmlformats.org/officeDocument/2006/math">
                    <m:oMathParaPr>
                      <m:jc m:val="centerGroup"/>
                    </m:oMathParaPr>
                    <m:oMath xmlns:m="http://schemas.openxmlformats.org/officeDocument/2006/math">
                      <m:r>
                        <a:rPr lang="es-AR" i="1">
                          <a:latin typeface="Cambria Math" panose="02040503050406030204" pitchFamily="18" charset="0"/>
                        </a:rPr>
                        <m:t>𝑉𝑎𝑟</m:t>
                      </m:r>
                      <m:d>
                        <m:dPr>
                          <m:begChr m:val="["/>
                          <m:endChr m:val="]"/>
                          <m:ctrlPr>
                            <a:rPr lang="es-AR" i="1">
                              <a:latin typeface="Cambria Math" panose="02040503050406030204" pitchFamily="18" charset="0"/>
                            </a:rPr>
                          </m:ctrlPr>
                        </m:dPr>
                        <m:e>
                          <m:r>
                            <a:rPr lang="es-AR" i="1">
                              <a:latin typeface="Cambria Math" panose="02040503050406030204" pitchFamily="18" charset="0"/>
                            </a:rPr>
                            <m:t>𝑋</m:t>
                          </m:r>
                        </m:e>
                      </m:d>
                      <m:r>
                        <a:rPr lang="es-AR" i="1">
                          <a:latin typeface="Cambria Math" panose="02040503050406030204" pitchFamily="18" charset="0"/>
                        </a:rPr>
                        <m:t>=</m:t>
                      </m:r>
                      <m:r>
                        <a:rPr lang="es-AR" i="1">
                          <a:latin typeface="Cambria Math" panose="02040503050406030204" pitchFamily="18" charset="0"/>
                        </a:rPr>
                        <m:t>𝐸</m:t>
                      </m:r>
                      <m:d>
                        <m:dPr>
                          <m:begChr m:val="["/>
                          <m:endChr m:val="]"/>
                          <m:ctrlPr>
                            <a:rPr lang="es-AR" i="1">
                              <a:latin typeface="Cambria Math" panose="02040503050406030204" pitchFamily="18" charset="0"/>
                            </a:rPr>
                          </m:ctrlPr>
                        </m:dPr>
                        <m:e>
                          <m:sSup>
                            <m:sSupPr>
                              <m:ctrlPr>
                                <a:rPr lang="es-AR" i="1">
                                  <a:latin typeface="Cambria Math" panose="02040503050406030204" pitchFamily="18" charset="0"/>
                                </a:rPr>
                              </m:ctrlPr>
                            </m:sSupPr>
                            <m:e>
                              <m:d>
                                <m:dPr>
                                  <m:ctrlPr>
                                    <a:rPr lang="es-AR" i="1">
                                      <a:latin typeface="Cambria Math" panose="02040503050406030204" pitchFamily="18" charset="0"/>
                                    </a:rPr>
                                  </m:ctrlPr>
                                </m:dPr>
                                <m:e>
                                  <m:r>
                                    <a:rPr lang="es-AR" i="1">
                                      <a:latin typeface="Cambria Math" panose="02040503050406030204" pitchFamily="18" charset="0"/>
                                    </a:rPr>
                                    <m:t>𝑋</m:t>
                                  </m:r>
                                  <m:r>
                                    <a:rPr lang="es-AR" i="1">
                                      <a:latin typeface="Cambria Math" panose="02040503050406030204" pitchFamily="18" charset="0"/>
                                    </a:rPr>
                                    <m:t>−</m:t>
                                  </m:r>
                                  <m:r>
                                    <a:rPr lang="es-AR" i="1">
                                      <a:latin typeface="Cambria Math" panose="02040503050406030204" pitchFamily="18" charset="0"/>
                                    </a:rPr>
                                    <m:t>𝐸</m:t>
                                  </m:r>
                                  <m:d>
                                    <m:dPr>
                                      <m:begChr m:val="["/>
                                      <m:endChr m:val="]"/>
                                      <m:ctrlPr>
                                        <a:rPr lang="es-AR" i="1">
                                          <a:latin typeface="Cambria Math" panose="02040503050406030204" pitchFamily="18" charset="0"/>
                                        </a:rPr>
                                      </m:ctrlPr>
                                    </m:dPr>
                                    <m:e>
                                      <m:r>
                                        <a:rPr lang="es-AR" i="1">
                                          <a:latin typeface="Cambria Math" panose="02040503050406030204" pitchFamily="18" charset="0"/>
                                        </a:rPr>
                                        <m:t>𝑋</m:t>
                                      </m:r>
                                    </m:e>
                                  </m:d>
                                </m:e>
                              </m:d>
                            </m:e>
                            <m:sup>
                              <m:r>
                                <a:rPr lang="es-AR" i="1">
                                  <a:latin typeface="Cambria Math" panose="02040503050406030204" pitchFamily="18" charset="0"/>
                                </a:rPr>
                                <m:t>2</m:t>
                              </m:r>
                            </m:sup>
                          </m:sSup>
                        </m:e>
                      </m:d>
                      <m:r>
                        <a:rPr lang="es-AR" i="1">
                          <a:latin typeface="Cambria Math" panose="02040503050406030204" pitchFamily="18" charset="0"/>
                        </a:rPr>
                        <m:t>=</m:t>
                      </m:r>
                      <m:r>
                        <a:rPr lang="es-AR" i="1">
                          <a:latin typeface="Cambria Math" panose="02040503050406030204" pitchFamily="18" charset="0"/>
                        </a:rPr>
                        <m:t>𝐸</m:t>
                      </m:r>
                      <m:d>
                        <m:dPr>
                          <m:begChr m:val="["/>
                          <m:endChr m:val="]"/>
                          <m:ctrlPr>
                            <a:rPr lang="es-AR" i="1">
                              <a:latin typeface="Cambria Math" panose="02040503050406030204" pitchFamily="18" charset="0"/>
                            </a:rPr>
                          </m:ctrlPr>
                        </m:dPr>
                        <m:e>
                          <m:sSup>
                            <m:sSupPr>
                              <m:ctrlPr>
                                <a:rPr lang="es-AR" i="1">
                                  <a:latin typeface="Cambria Math" panose="02040503050406030204" pitchFamily="18" charset="0"/>
                                </a:rPr>
                              </m:ctrlPr>
                            </m:sSupPr>
                            <m:e>
                              <m:r>
                                <a:rPr lang="es-AR" i="1">
                                  <a:latin typeface="Cambria Math" panose="02040503050406030204" pitchFamily="18" charset="0"/>
                                </a:rPr>
                                <m:t>𝑋</m:t>
                              </m:r>
                            </m:e>
                            <m:sup>
                              <m:r>
                                <a:rPr lang="es-AR" i="1">
                                  <a:latin typeface="Cambria Math" panose="02040503050406030204" pitchFamily="18" charset="0"/>
                                </a:rPr>
                                <m:t>2</m:t>
                              </m:r>
                            </m:sup>
                          </m:sSup>
                        </m:e>
                      </m:d>
                      <m:r>
                        <a:rPr lang="es-AR" i="1">
                          <a:latin typeface="Cambria Math" panose="02040503050406030204" pitchFamily="18" charset="0"/>
                        </a:rPr>
                        <m:t>−</m:t>
                      </m:r>
                      <m:sSup>
                        <m:sSupPr>
                          <m:ctrlPr>
                            <a:rPr lang="es-AR" i="1">
                              <a:latin typeface="Cambria Math" panose="02040503050406030204" pitchFamily="18" charset="0"/>
                            </a:rPr>
                          </m:ctrlPr>
                        </m:sSupPr>
                        <m:e>
                          <m:d>
                            <m:dPr>
                              <m:ctrlPr>
                                <a:rPr lang="es-AR" i="1">
                                  <a:latin typeface="Cambria Math" panose="02040503050406030204" pitchFamily="18" charset="0"/>
                                </a:rPr>
                              </m:ctrlPr>
                            </m:dPr>
                            <m:e>
                              <m:r>
                                <a:rPr lang="es-AR" i="1">
                                  <a:latin typeface="Cambria Math" panose="02040503050406030204" pitchFamily="18" charset="0"/>
                                </a:rPr>
                                <m:t>𝐸</m:t>
                              </m:r>
                              <m:d>
                                <m:dPr>
                                  <m:begChr m:val="["/>
                                  <m:endChr m:val="]"/>
                                  <m:ctrlPr>
                                    <a:rPr lang="es-AR" i="1">
                                      <a:latin typeface="Cambria Math" panose="02040503050406030204" pitchFamily="18" charset="0"/>
                                    </a:rPr>
                                  </m:ctrlPr>
                                </m:dPr>
                                <m:e>
                                  <m:r>
                                    <a:rPr lang="es-AR" i="1">
                                      <a:latin typeface="Cambria Math" panose="02040503050406030204" pitchFamily="18" charset="0"/>
                                    </a:rPr>
                                    <m:t>𝑋</m:t>
                                  </m:r>
                                </m:e>
                              </m:d>
                            </m:e>
                          </m:d>
                        </m:e>
                        <m:sup>
                          <m:r>
                            <a:rPr lang="es-AR" i="1">
                              <a:latin typeface="Cambria Math" panose="02040503050406030204" pitchFamily="18" charset="0"/>
                            </a:rPr>
                            <m:t>2</m:t>
                          </m:r>
                        </m:sup>
                      </m:sSup>
                    </m:oMath>
                  </m:oMathPara>
                </a14:m>
                <a:endParaRPr lang="es-AR" dirty="0">
                  <a:latin typeface="Century Gothic" panose="020B0502020202020204" pitchFamily="34" charset="0"/>
                </a:endParaRPr>
              </a:p>
              <a:p>
                <a:endParaRPr lang="es-AR" dirty="0">
                  <a:latin typeface="Century Gothic" panose="020B0502020202020204" pitchFamily="34" charset="0"/>
                </a:endParaRPr>
              </a:p>
              <a:p>
                <a:pPr/>
                <a14:m>
                  <m:oMathPara xmlns:m="http://schemas.openxmlformats.org/officeDocument/2006/math">
                    <m:oMathParaPr>
                      <m:jc m:val="centerGroup"/>
                    </m:oMathParaPr>
                    <m:oMath xmlns:m="http://schemas.openxmlformats.org/officeDocument/2006/math">
                      <m:r>
                        <a:rPr lang="es-AR" i="1">
                          <a:latin typeface="Cambria Math" panose="02040503050406030204" pitchFamily="18" charset="0"/>
                        </a:rPr>
                        <m:t>𝑉𝑎𝑟</m:t>
                      </m:r>
                      <m:d>
                        <m:dPr>
                          <m:begChr m:val="["/>
                          <m:endChr m:val="]"/>
                          <m:ctrlPr>
                            <a:rPr lang="es-AR" i="1">
                              <a:latin typeface="Cambria Math" panose="02040503050406030204" pitchFamily="18" charset="0"/>
                            </a:rPr>
                          </m:ctrlPr>
                        </m:dPr>
                        <m:e>
                          <m:r>
                            <a:rPr lang="es-AR" i="1">
                              <a:latin typeface="Cambria Math" panose="02040503050406030204" pitchFamily="18" charset="0"/>
                            </a:rPr>
                            <m:t>𝑋</m:t>
                          </m:r>
                        </m:e>
                      </m:d>
                      <m:r>
                        <a:rPr lang="es-AR" i="1">
                          <a:latin typeface="Cambria Math" panose="02040503050406030204" pitchFamily="18" charset="0"/>
                        </a:rPr>
                        <m:t>=</m:t>
                      </m:r>
                      <m:nary>
                        <m:naryPr>
                          <m:ctrlPr>
                            <a:rPr lang="es-AR" i="1">
                              <a:latin typeface="Cambria Math" panose="02040503050406030204" pitchFamily="18" charset="0"/>
                            </a:rPr>
                          </m:ctrlPr>
                        </m:naryPr>
                        <m:sub>
                          <m:r>
                            <a:rPr lang="es-AR" i="1">
                              <a:latin typeface="Cambria Math" panose="02040503050406030204" pitchFamily="18" charset="0"/>
                            </a:rPr>
                            <m:t>𝑎</m:t>
                          </m:r>
                        </m:sub>
                        <m:sup>
                          <m:r>
                            <a:rPr lang="es-AR" i="1">
                              <a:latin typeface="Cambria Math" panose="02040503050406030204" pitchFamily="18" charset="0"/>
                            </a:rPr>
                            <m:t>𝑏</m:t>
                          </m:r>
                        </m:sup>
                        <m:e>
                          <m:sSup>
                            <m:sSupPr>
                              <m:ctrlPr>
                                <a:rPr lang="es-AR" i="1">
                                  <a:latin typeface="Cambria Math" panose="02040503050406030204" pitchFamily="18" charset="0"/>
                                </a:rPr>
                              </m:ctrlPr>
                            </m:sSupPr>
                            <m:e>
                              <m:r>
                                <a:rPr lang="es-AR" i="1">
                                  <a:latin typeface="Cambria Math" panose="02040503050406030204" pitchFamily="18" charset="0"/>
                                </a:rPr>
                                <m:t>𝑥</m:t>
                              </m:r>
                            </m:e>
                            <m:sup>
                              <m:r>
                                <a:rPr lang="es-AR" i="1">
                                  <a:latin typeface="Cambria Math" panose="02040503050406030204" pitchFamily="18" charset="0"/>
                                </a:rPr>
                                <m:t>2</m:t>
                              </m:r>
                            </m:sup>
                          </m:sSup>
                          <m:sSub>
                            <m:sSubPr>
                              <m:ctrlPr>
                                <a:rPr lang="es-AR" i="1">
                                  <a:latin typeface="Cambria Math" panose="02040503050406030204" pitchFamily="18" charset="0"/>
                                </a:rPr>
                              </m:ctrlPr>
                            </m:sSubPr>
                            <m:e>
                              <m:r>
                                <a:rPr lang="es-AR" i="1">
                                  <a:latin typeface="Cambria Math" panose="02040503050406030204" pitchFamily="18" charset="0"/>
                                </a:rPr>
                                <m:t>𝑓</m:t>
                              </m:r>
                            </m:e>
                            <m:sub>
                              <m:r>
                                <a:rPr lang="es-AR" i="1">
                                  <a:latin typeface="Cambria Math" panose="02040503050406030204" pitchFamily="18" charset="0"/>
                                </a:rPr>
                                <m:t>𝑋</m:t>
                              </m:r>
                            </m:sub>
                          </m:sSub>
                          <m:d>
                            <m:dPr>
                              <m:ctrlPr>
                                <a:rPr lang="es-AR" i="1">
                                  <a:latin typeface="Cambria Math" panose="02040503050406030204" pitchFamily="18" charset="0"/>
                                </a:rPr>
                              </m:ctrlPr>
                            </m:dPr>
                            <m:e>
                              <m:r>
                                <a:rPr lang="es-AR" i="1">
                                  <a:latin typeface="Cambria Math" panose="02040503050406030204" pitchFamily="18" charset="0"/>
                                </a:rPr>
                                <m:t>𝑥</m:t>
                              </m:r>
                            </m:e>
                          </m:d>
                        </m:e>
                      </m:nary>
                      <m:r>
                        <a:rPr lang="es-AR" i="1">
                          <a:latin typeface="Cambria Math" panose="02040503050406030204" pitchFamily="18" charset="0"/>
                        </a:rPr>
                        <m:t>𝑑𝑥</m:t>
                      </m:r>
                      <m:r>
                        <a:rPr lang="es-AR" i="1">
                          <a:latin typeface="Cambria Math" panose="02040503050406030204" pitchFamily="18" charset="0"/>
                        </a:rPr>
                        <m:t>−</m:t>
                      </m:r>
                      <m:sSup>
                        <m:sSupPr>
                          <m:ctrlPr>
                            <a:rPr lang="es-AR" i="1">
                              <a:latin typeface="Cambria Math" panose="02040503050406030204" pitchFamily="18" charset="0"/>
                            </a:rPr>
                          </m:ctrlPr>
                        </m:sSupPr>
                        <m:e>
                          <m:d>
                            <m:dPr>
                              <m:ctrlPr>
                                <a:rPr lang="es-AR" i="1">
                                  <a:latin typeface="Cambria Math" panose="02040503050406030204" pitchFamily="18" charset="0"/>
                                </a:rPr>
                              </m:ctrlPr>
                            </m:dPr>
                            <m:e>
                              <m:nary>
                                <m:naryPr>
                                  <m:ctrlPr>
                                    <a:rPr lang="es-AR" i="1">
                                      <a:latin typeface="Cambria Math" panose="02040503050406030204" pitchFamily="18" charset="0"/>
                                    </a:rPr>
                                  </m:ctrlPr>
                                </m:naryPr>
                                <m:sub>
                                  <m:r>
                                    <a:rPr lang="es-AR" i="1">
                                      <a:latin typeface="Cambria Math" panose="02040503050406030204" pitchFamily="18" charset="0"/>
                                    </a:rPr>
                                    <m:t>𝑎</m:t>
                                  </m:r>
                                </m:sub>
                                <m:sup>
                                  <m:r>
                                    <a:rPr lang="es-AR" i="1">
                                      <a:latin typeface="Cambria Math" panose="02040503050406030204" pitchFamily="18" charset="0"/>
                                    </a:rPr>
                                    <m:t>𝑏</m:t>
                                  </m:r>
                                </m:sup>
                                <m:e>
                                  <m:r>
                                    <a:rPr lang="es-AR" i="1">
                                      <a:latin typeface="Cambria Math" panose="02040503050406030204" pitchFamily="18" charset="0"/>
                                    </a:rPr>
                                    <m:t>𝑥</m:t>
                                  </m:r>
                                  <m:sSub>
                                    <m:sSubPr>
                                      <m:ctrlPr>
                                        <a:rPr lang="es-AR" i="1">
                                          <a:latin typeface="Cambria Math" panose="02040503050406030204" pitchFamily="18" charset="0"/>
                                        </a:rPr>
                                      </m:ctrlPr>
                                    </m:sSubPr>
                                    <m:e>
                                      <m:r>
                                        <a:rPr lang="es-AR" i="1">
                                          <a:latin typeface="Cambria Math" panose="02040503050406030204" pitchFamily="18" charset="0"/>
                                        </a:rPr>
                                        <m:t>𝑓</m:t>
                                      </m:r>
                                    </m:e>
                                    <m:sub>
                                      <m:r>
                                        <a:rPr lang="es-AR" i="1">
                                          <a:latin typeface="Cambria Math" panose="02040503050406030204" pitchFamily="18" charset="0"/>
                                        </a:rPr>
                                        <m:t>𝑋</m:t>
                                      </m:r>
                                    </m:sub>
                                  </m:sSub>
                                  <m:d>
                                    <m:dPr>
                                      <m:ctrlPr>
                                        <a:rPr lang="es-AR" i="1">
                                          <a:latin typeface="Cambria Math" panose="02040503050406030204" pitchFamily="18" charset="0"/>
                                        </a:rPr>
                                      </m:ctrlPr>
                                    </m:dPr>
                                    <m:e>
                                      <m:r>
                                        <a:rPr lang="es-AR" i="1">
                                          <a:latin typeface="Cambria Math" panose="02040503050406030204" pitchFamily="18" charset="0"/>
                                        </a:rPr>
                                        <m:t>𝑥</m:t>
                                      </m:r>
                                    </m:e>
                                  </m:d>
                                </m:e>
                              </m:nary>
                              <m:r>
                                <a:rPr lang="es-AR" i="1">
                                  <a:latin typeface="Cambria Math" panose="02040503050406030204" pitchFamily="18" charset="0"/>
                                </a:rPr>
                                <m:t>𝑑𝑥</m:t>
                              </m:r>
                            </m:e>
                          </m:d>
                        </m:e>
                        <m:sup>
                          <m:r>
                            <a:rPr lang="es-AR" i="1">
                              <a:latin typeface="Cambria Math" panose="02040503050406030204" pitchFamily="18" charset="0"/>
                            </a:rPr>
                            <m:t>2</m:t>
                          </m:r>
                        </m:sup>
                      </m:sSup>
                    </m:oMath>
                  </m:oMathPara>
                </a14:m>
                <a:endParaRPr lang="es-AR" dirty="0">
                  <a:latin typeface="Century Gothic" panose="020B0502020202020204" pitchFamily="34" charset="0"/>
                </a:endParaRPr>
              </a:p>
              <a:p>
                <a:endParaRPr lang="es-AR" dirty="0">
                  <a:latin typeface="Century Gothic" panose="020B0502020202020204" pitchFamily="34" charset="0"/>
                </a:endParaRPr>
              </a:p>
              <a:p>
                <a:pPr algn="just"/>
                <a:r>
                  <a:rPr lang="es-AR" dirty="0">
                    <a:latin typeface="Century Gothic" panose="020B0502020202020204" pitchFamily="34" charset="0"/>
                  </a:rPr>
                  <a:t>El segundo término lo tenemos, dado que es la Esperanza Matemática. </a:t>
                </a:r>
              </a:p>
              <a:p>
                <a:pPr algn="just"/>
                <a:endParaRPr lang="es-AR" dirty="0">
                  <a:latin typeface="Century Gothic" panose="020B0502020202020204" pitchFamily="34" charset="0"/>
                </a:endParaRPr>
              </a:p>
              <a:p>
                <a:pPr algn="just"/>
                <a:r>
                  <a:rPr lang="es-AR" dirty="0">
                    <a:latin typeface="Century Gothic" panose="020B0502020202020204" pitchFamily="34" charset="0"/>
                  </a:rPr>
                  <a:t>El primer término se puede calcular con la tabla de probabilidad agregando una columna más. </a:t>
                </a:r>
              </a:p>
              <a:p>
                <a:pPr algn="just"/>
                <a:endParaRPr lang="es-AR" b="1" dirty="0">
                  <a:solidFill>
                    <a:srgbClr val="FF0000"/>
                  </a:solidFill>
                  <a:latin typeface="Century Gothic" panose="020B0502020202020204" pitchFamily="34" charset="0"/>
                </a:endParaRPr>
              </a:p>
              <a:p>
                <a:pPr algn="just"/>
                <a:r>
                  <a:rPr lang="es-AR" b="1" dirty="0">
                    <a:solidFill>
                      <a:srgbClr val="2E3192"/>
                    </a:solidFill>
                    <a:latin typeface="Century Gothic" panose="020B0502020202020204" pitchFamily="34" charset="0"/>
                  </a:rPr>
                  <a:t>Tarea: Calcular Varianza, Desvío Estándar y Coeficiente de Variación.</a:t>
                </a:r>
              </a:p>
              <a:p>
                <a:pPr algn="just"/>
                <a:endParaRPr lang="es-AR" dirty="0">
                  <a:latin typeface="Century Gothic" panose="020B0502020202020204" pitchFamily="34" charset="0"/>
                </a:endParaRPr>
              </a:p>
            </p:txBody>
          </p:sp>
        </mc:Choice>
        <mc:Fallback>
          <p:sp>
            <p:nvSpPr>
              <p:cNvPr id="2" name="Rectángulo 1">
                <a:extLst>
                  <a:ext uri="{FF2B5EF4-FFF2-40B4-BE49-F238E27FC236}">
                    <a16:creationId xmlns:a16="http://schemas.microsoft.com/office/drawing/2014/main" id="{D86EC479-D255-4118-BA58-359860105C48}"/>
                  </a:ext>
                </a:extLst>
              </p:cNvPr>
              <p:cNvSpPr>
                <a:spLocks noRot="1" noChangeAspect="1" noMove="1" noResize="1" noEditPoints="1" noAdjustHandles="1" noChangeArrowheads="1" noChangeShapeType="1" noTextEdit="1"/>
              </p:cNvSpPr>
              <p:nvPr/>
            </p:nvSpPr>
            <p:spPr>
              <a:xfrm>
                <a:off x="1524000" y="980729"/>
                <a:ext cx="9144000" cy="5567101"/>
              </a:xfrm>
              <a:prstGeom prst="rect">
                <a:avLst/>
              </a:prstGeom>
              <a:blipFill>
                <a:blip r:embed="rId2"/>
                <a:stretch>
                  <a:fillRect l="-533" t="-657" r="-533"/>
                </a:stretch>
              </a:blipFill>
            </p:spPr>
            <p:txBody>
              <a:bodyPr/>
              <a:lstStyle/>
              <a:p>
                <a:r>
                  <a:rPr lang="es-AR">
                    <a:noFill/>
                  </a:rPr>
                  <a:t> </a:t>
                </a:r>
              </a:p>
            </p:txBody>
          </p:sp>
        </mc:Fallback>
      </mc:AlternateContent>
    </p:spTree>
    <p:extLst>
      <p:ext uri="{BB962C8B-B14F-4D97-AF65-F5344CB8AC3E}">
        <p14:creationId xmlns:p14="http://schemas.microsoft.com/office/powerpoint/2010/main" val="69586383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Rectángulo 1">
                <a:extLst>
                  <a:ext uri="{FF2B5EF4-FFF2-40B4-BE49-F238E27FC236}">
                    <a16:creationId xmlns:a16="http://schemas.microsoft.com/office/drawing/2014/main" id="{BC2EA8E6-0C23-4C25-82B1-51BA76038A07}"/>
                  </a:ext>
                </a:extLst>
              </p:cNvPr>
              <p:cNvSpPr/>
              <p:nvPr/>
            </p:nvSpPr>
            <p:spPr>
              <a:xfrm>
                <a:off x="1108649" y="612159"/>
                <a:ext cx="9114506" cy="5909310"/>
              </a:xfrm>
              <a:prstGeom prst="rect">
                <a:avLst/>
              </a:prstGeom>
            </p:spPr>
            <p:txBody>
              <a:bodyPr wrap="square">
                <a:spAutoFit/>
              </a:bodyPr>
              <a:lstStyle/>
              <a:p>
                <a:pPr algn="just"/>
                <a:r>
                  <a:rPr lang="es-AR" b="1" dirty="0">
                    <a:solidFill>
                      <a:srgbClr val="2E3192"/>
                    </a:solidFill>
                    <a:latin typeface="Century Gothic" panose="020B0502020202020204" pitchFamily="34" charset="0"/>
                  </a:rPr>
                  <a:t>Modo</a:t>
                </a:r>
              </a:p>
              <a:p>
                <a:pPr algn="just"/>
                <a:endParaRPr lang="es-AR" b="1" dirty="0">
                  <a:solidFill>
                    <a:srgbClr val="FF0000"/>
                  </a:solidFill>
                  <a:latin typeface="Century Gothic" panose="020B0502020202020204" pitchFamily="34" charset="0"/>
                </a:endParaRPr>
              </a:p>
              <a:p>
                <a:pPr algn="just"/>
                <a:r>
                  <a:rPr lang="es-AR" dirty="0">
                    <a:latin typeface="Century Gothic" panose="020B0502020202020204" pitchFamily="34" charset="0"/>
                  </a:rPr>
                  <a:t>Esta medida se asocia con el valor más probable. En el caso continuo se asocia al máximo relativo de una función.</a:t>
                </a:r>
              </a:p>
              <a:p>
                <a:pPr algn="just"/>
                <a:endParaRPr lang="es-AR" dirty="0">
                  <a:latin typeface="Century Gothic" panose="020B0502020202020204" pitchFamily="34" charset="0"/>
                </a:endParaRPr>
              </a:p>
              <a:p>
                <a:pPr algn="just"/>
                <a:r>
                  <a:rPr lang="es-AR" dirty="0">
                    <a:latin typeface="Century Gothic" panose="020B0502020202020204" pitchFamily="34" charset="0"/>
                  </a:rPr>
                  <a:t>Por lo tanto, para obtener el modo de una función de densidad es análogo a encontrar el máximo de dicha función, tal como han visto en Análisis Matemático. </a:t>
                </a:r>
              </a:p>
              <a:p>
                <a:pPr algn="just"/>
                <a:endParaRPr lang="es-AR" dirty="0">
                  <a:latin typeface="Century Gothic" panose="020B0502020202020204" pitchFamily="34" charset="0"/>
                </a:endParaRPr>
              </a:p>
              <a:p>
                <a:pPr algn="just"/>
                <a:r>
                  <a:rPr lang="es-AR" b="1" dirty="0">
                    <a:solidFill>
                      <a:srgbClr val="2E3192"/>
                    </a:solidFill>
                    <a:latin typeface="Century Gothic" panose="020B0502020202020204" pitchFamily="34" charset="0"/>
                  </a:rPr>
                  <a:t>Condición de Primer Orden (CPO)</a:t>
                </a:r>
              </a:p>
              <a:p>
                <a:pPr algn="just"/>
                <a:endParaRPr lang="es-AR" dirty="0">
                  <a:latin typeface="Century Gothic" panose="020B0502020202020204" pitchFamily="34" charset="0"/>
                </a:endParaRPr>
              </a:p>
              <a:p>
                <a:pPr algn="just"/>
                <a14:m>
                  <m:oMathPara xmlns:m="http://schemas.openxmlformats.org/officeDocument/2006/math">
                    <m:oMathParaPr>
                      <m:jc m:val="centerGroup"/>
                    </m:oMathParaPr>
                    <m:oMath xmlns:m="http://schemas.openxmlformats.org/officeDocument/2006/math">
                      <m:sSubSup>
                        <m:sSubSupPr>
                          <m:ctrlPr>
                            <a:rPr lang="es-AR" i="1">
                              <a:latin typeface="Cambria Math" panose="02040503050406030204" pitchFamily="18" charset="0"/>
                            </a:rPr>
                          </m:ctrlPr>
                        </m:sSubSupPr>
                        <m:e>
                          <m:r>
                            <a:rPr lang="es-AR" i="1">
                              <a:latin typeface="Cambria Math" panose="02040503050406030204" pitchFamily="18" charset="0"/>
                            </a:rPr>
                            <m:t>𝑓</m:t>
                          </m:r>
                        </m:e>
                        <m:sub>
                          <m:r>
                            <a:rPr lang="es-AR" i="1">
                              <a:latin typeface="Cambria Math" panose="02040503050406030204" pitchFamily="18" charset="0"/>
                            </a:rPr>
                            <m:t>𝑋</m:t>
                          </m:r>
                        </m:sub>
                        <m:sup>
                          <m:r>
                            <a:rPr lang="es-AR" i="1">
                              <a:latin typeface="Cambria Math" panose="02040503050406030204" pitchFamily="18" charset="0"/>
                            </a:rPr>
                            <m:t>′</m:t>
                          </m:r>
                        </m:sup>
                      </m:sSubSup>
                      <m:d>
                        <m:dPr>
                          <m:ctrlPr>
                            <a:rPr lang="es-AR" i="1">
                              <a:latin typeface="Cambria Math" panose="02040503050406030204" pitchFamily="18" charset="0"/>
                            </a:rPr>
                          </m:ctrlPr>
                        </m:dPr>
                        <m:e>
                          <m:r>
                            <a:rPr lang="es-AR" i="1">
                              <a:latin typeface="Cambria Math" panose="02040503050406030204" pitchFamily="18" charset="0"/>
                            </a:rPr>
                            <m:t>𝑥</m:t>
                          </m:r>
                        </m:e>
                      </m:d>
                      <m:r>
                        <a:rPr lang="es-AR" i="1">
                          <a:latin typeface="Cambria Math" panose="02040503050406030204" pitchFamily="18" charset="0"/>
                        </a:rPr>
                        <m:t>=0</m:t>
                      </m:r>
                      <m:r>
                        <a:rPr lang="es-AR" i="1">
                          <a:latin typeface="Cambria Math" panose="02040503050406030204" pitchFamily="18" charset="0"/>
                          <a:ea typeface="Cambria Math" panose="02040503050406030204" pitchFamily="18" charset="0"/>
                        </a:rPr>
                        <m:t>⇒</m:t>
                      </m:r>
                      <m:r>
                        <a:rPr lang="es-AR" i="1">
                          <a:latin typeface="Cambria Math" panose="02040503050406030204" pitchFamily="18" charset="0"/>
                          <a:ea typeface="Cambria Math" panose="02040503050406030204" pitchFamily="18" charset="0"/>
                        </a:rPr>
                        <m:t>𝑠𝑎𝑙𝑒𝑛</m:t>
                      </m:r>
                      <m:r>
                        <a:rPr lang="es-AR" i="1">
                          <a:latin typeface="Cambria Math" panose="02040503050406030204" pitchFamily="18" charset="0"/>
                          <a:ea typeface="Cambria Math" panose="02040503050406030204" pitchFamily="18" charset="0"/>
                        </a:rPr>
                        <m:t> </m:t>
                      </m:r>
                      <m:r>
                        <a:rPr lang="es-AR" i="1">
                          <a:latin typeface="Cambria Math" panose="02040503050406030204" pitchFamily="18" charset="0"/>
                          <a:ea typeface="Cambria Math" panose="02040503050406030204" pitchFamily="18" charset="0"/>
                        </a:rPr>
                        <m:t>𝑝𝑢𝑛𝑡𝑜𝑠</m:t>
                      </m:r>
                      <m:r>
                        <a:rPr lang="es-AR" i="1">
                          <a:latin typeface="Cambria Math" panose="02040503050406030204" pitchFamily="18" charset="0"/>
                          <a:ea typeface="Cambria Math" panose="02040503050406030204" pitchFamily="18" charset="0"/>
                        </a:rPr>
                        <m:t> </m:t>
                      </m:r>
                      <m:r>
                        <a:rPr lang="es-AR" i="1">
                          <a:latin typeface="Cambria Math" panose="02040503050406030204" pitchFamily="18" charset="0"/>
                          <a:ea typeface="Cambria Math" panose="02040503050406030204" pitchFamily="18" charset="0"/>
                        </a:rPr>
                        <m:t>𝑐𝑟</m:t>
                      </m:r>
                      <m:r>
                        <a:rPr lang="es-AR" i="1">
                          <a:latin typeface="Cambria Math" panose="02040503050406030204" pitchFamily="18" charset="0"/>
                          <a:ea typeface="Cambria Math" panose="02040503050406030204" pitchFamily="18" charset="0"/>
                        </a:rPr>
                        <m:t>í</m:t>
                      </m:r>
                      <m:r>
                        <a:rPr lang="es-AR" i="1">
                          <a:latin typeface="Cambria Math" panose="02040503050406030204" pitchFamily="18" charset="0"/>
                          <a:ea typeface="Cambria Math" panose="02040503050406030204" pitchFamily="18" charset="0"/>
                        </a:rPr>
                        <m:t>𝑡𝑖𝑐𝑜𝑠</m:t>
                      </m:r>
                      <m:r>
                        <a:rPr lang="es-AR" i="1">
                          <a:latin typeface="Cambria Math" panose="02040503050406030204" pitchFamily="18" charset="0"/>
                          <a:ea typeface="Cambria Math" panose="02040503050406030204" pitchFamily="18" charset="0"/>
                        </a:rPr>
                        <m:t> </m:t>
                      </m:r>
                      <m:sSup>
                        <m:sSupPr>
                          <m:ctrlPr>
                            <a:rPr lang="es-AR" i="1">
                              <a:latin typeface="Cambria Math" panose="02040503050406030204" pitchFamily="18" charset="0"/>
                              <a:ea typeface="Cambria Math" panose="02040503050406030204" pitchFamily="18" charset="0"/>
                            </a:rPr>
                          </m:ctrlPr>
                        </m:sSupPr>
                        <m:e>
                          <m:r>
                            <a:rPr lang="es-AR" i="1">
                              <a:latin typeface="Cambria Math" panose="02040503050406030204" pitchFamily="18" charset="0"/>
                              <a:ea typeface="Cambria Math" panose="02040503050406030204" pitchFamily="18" charset="0"/>
                            </a:rPr>
                            <m:t>𝑥</m:t>
                          </m:r>
                        </m:e>
                        <m:sup>
                          <m:r>
                            <a:rPr lang="es-AR" i="1">
                              <a:latin typeface="Cambria Math" panose="02040503050406030204" pitchFamily="18" charset="0"/>
                              <a:ea typeface="Cambria Math" panose="02040503050406030204" pitchFamily="18" charset="0"/>
                            </a:rPr>
                            <m:t>∗</m:t>
                          </m:r>
                        </m:sup>
                      </m:sSup>
                    </m:oMath>
                  </m:oMathPara>
                </a14:m>
                <a:endParaRPr lang="es-AR" dirty="0">
                  <a:latin typeface="Century Gothic" panose="020B0502020202020204" pitchFamily="34" charset="0"/>
                  <a:ea typeface="Cambria Math" panose="02040503050406030204" pitchFamily="18" charset="0"/>
                </a:endParaRPr>
              </a:p>
              <a:p>
                <a:pPr algn="just"/>
                <a:endParaRPr lang="es-AR" dirty="0">
                  <a:latin typeface="Century Gothic" panose="020B0502020202020204" pitchFamily="34" charset="0"/>
                </a:endParaRPr>
              </a:p>
              <a:p>
                <a:pPr algn="just"/>
                <a:endParaRPr lang="es-AR" dirty="0">
                  <a:latin typeface="Century Gothic" panose="020B0502020202020204" pitchFamily="34" charset="0"/>
                </a:endParaRPr>
              </a:p>
              <a:p>
                <a:pPr algn="just"/>
                <a:r>
                  <a:rPr lang="es-AR" b="1" dirty="0">
                    <a:solidFill>
                      <a:srgbClr val="2E3192"/>
                    </a:solidFill>
                    <a:latin typeface="Century Gothic" panose="020B0502020202020204" pitchFamily="34" charset="0"/>
                  </a:rPr>
                  <a:t>Condición de Segundo Orden (CSO)</a:t>
                </a:r>
              </a:p>
              <a:p>
                <a:pPr algn="just"/>
                <a:endParaRPr lang="es-AR" dirty="0">
                  <a:latin typeface="Century Gothic" panose="020B0502020202020204" pitchFamily="34" charset="0"/>
                </a:endParaRPr>
              </a:p>
              <a:p>
                <a:pPr algn="just"/>
                <a14:m>
                  <m:oMathPara xmlns:m="http://schemas.openxmlformats.org/officeDocument/2006/math">
                    <m:oMathParaPr>
                      <m:jc m:val="centerGroup"/>
                    </m:oMathParaPr>
                    <m:oMath xmlns:m="http://schemas.openxmlformats.org/officeDocument/2006/math">
                      <m:sSubSup>
                        <m:sSubSupPr>
                          <m:ctrlPr>
                            <a:rPr lang="es-AR" i="1">
                              <a:latin typeface="Cambria Math" panose="02040503050406030204" pitchFamily="18" charset="0"/>
                            </a:rPr>
                          </m:ctrlPr>
                        </m:sSubSupPr>
                        <m:e>
                          <m:r>
                            <a:rPr lang="es-AR" i="1">
                              <a:latin typeface="Cambria Math" panose="02040503050406030204" pitchFamily="18" charset="0"/>
                            </a:rPr>
                            <m:t>𝑓</m:t>
                          </m:r>
                        </m:e>
                        <m:sub>
                          <m:r>
                            <a:rPr lang="es-AR" i="1">
                              <a:latin typeface="Cambria Math" panose="02040503050406030204" pitchFamily="18" charset="0"/>
                            </a:rPr>
                            <m:t>𝑋</m:t>
                          </m:r>
                        </m:sub>
                        <m:sup>
                          <m:r>
                            <a:rPr lang="es-AR" i="1">
                              <a:latin typeface="Cambria Math" panose="02040503050406030204" pitchFamily="18" charset="0"/>
                            </a:rPr>
                            <m:t>′</m:t>
                          </m:r>
                        </m:sup>
                      </m:sSubSup>
                      <m:d>
                        <m:dPr>
                          <m:ctrlPr>
                            <a:rPr lang="es-AR" i="1">
                              <a:latin typeface="Cambria Math" panose="02040503050406030204" pitchFamily="18" charset="0"/>
                            </a:rPr>
                          </m:ctrlPr>
                        </m:dPr>
                        <m:e>
                          <m:sSup>
                            <m:sSupPr>
                              <m:ctrlPr>
                                <a:rPr lang="es-AR" i="1">
                                  <a:latin typeface="Cambria Math" panose="02040503050406030204" pitchFamily="18" charset="0"/>
                                  <a:ea typeface="Cambria Math" panose="02040503050406030204" pitchFamily="18" charset="0"/>
                                </a:rPr>
                              </m:ctrlPr>
                            </m:sSupPr>
                            <m:e>
                              <m:r>
                                <a:rPr lang="es-AR" i="1">
                                  <a:latin typeface="Cambria Math" panose="02040503050406030204" pitchFamily="18" charset="0"/>
                                  <a:ea typeface="Cambria Math" panose="02040503050406030204" pitchFamily="18" charset="0"/>
                                </a:rPr>
                                <m:t>𝑥</m:t>
                              </m:r>
                            </m:e>
                            <m:sup>
                              <m:r>
                                <a:rPr lang="es-AR" i="1">
                                  <a:latin typeface="Cambria Math" panose="02040503050406030204" pitchFamily="18" charset="0"/>
                                  <a:ea typeface="Cambria Math" panose="02040503050406030204" pitchFamily="18" charset="0"/>
                                </a:rPr>
                                <m:t>∗</m:t>
                              </m:r>
                            </m:sup>
                          </m:sSup>
                        </m:e>
                      </m:d>
                      <m:r>
                        <a:rPr lang="es-AR" i="1">
                          <a:latin typeface="Cambria Math" panose="02040503050406030204" pitchFamily="18" charset="0"/>
                        </a:rPr>
                        <m:t>&lt;</m:t>
                      </m:r>
                      <m:r>
                        <a:rPr lang="es-AR" i="1">
                          <a:latin typeface="Cambria Math" panose="02040503050406030204" pitchFamily="18" charset="0"/>
                        </a:rPr>
                        <m:t>0</m:t>
                      </m:r>
                      <m:r>
                        <a:rPr lang="es-AR" i="1">
                          <a:latin typeface="Cambria Math" panose="02040503050406030204" pitchFamily="18" charset="0"/>
                          <a:ea typeface="Cambria Math" panose="02040503050406030204" pitchFamily="18" charset="0"/>
                        </a:rPr>
                        <m:t>⇒ </m:t>
                      </m:r>
                      <m:sSup>
                        <m:sSupPr>
                          <m:ctrlPr>
                            <a:rPr lang="es-AR" i="1">
                              <a:latin typeface="Cambria Math" panose="02040503050406030204" pitchFamily="18" charset="0"/>
                              <a:ea typeface="Cambria Math" panose="02040503050406030204" pitchFamily="18" charset="0"/>
                            </a:rPr>
                          </m:ctrlPr>
                        </m:sSupPr>
                        <m:e>
                          <m:r>
                            <a:rPr lang="es-AR" i="1">
                              <a:latin typeface="Cambria Math" panose="02040503050406030204" pitchFamily="18" charset="0"/>
                              <a:ea typeface="Cambria Math" panose="02040503050406030204" pitchFamily="18" charset="0"/>
                            </a:rPr>
                            <m:t>𝑥</m:t>
                          </m:r>
                        </m:e>
                        <m:sup>
                          <m:r>
                            <a:rPr lang="es-AR" i="1">
                              <a:latin typeface="Cambria Math" panose="02040503050406030204" pitchFamily="18" charset="0"/>
                              <a:ea typeface="Cambria Math" panose="02040503050406030204" pitchFamily="18" charset="0"/>
                            </a:rPr>
                            <m:t>∗</m:t>
                          </m:r>
                        </m:sup>
                      </m:sSup>
                      <m:r>
                        <a:rPr lang="es-AR" i="1">
                          <a:latin typeface="Cambria Math" panose="02040503050406030204" pitchFamily="18" charset="0"/>
                          <a:ea typeface="Cambria Math" panose="02040503050406030204" pitchFamily="18" charset="0"/>
                        </a:rPr>
                        <m:t> </m:t>
                      </m:r>
                      <m:r>
                        <a:rPr lang="es-AR" i="1">
                          <a:latin typeface="Cambria Math" panose="02040503050406030204" pitchFamily="18" charset="0"/>
                          <a:ea typeface="Cambria Math" panose="02040503050406030204" pitchFamily="18" charset="0"/>
                        </a:rPr>
                        <m:t>𝑒𝑠</m:t>
                      </m:r>
                      <m:r>
                        <a:rPr lang="es-AR" i="1">
                          <a:latin typeface="Cambria Math" panose="02040503050406030204" pitchFamily="18" charset="0"/>
                          <a:ea typeface="Cambria Math" panose="02040503050406030204" pitchFamily="18" charset="0"/>
                        </a:rPr>
                        <m:t> </m:t>
                      </m:r>
                      <m:r>
                        <a:rPr lang="es-AR" i="1">
                          <a:latin typeface="Cambria Math" panose="02040503050406030204" pitchFamily="18" charset="0"/>
                          <a:ea typeface="Cambria Math" panose="02040503050406030204" pitchFamily="18" charset="0"/>
                        </a:rPr>
                        <m:t>𝑢𝑛</m:t>
                      </m:r>
                      <m:r>
                        <a:rPr lang="es-AR" i="1">
                          <a:latin typeface="Cambria Math" panose="02040503050406030204" pitchFamily="18" charset="0"/>
                          <a:ea typeface="Cambria Math" panose="02040503050406030204" pitchFamily="18" charset="0"/>
                        </a:rPr>
                        <m:t> </m:t>
                      </m:r>
                      <m:r>
                        <a:rPr lang="es-AR" i="1">
                          <a:latin typeface="Cambria Math" panose="02040503050406030204" pitchFamily="18" charset="0"/>
                          <a:ea typeface="Cambria Math" panose="02040503050406030204" pitchFamily="18" charset="0"/>
                        </a:rPr>
                        <m:t>𝑚</m:t>
                      </m:r>
                      <m:r>
                        <a:rPr lang="es-AR" i="1">
                          <a:latin typeface="Cambria Math" panose="02040503050406030204" pitchFamily="18" charset="0"/>
                          <a:ea typeface="Cambria Math" panose="02040503050406030204" pitchFamily="18" charset="0"/>
                        </a:rPr>
                        <m:t>á</m:t>
                      </m:r>
                      <m:r>
                        <a:rPr lang="es-AR" i="1">
                          <a:latin typeface="Cambria Math" panose="02040503050406030204" pitchFamily="18" charset="0"/>
                          <a:ea typeface="Cambria Math" panose="02040503050406030204" pitchFamily="18" charset="0"/>
                        </a:rPr>
                        <m:t>𝑥𝑖𝑚𝑜</m:t>
                      </m:r>
                      <m:r>
                        <a:rPr lang="es-AR" i="1">
                          <a:latin typeface="Cambria Math" panose="02040503050406030204" pitchFamily="18" charset="0"/>
                          <a:ea typeface="Cambria Math" panose="02040503050406030204" pitchFamily="18" charset="0"/>
                        </a:rPr>
                        <m:t> </m:t>
                      </m:r>
                      <m:r>
                        <a:rPr lang="es-AR" i="1">
                          <a:latin typeface="Cambria Math" panose="02040503050406030204" pitchFamily="18" charset="0"/>
                          <a:ea typeface="Cambria Math" panose="02040503050406030204" pitchFamily="18" charset="0"/>
                        </a:rPr>
                        <m:t>𝑟𝑒𝑙𝑎𝑡𝑖𝑣𝑜</m:t>
                      </m:r>
                      <m:r>
                        <a:rPr lang="es-AR" i="1">
                          <a:latin typeface="Cambria Math" panose="02040503050406030204" pitchFamily="18" charset="0"/>
                          <a:ea typeface="Cambria Math" panose="02040503050406030204" pitchFamily="18" charset="0"/>
                        </a:rPr>
                        <m:t> </m:t>
                      </m:r>
                      <m:r>
                        <a:rPr lang="es-AR" i="1">
                          <a:latin typeface="Cambria Math" panose="02040503050406030204" pitchFamily="18" charset="0"/>
                          <a:ea typeface="Cambria Math" panose="02040503050406030204" pitchFamily="18" charset="0"/>
                        </a:rPr>
                        <m:t>𝑑𝑒</m:t>
                      </m:r>
                      <m:r>
                        <a:rPr lang="es-AR" i="1">
                          <a:latin typeface="Cambria Math" panose="02040503050406030204" pitchFamily="18" charset="0"/>
                          <a:ea typeface="Cambria Math" panose="02040503050406030204" pitchFamily="18" charset="0"/>
                        </a:rPr>
                        <m:t> </m:t>
                      </m:r>
                      <m:r>
                        <a:rPr lang="es-AR" i="1">
                          <a:latin typeface="Cambria Math" panose="02040503050406030204" pitchFamily="18" charset="0"/>
                          <a:ea typeface="Cambria Math" panose="02040503050406030204" pitchFamily="18" charset="0"/>
                        </a:rPr>
                        <m:t>𝑙𝑎</m:t>
                      </m:r>
                      <m:r>
                        <a:rPr lang="es-AR" i="1">
                          <a:latin typeface="Cambria Math" panose="02040503050406030204" pitchFamily="18" charset="0"/>
                          <a:ea typeface="Cambria Math" panose="02040503050406030204" pitchFamily="18" charset="0"/>
                        </a:rPr>
                        <m:t> </m:t>
                      </m:r>
                      <m:r>
                        <a:rPr lang="es-AR" i="1">
                          <a:latin typeface="Cambria Math" panose="02040503050406030204" pitchFamily="18" charset="0"/>
                          <a:ea typeface="Cambria Math" panose="02040503050406030204" pitchFamily="18" charset="0"/>
                        </a:rPr>
                        <m:t>𝑓𝑢𝑛𝑐𝑖</m:t>
                      </m:r>
                      <m:r>
                        <a:rPr lang="es-AR" i="1">
                          <a:latin typeface="Cambria Math" panose="02040503050406030204" pitchFamily="18" charset="0"/>
                          <a:ea typeface="Cambria Math" panose="02040503050406030204" pitchFamily="18" charset="0"/>
                        </a:rPr>
                        <m:t>ó</m:t>
                      </m:r>
                      <m:r>
                        <a:rPr lang="es-AR" i="1">
                          <a:latin typeface="Cambria Math" panose="02040503050406030204" pitchFamily="18" charset="0"/>
                          <a:ea typeface="Cambria Math" panose="02040503050406030204" pitchFamily="18" charset="0"/>
                        </a:rPr>
                        <m:t>𝑛</m:t>
                      </m:r>
                      <m:r>
                        <a:rPr lang="es-AR" i="1">
                          <a:latin typeface="Cambria Math" panose="02040503050406030204" pitchFamily="18" charset="0"/>
                          <a:ea typeface="Cambria Math" panose="02040503050406030204" pitchFamily="18" charset="0"/>
                        </a:rPr>
                        <m:t> </m:t>
                      </m:r>
                      <m:sSub>
                        <m:sSubPr>
                          <m:ctrlPr>
                            <a:rPr lang="es-AR" i="1">
                              <a:latin typeface="Cambria Math" panose="02040503050406030204" pitchFamily="18" charset="0"/>
                              <a:ea typeface="Cambria Math" panose="02040503050406030204" pitchFamily="18" charset="0"/>
                            </a:rPr>
                          </m:ctrlPr>
                        </m:sSubPr>
                        <m:e>
                          <m:r>
                            <a:rPr lang="es-AR" i="1">
                              <a:latin typeface="Cambria Math" panose="02040503050406030204" pitchFamily="18" charset="0"/>
                              <a:ea typeface="Cambria Math" panose="02040503050406030204" pitchFamily="18" charset="0"/>
                            </a:rPr>
                            <m:t>𝑓</m:t>
                          </m:r>
                        </m:e>
                        <m:sub>
                          <m:r>
                            <a:rPr lang="es-AR" i="1">
                              <a:latin typeface="Cambria Math" panose="02040503050406030204" pitchFamily="18" charset="0"/>
                              <a:ea typeface="Cambria Math" panose="02040503050406030204" pitchFamily="18" charset="0"/>
                            </a:rPr>
                            <m:t>𝑋</m:t>
                          </m:r>
                        </m:sub>
                      </m:sSub>
                      <m:r>
                        <a:rPr lang="es-AR" i="1">
                          <a:latin typeface="Cambria Math" panose="02040503050406030204" pitchFamily="18" charset="0"/>
                          <a:ea typeface="Cambria Math" panose="02040503050406030204" pitchFamily="18" charset="0"/>
                        </a:rPr>
                        <m:t>(</m:t>
                      </m:r>
                      <m:r>
                        <a:rPr lang="es-AR" i="1">
                          <a:latin typeface="Cambria Math" panose="02040503050406030204" pitchFamily="18" charset="0"/>
                          <a:ea typeface="Cambria Math" panose="02040503050406030204" pitchFamily="18" charset="0"/>
                        </a:rPr>
                        <m:t>𝑥</m:t>
                      </m:r>
                      <m:r>
                        <a:rPr lang="es-AR" i="1">
                          <a:latin typeface="Cambria Math" panose="02040503050406030204" pitchFamily="18" charset="0"/>
                          <a:ea typeface="Cambria Math" panose="02040503050406030204" pitchFamily="18" charset="0"/>
                        </a:rPr>
                        <m:t>)</m:t>
                      </m:r>
                    </m:oMath>
                  </m:oMathPara>
                </a14:m>
                <a:endParaRPr lang="es-AR" dirty="0">
                  <a:latin typeface="Century Gothic" panose="020B0502020202020204" pitchFamily="34" charset="0"/>
                </a:endParaRPr>
              </a:p>
              <a:p>
                <a:pPr algn="just"/>
                <a:endParaRPr lang="es-AR" dirty="0">
                  <a:latin typeface="Century Gothic" panose="020B0502020202020204" pitchFamily="34" charset="0"/>
                </a:endParaRPr>
              </a:p>
              <a:p>
                <a:pPr algn="just"/>
                <a:r>
                  <a:rPr lang="es-AR" dirty="0">
                    <a:latin typeface="Century Gothic" panose="020B0502020202020204" pitchFamily="34" charset="0"/>
                  </a:rPr>
                  <a:t>En nuestro ejemplo </a:t>
                </a:r>
                <a14:m>
                  <m:oMath xmlns:m="http://schemas.openxmlformats.org/officeDocument/2006/math">
                    <m:sSub>
                      <m:sSubPr>
                        <m:ctrlPr>
                          <a:rPr lang="es-AR" i="1">
                            <a:latin typeface="Cambria Math" panose="02040503050406030204" pitchFamily="18" charset="0"/>
                            <a:ea typeface="Cambria Math" panose="02040503050406030204" pitchFamily="18" charset="0"/>
                          </a:rPr>
                        </m:ctrlPr>
                      </m:sSubPr>
                      <m:e>
                        <m:r>
                          <a:rPr lang="es-AR" i="1">
                            <a:latin typeface="Cambria Math" panose="02040503050406030204" pitchFamily="18" charset="0"/>
                            <a:ea typeface="Cambria Math" panose="02040503050406030204" pitchFamily="18" charset="0"/>
                          </a:rPr>
                          <m:t>𝑓</m:t>
                        </m:r>
                      </m:e>
                      <m:sub>
                        <m:r>
                          <a:rPr lang="es-AR" i="1">
                            <a:latin typeface="Cambria Math" panose="02040503050406030204" pitchFamily="18" charset="0"/>
                            <a:ea typeface="Cambria Math" panose="02040503050406030204" pitchFamily="18" charset="0"/>
                          </a:rPr>
                          <m:t>𝑋</m:t>
                        </m:r>
                      </m:sub>
                    </m:sSub>
                    <m:d>
                      <m:dPr>
                        <m:ctrlPr>
                          <a:rPr lang="es-AR" i="1">
                            <a:latin typeface="Cambria Math" panose="02040503050406030204" pitchFamily="18" charset="0"/>
                            <a:ea typeface="Cambria Math" panose="02040503050406030204" pitchFamily="18" charset="0"/>
                          </a:rPr>
                        </m:ctrlPr>
                      </m:dPr>
                      <m:e>
                        <m:r>
                          <a:rPr lang="es-AR" i="1">
                            <a:latin typeface="Cambria Math" panose="02040503050406030204" pitchFamily="18" charset="0"/>
                            <a:ea typeface="Cambria Math" panose="02040503050406030204" pitchFamily="18" charset="0"/>
                          </a:rPr>
                          <m:t>𝑥</m:t>
                        </m:r>
                      </m:e>
                    </m:d>
                    <m:r>
                      <a:rPr lang="es-AR" i="1">
                        <a:latin typeface="Cambria Math" panose="02040503050406030204" pitchFamily="18" charset="0"/>
                        <a:ea typeface="Cambria Math" panose="02040503050406030204" pitchFamily="18" charset="0"/>
                      </a:rPr>
                      <m:t>=2</m:t>
                    </m:r>
                    <m:r>
                      <a:rPr lang="es-AR" i="1">
                        <a:latin typeface="Cambria Math" panose="02040503050406030204" pitchFamily="18" charset="0"/>
                        <a:ea typeface="Cambria Math" panose="02040503050406030204" pitchFamily="18" charset="0"/>
                      </a:rPr>
                      <m:t>𝑥</m:t>
                    </m:r>
                  </m:oMath>
                </a14:m>
                <a:r>
                  <a:rPr lang="es-AR" dirty="0">
                    <a:latin typeface="Century Gothic" panose="020B0502020202020204" pitchFamily="34" charset="0"/>
                  </a:rPr>
                  <a:t> es una función lineal y por lo tanto no tiene máximo relativo, y en esta situación no disponemos de Modo.</a:t>
                </a:r>
              </a:p>
              <a:p>
                <a:pPr algn="just"/>
                <a:endParaRPr lang="es-AR" dirty="0">
                  <a:latin typeface="Century Gothic" panose="020B0502020202020204" pitchFamily="34" charset="0"/>
                </a:endParaRPr>
              </a:p>
            </p:txBody>
          </p:sp>
        </mc:Choice>
        <mc:Fallback>
          <p:sp>
            <p:nvSpPr>
              <p:cNvPr id="2" name="Rectángulo 1">
                <a:extLst>
                  <a:ext uri="{FF2B5EF4-FFF2-40B4-BE49-F238E27FC236}">
                    <a16:creationId xmlns:a16="http://schemas.microsoft.com/office/drawing/2014/main" id="{BC2EA8E6-0C23-4C25-82B1-51BA76038A07}"/>
                  </a:ext>
                </a:extLst>
              </p:cNvPr>
              <p:cNvSpPr>
                <a:spLocks noRot="1" noChangeAspect="1" noMove="1" noResize="1" noEditPoints="1" noAdjustHandles="1" noChangeArrowheads="1" noChangeShapeType="1" noTextEdit="1"/>
              </p:cNvSpPr>
              <p:nvPr/>
            </p:nvSpPr>
            <p:spPr>
              <a:xfrm>
                <a:off x="1108649" y="612159"/>
                <a:ext cx="9114506" cy="5909310"/>
              </a:xfrm>
              <a:prstGeom prst="rect">
                <a:avLst/>
              </a:prstGeom>
              <a:blipFill>
                <a:blip r:embed="rId2"/>
                <a:stretch>
                  <a:fillRect l="-602" t="-515" r="-535"/>
                </a:stretch>
              </a:blipFill>
            </p:spPr>
            <p:txBody>
              <a:bodyPr/>
              <a:lstStyle/>
              <a:p>
                <a:r>
                  <a:rPr lang="es-AR">
                    <a:noFill/>
                  </a:rPr>
                  <a:t> </a:t>
                </a:r>
              </a:p>
            </p:txBody>
          </p:sp>
        </mc:Fallback>
      </mc:AlternateContent>
    </p:spTree>
    <p:extLst>
      <p:ext uri="{BB962C8B-B14F-4D97-AF65-F5344CB8AC3E}">
        <p14:creationId xmlns:p14="http://schemas.microsoft.com/office/powerpoint/2010/main" val="74809428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Rectángulo 1">
                <a:extLst>
                  <a:ext uri="{FF2B5EF4-FFF2-40B4-BE49-F238E27FC236}">
                    <a16:creationId xmlns:a16="http://schemas.microsoft.com/office/drawing/2014/main" id="{1EBB6E1A-90FC-42E0-BB25-66A921D451F9}"/>
                  </a:ext>
                </a:extLst>
              </p:cNvPr>
              <p:cNvSpPr/>
              <p:nvPr/>
            </p:nvSpPr>
            <p:spPr>
              <a:xfrm>
                <a:off x="1557058" y="908721"/>
                <a:ext cx="9110942" cy="5472139"/>
              </a:xfrm>
              <a:prstGeom prst="rect">
                <a:avLst/>
              </a:prstGeom>
            </p:spPr>
            <p:txBody>
              <a:bodyPr wrap="square">
                <a:spAutoFit/>
              </a:bodyPr>
              <a:lstStyle/>
              <a:p>
                <a:pPr algn="just"/>
                <a:r>
                  <a:rPr lang="es-AR" b="1" dirty="0">
                    <a:solidFill>
                      <a:srgbClr val="2E3192"/>
                    </a:solidFill>
                    <a:latin typeface="Century Gothic" panose="020B0502020202020204" pitchFamily="34" charset="0"/>
                  </a:rPr>
                  <a:t>Mediana</a:t>
                </a:r>
              </a:p>
              <a:p>
                <a:pPr algn="just"/>
                <a:endParaRPr lang="es-AR" b="1" dirty="0">
                  <a:solidFill>
                    <a:srgbClr val="FF0000"/>
                  </a:solidFill>
                  <a:latin typeface="Century Gothic" panose="020B0502020202020204" pitchFamily="34" charset="0"/>
                </a:endParaRPr>
              </a:p>
              <a:p>
                <a:pPr algn="just"/>
                <a:r>
                  <a:rPr lang="es-AR" dirty="0">
                    <a:latin typeface="Century Gothic" panose="020B0502020202020204" pitchFamily="34" charset="0"/>
                  </a:rPr>
                  <a:t>Para determinarla se emplea la Función de Distribución para obtener aquel valor de la variable que acumula 50% de probabilidad.</a:t>
                </a:r>
              </a:p>
              <a:p>
                <a:pPr algn="just"/>
                <a:endParaRPr lang="es-AR" dirty="0">
                  <a:latin typeface="Century Gothic" panose="020B0502020202020204" pitchFamily="34" charset="0"/>
                </a:endParaRPr>
              </a:p>
              <a:p>
                <a:pPr algn="just"/>
                <a14:m>
                  <m:oMathPara xmlns:m="http://schemas.openxmlformats.org/officeDocument/2006/math">
                    <m:oMathParaPr>
                      <m:jc m:val="centerGroup"/>
                    </m:oMathParaPr>
                    <m:oMath xmlns:m="http://schemas.openxmlformats.org/officeDocument/2006/math">
                      <m:sSub>
                        <m:sSubPr>
                          <m:ctrlPr>
                            <a:rPr lang="es-AR" i="1">
                              <a:latin typeface="Cambria Math" panose="02040503050406030204" pitchFamily="18" charset="0"/>
                            </a:rPr>
                          </m:ctrlPr>
                        </m:sSubPr>
                        <m:e>
                          <m:r>
                            <a:rPr lang="es-AR" i="1">
                              <a:latin typeface="Cambria Math" panose="02040503050406030204" pitchFamily="18" charset="0"/>
                            </a:rPr>
                            <m:t>𝐹</m:t>
                          </m:r>
                        </m:e>
                        <m:sub>
                          <m:r>
                            <a:rPr lang="es-AR" i="1">
                              <a:latin typeface="Cambria Math" panose="02040503050406030204" pitchFamily="18" charset="0"/>
                            </a:rPr>
                            <m:t>𝑋</m:t>
                          </m:r>
                        </m:sub>
                      </m:sSub>
                      <m:d>
                        <m:dPr>
                          <m:ctrlPr>
                            <a:rPr lang="es-AR" i="1">
                              <a:latin typeface="Cambria Math" panose="02040503050406030204" pitchFamily="18" charset="0"/>
                            </a:rPr>
                          </m:ctrlPr>
                        </m:dPr>
                        <m:e>
                          <m:r>
                            <a:rPr lang="es-AR" i="1">
                              <a:latin typeface="Cambria Math" panose="02040503050406030204" pitchFamily="18" charset="0"/>
                            </a:rPr>
                            <m:t>𝑀𝑒</m:t>
                          </m:r>
                        </m:e>
                      </m:d>
                      <m:r>
                        <a:rPr lang="es-AR" i="1">
                          <a:latin typeface="Cambria Math" panose="02040503050406030204" pitchFamily="18" charset="0"/>
                        </a:rPr>
                        <m:t>=</m:t>
                      </m:r>
                      <m:r>
                        <a:rPr lang="es-AR" i="1">
                          <a:latin typeface="Cambria Math" panose="02040503050406030204" pitchFamily="18" charset="0"/>
                        </a:rPr>
                        <m:t>𝑃</m:t>
                      </m:r>
                      <m:d>
                        <m:dPr>
                          <m:ctrlPr>
                            <a:rPr lang="es-AR" i="1">
                              <a:latin typeface="Cambria Math" panose="02040503050406030204" pitchFamily="18" charset="0"/>
                            </a:rPr>
                          </m:ctrlPr>
                        </m:dPr>
                        <m:e>
                          <m:r>
                            <a:rPr lang="es-AR" i="1">
                              <a:latin typeface="Cambria Math" panose="02040503050406030204" pitchFamily="18" charset="0"/>
                              <a:ea typeface="Cambria Math" panose="02040503050406030204" pitchFamily="18" charset="0"/>
                            </a:rPr>
                            <m:t>𝑋</m:t>
                          </m:r>
                          <m:r>
                            <a:rPr lang="es-AR" i="1">
                              <a:latin typeface="Cambria Math" panose="02040503050406030204" pitchFamily="18" charset="0"/>
                              <a:ea typeface="Cambria Math" panose="02040503050406030204" pitchFamily="18" charset="0"/>
                            </a:rPr>
                            <m:t>≤</m:t>
                          </m:r>
                          <m:r>
                            <a:rPr lang="es-AR" i="1">
                              <a:latin typeface="Cambria Math" panose="02040503050406030204" pitchFamily="18" charset="0"/>
                              <a:ea typeface="Cambria Math" panose="02040503050406030204" pitchFamily="18" charset="0"/>
                            </a:rPr>
                            <m:t>𝑀𝑒</m:t>
                          </m:r>
                        </m:e>
                      </m:d>
                      <m:r>
                        <a:rPr lang="es-AR" i="1">
                          <a:latin typeface="Cambria Math" panose="02040503050406030204" pitchFamily="18" charset="0"/>
                          <a:ea typeface="Cambria Math" panose="02040503050406030204" pitchFamily="18" charset="0"/>
                        </a:rPr>
                        <m:t>=</m:t>
                      </m:r>
                      <m:r>
                        <a:rPr lang="es-AR" i="1">
                          <a:latin typeface="Cambria Math" panose="02040503050406030204" pitchFamily="18" charset="0"/>
                        </a:rPr>
                        <m:t>0,50</m:t>
                      </m:r>
                    </m:oMath>
                  </m:oMathPara>
                </a14:m>
                <a:endParaRPr lang="es-AR" dirty="0">
                  <a:latin typeface="Century Gothic" panose="020B0502020202020204" pitchFamily="34" charset="0"/>
                </a:endParaRPr>
              </a:p>
              <a:p>
                <a:pPr algn="just"/>
                <a:endParaRPr lang="es-AR" dirty="0">
                  <a:latin typeface="Century Gothic" panose="020B0502020202020204" pitchFamily="34" charset="0"/>
                </a:endParaRPr>
              </a:p>
              <a:p>
                <a:pPr algn="just"/>
                <a:endParaRPr lang="es-AR" dirty="0">
                  <a:latin typeface="Century Gothic" panose="020B0502020202020204" pitchFamily="34" charset="0"/>
                </a:endParaRPr>
              </a:p>
              <a:p>
                <a:pPr algn="just"/>
                <a14:m>
                  <m:oMathPara xmlns:m="http://schemas.openxmlformats.org/officeDocument/2006/math">
                    <m:oMathParaPr>
                      <m:jc m:val="centerGroup"/>
                    </m:oMathParaPr>
                    <m:oMath xmlns:m="http://schemas.openxmlformats.org/officeDocument/2006/math">
                      <m:sSup>
                        <m:sSupPr>
                          <m:ctrlPr>
                            <a:rPr lang="es-AR" i="1">
                              <a:latin typeface="Cambria Math" panose="02040503050406030204" pitchFamily="18" charset="0"/>
                            </a:rPr>
                          </m:ctrlPr>
                        </m:sSupPr>
                        <m:e>
                          <m:sSub>
                            <m:sSubPr>
                              <m:ctrlPr>
                                <a:rPr lang="es-AR" i="1">
                                  <a:latin typeface="Cambria Math" panose="02040503050406030204" pitchFamily="18" charset="0"/>
                                </a:rPr>
                              </m:ctrlPr>
                            </m:sSubPr>
                            <m:e>
                              <m:r>
                                <a:rPr lang="es-AR" i="1">
                                  <a:latin typeface="Cambria Math" panose="02040503050406030204" pitchFamily="18" charset="0"/>
                                </a:rPr>
                                <m:t>𝐹</m:t>
                              </m:r>
                            </m:e>
                            <m:sub>
                              <m:r>
                                <a:rPr lang="es-AR" i="1">
                                  <a:latin typeface="Cambria Math" panose="02040503050406030204" pitchFamily="18" charset="0"/>
                                </a:rPr>
                                <m:t>𝑋</m:t>
                              </m:r>
                            </m:sub>
                          </m:sSub>
                          <m:d>
                            <m:dPr>
                              <m:ctrlPr>
                                <a:rPr lang="es-AR" i="1">
                                  <a:latin typeface="Cambria Math" panose="02040503050406030204" pitchFamily="18" charset="0"/>
                                </a:rPr>
                              </m:ctrlPr>
                            </m:dPr>
                            <m:e>
                              <m:r>
                                <a:rPr lang="es-AR" i="1">
                                  <a:latin typeface="Cambria Math" panose="02040503050406030204" pitchFamily="18" charset="0"/>
                                </a:rPr>
                                <m:t>𝑥</m:t>
                              </m:r>
                            </m:e>
                          </m:d>
                          <m:r>
                            <a:rPr lang="es-AR" i="1">
                              <a:latin typeface="Cambria Math" panose="02040503050406030204" pitchFamily="18" charset="0"/>
                            </a:rPr>
                            <m:t>=</m:t>
                          </m:r>
                          <m:r>
                            <a:rPr lang="es-AR" i="1">
                              <a:latin typeface="Cambria Math" panose="02040503050406030204" pitchFamily="18" charset="0"/>
                            </a:rPr>
                            <m:t>𝑥</m:t>
                          </m:r>
                        </m:e>
                        <m:sup>
                          <m:r>
                            <a:rPr lang="es-AR" i="1">
                              <a:latin typeface="Cambria Math" panose="02040503050406030204" pitchFamily="18" charset="0"/>
                            </a:rPr>
                            <m:t>2</m:t>
                          </m:r>
                        </m:sup>
                      </m:sSup>
                    </m:oMath>
                  </m:oMathPara>
                </a14:m>
                <a:endParaRPr lang="es-AR" dirty="0">
                  <a:latin typeface="Century Gothic" panose="020B0502020202020204" pitchFamily="34" charset="0"/>
                </a:endParaRPr>
              </a:p>
              <a:p>
                <a:pPr algn="just"/>
                <a:endParaRPr lang="es-AR" dirty="0">
                  <a:latin typeface="Century Gothic" panose="020B0502020202020204" pitchFamily="34" charset="0"/>
                </a:endParaRPr>
              </a:p>
              <a:p>
                <a:pPr algn="just"/>
                <a:r>
                  <a:rPr lang="es-AR" dirty="0">
                    <a:latin typeface="Century Gothic" panose="020B0502020202020204" pitchFamily="34" charset="0"/>
                  </a:rPr>
                  <a:t>Entonces,</a:t>
                </a:r>
              </a:p>
              <a:p>
                <a:pPr algn="just"/>
                <a:endParaRPr lang="es-AR" dirty="0">
                  <a:latin typeface="Century Gothic" panose="020B0502020202020204" pitchFamily="34" charset="0"/>
                </a:endParaRPr>
              </a:p>
              <a:p>
                <a:pPr algn="just"/>
                <a14:m>
                  <m:oMathPara xmlns:m="http://schemas.openxmlformats.org/officeDocument/2006/math">
                    <m:oMathParaPr>
                      <m:jc m:val="centerGroup"/>
                    </m:oMathParaPr>
                    <m:oMath xmlns:m="http://schemas.openxmlformats.org/officeDocument/2006/math">
                      <m:sSup>
                        <m:sSupPr>
                          <m:ctrlPr>
                            <a:rPr lang="es-AR" i="1">
                              <a:latin typeface="Cambria Math" panose="02040503050406030204" pitchFamily="18" charset="0"/>
                            </a:rPr>
                          </m:ctrlPr>
                        </m:sSupPr>
                        <m:e>
                          <m:r>
                            <a:rPr lang="es-AR" i="1">
                              <a:latin typeface="Cambria Math" panose="02040503050406030204" pitchFamily="18" charset="0"/>
                            </a:rPr>
                            <m:t>𝑀𝑒</m:t>
                          </m:r>
                          <m:r>
                            <a:rPr lang="es-AR" i="1">
                              <a:latin typeface="Cambria Math" panose="02040503050406030204" pitchFamily="18" charset="0"/>
                            </a:rPr>
                            <m:t>(</m:t>
                          </m:r>
                          <m:r>
                            <a:rPr lang="es-AR" i="1">
                              <a:latin typeface="Cambria Math" panose="02040503050406030204" pitchFamily="18" charset="0"/>
                            </a:rPr>
                            <m:t>𝑋</m:t>
                          </m:r>
                          <m:r>
                            <a:rPr lang="es-AR" i="1">
                              <a:latin typeface="Cambria Math" panose="02040503050406030204" pitchFamily="18" charset="0"/>
                            </a:rPr>
                            <m:t>)</m:t>
                          </m:r>
                        </m:e>
                        <m:sup>
                          <m:r>
                            <a:rPr lang="es-AR" i="1">
                              <a:latin typeface="Cambria Math" panose="02040503050406030204" pitchFamily="18" charset="0"/>
                            </a:rPr>
                            <m:t>2</m:t>
                          </m:r>
                        </m:sup>
                      </m:sSup>
                      <m:r>
                        <a:rPr lang="es-AR" i="1">
                          <a:latin typeface="Cambria Math" panose="02040503050406030204" pitchFamily="18" charset="0"/>
                        </a:rPr>
                        <m:t>=</m:t>
                      </m:r>
                      <m:r>
                        <a:rPr lang="es-AR" i="1">
                          <a:latin typeface="Cambria Math" panose="02040503050406030204" pitchFamily="18" charset="0"/>
                        </a:rPr>
                        <m:t>0,50</m:t>
                      </m:r>
                      <m:r>
                        <a:rPr lang="es-AR" i="1">
                          <a:latin typeface="Cambria Math" panose="02040503050406030204" pitchFamily="18" charset="0"/>
                          <a:ea typeface="Cambria Math" panose="02040503050406030204" pitchFamily="18" charset="0"/>
                        </a:rPr>
                        <m:t>⇒</m:t>
                      </m:r>
                      <m:rad>
                        <m:radPr>
                          <m:degHide m:val="on"/>
                          <m:ctrlPr>
                            <a:rPr lang="es-AR" i="1">
                              <a:latin typeface="Cambria Math" panose="02040503050406030204" pitchFamily="18" charset="0"/>
                              <a:ea typeface="Cambria Math" panose="02040503050406030204" pitchFamily="18" charset="0"/>
                            </a:rPr>
                          </m:ctrlPr>
                        </m:radPr>
                        <m:deg/>
                        <m:e>
                          <m:r>
                            <a:rPr lang="es-AR" i="1">
                              <a:latin typeface="Cambria Math" panose="02040503050406030204" pitchFamily="18" charset="0"/>
                              <a:ea typeface="Cambria Math" panose="02040503050406030204" pitchFamily="18" charset="0"/>
                            </a:rPr>
                            <m:t>0,50</m:t>
                          </m:r>
                        </m:e>
                      </m:rad>
                      <m:r>
                        <a:rPr lang="es-AR" i="1">
                          <a:latin typeface="Cambria Math" panose="02040503050406030204" pitchFamily="18" charset="0"/>
                          <a:ea typeface="Cambria Math" panose="02040503050406030204" pitchFamily="18" charset="0"/>
                        </a:rPr>
                        <m:t>≅0,7071</m:t>
                      </m:r>
                    </m:oMath>
                  </m:oMathPara>
                </a14:m>
                <a:endParaRPr lang="es-AR" dirty="0">
                  <a:latin typeface="Century Gothic" panose="020B0502020202020204" pitchFamily="34" charset="0"/>
                </a:endParaRPr>
              </a:p>
              <a:p>
                <a:pPr algn="just"/>
                <a:endParaRPr lang="es-AR" dirty="0">
                  <a:latin typeface="Century Gothic" panose="020B0502020202020204" pitchFamily="34" charset="0"/>
                </a:endParaRPr>
              </a:p>
              <a:p>
                <a:pPr algn="just"/>
                <a:r>
                  <a:rPr lang="es-AR" dirty="0">
                    <a:latin typeface="Century Gothic" panose="020B0502020202020204" pitchFamily="34" charset="0"/>
                  </a:rPr>
                  <a:t>Procedimiento similar si quisiéramos por ejemplo el Percentil 25,</a:t>
                </a:r>
              </a:p>
              <a:p>
                <a:pPr algn="just"/>
                <a:endParaRPr lang="es-AR" dirty="0">
                  <a:latin typeface="Century Gothic" panose="020B0502020202020204" pitchFamily="34" charset="0"/>
                </a:endParaRPr>
              </a:p>
              <a:p>
                <a:pPr algn="just"/>
                <a14:m>
                  <m:oMathPara xmlns:m="http://schemas.openxmlformats.org/officeDocument/2006/math">
                    <m:oMathParaPr>
                      <m:jc m:val="centerGroup"/>
                    </m:oMathParaPr>
                    <m:oMath xmlns:m="http://schemas.openxmlformats.org/officeDocument/2006/math">
                      <m:sSubSup>
                        <m:sSubSupPr>
                          <m:ctrlPr>
                            <a:rPr lang="es-AR" i="1">
                              <a:latin typeface="Cambria Math" panose="02040503050406030204" pitchFamily="18" charset="0"/>
                            </a:rPr>
                          </m:ctrlPr>
                        </m:sSubSupPr>
                        <m:e>
                          <m:r>
                            <a:rPr lang="es-AR" i="1">
                              <a:latin typeface="Cambria Math" panose="02040503050406030204" pitchFamily="18" charset="0"/>
                            </a:rPr>
                            <m:t>𝑃</m:t>
                          </m:r>
                        </m:e>
                        <m:sub>
                          <m:r>
                            <a:rPr lang="es-AR" i="1">
                              <a:latin typeface="Cambria Math" panose="02040503050406030204" pitchFamily="18" charset="0"/>
                            </a:rPr>
                            <m:t>25</m:t>
                          </m:r>
                        </m:sub>
                        <m:sup>
                          <m:r>
                            <a:rPr lang="es-AR" i="1">
                              <a:latin typeface="Cambria Math" panose="02040503050406030204" pitchFamily="18" charset="0"/>
                            </a:rPr>
                            <m:t>2</m:t>
                          </m:r>
                        </m:sup>
                      </m:sSubSup>
                      <m:r>
                        <a:rPr lang="es-AR" i="1">
                          <a:latin typeface="Cambria Math" panose="02040503050406030204" pitchFamily="18" charset="0"/>
                        </a:rPr>
                        <m:t>=0,</m:t>
                      </m:r>
                      <m:r>
                        <a:rPr lang="es-AR" i="1">
                          <a:latin typeface="Cambria Math" panose="02040503050406030204" pitchFamily="18" charset="0"/>
                        </a:rPr>
                        <m:t>2</m:t>
                      </m:r>
                      <m:r>
                        <a:rPr lang="es-AR" i="1">
                          <a:latin typeface="Cambria Math" panose="02040503050406030204" pitchFamily="18" charset="0"/>
                        </a:rPr>
                        <m:t>5</m:t>
                      </m:r>
                      <m:r>
                        <a:rPr lang="es-AR" i="1">
                          <a:latin typeface="Cambria Math" panose="02040503050406030204" pitchFamily="18" charset="0"/>
                          <a:ea typeface="Cambria Math" panose="02040503050406030204" pitchFamily="18" charset="0"/>
                        </a:rPr>
                        <m:t>⇒</m:t>
                      </m:r>
                      <m:rad>
                        <m:radPr>
                          <m:degHide m:val="on"/>
                          <m:ctrlPr>
                            <a:rPr lang="es-AR" i="1">
                              <a:latin typeface="Cambria Math" panose="02040503050406030204" pitchFamily="18" charset="0"/>
                              <a:ea typeface="Cambria Math" panose="02040503050406030204" pitchFamily="18" charset="0"/>
                            </a:rPr>
                          </m:ctrlPr>
                        </m:radPr>
                        <m:deg/>
                        <m:e>
                          <m:r>
                            <a:rPr lang="es-AR" i="1">
                              <a:latin typeface="Cambria Math" panose="02040503050406030204" pitchFamily="18" charset="0"/>
                              <a:ea typeface="Cambria Math" panose="02040503050406030204" pitchFamily="18" charset="0"/>
                            </a:rPr>
                            <m:t>0,</m:t>
                          </m:r>
                          <m:r>
                            <a:rPr lang="es-AR" i="1">
                              <a:latin typeface="Cambria Math" panose="02040503050406030204" pitchFamily="18" charset="0"/>
                              <a:ea typeface="Cambria Math" panose="02040503050406030204" pitchFamily="18" charset="0"/>
                            </a:rPr>
                            <m:t>2</m:t>
                          </m:r>
                          <m:r>
                            <a:rPr lang="es-AR" i="1">
                              <a:latin typeface="Cambria Math" panose="02040503050406030204" pitchFamily="18" charset="0"/>
                              <a:ea typeface="Cambria Math" panose="02040503050406030204" pitchFamily="18" charset="0"/>
                            </a:rPr>
                            <m:t>5</m:t>
                          </m:r>
                        </m:e>
                      </m:rad>
                      <m:r>
                        <a:rPr lang="es-AR" i="1">
                          <a:latin typeface="Cambria Math" panose="02040503050406030204" pitchFamily="18" charset="0"/>
                          <a:ea typeface="Cambria Math" panose="02040503050406030204" pitchFamily="18" charset="0"/>
                        </a:rPr>
                        <m:t>=0,50</m:t>
                      </m:r>
                    </m:oMath>
                  </m:oMathPara>
                </a14:m>
                <a:endParaRPr lang="es-AR" dirty="0">
                  <a:latin typeface="Century Gothic" panose="020B0502020202020204" pitchFamily="34" charset="0"/>
                  <a:ea typeface="Cambria Math" panose="02040503050406030204" pitchFamily="18" charset="0"/>
                </a:endParaRPr>
              </a:p>
              <a:p>
                <a:pPr algn="just"/>
                <a:endParaRPr lang="es-AR" dirty="0">
                  <a:latin typeface="Century Gothic" panose="020B0502020202020204" pitchFamily="34" charset="0"/>
                </a:endParaRPr>
              </a:p>
              <a:p>
                <a:pPr algn="just"/>
                <a:r>
                  <a:rPr lang="es-AR" b="1" dirty="0">
                    <a:solidFill>
                      <a:srgbClr val="2E3192"/>
                    </a:solidFill>
                    <a:latin typeface="Century Gothic" panose="020B0502020202020204" pitchFamily="34" charset="0"/>
                  </a:rPr>
                  <a:t>Tarea: Obtener el Rango </a:t>
                </a:r>
                <a:r>
                  <a:rPr lang="es-AR" b="1" dirty="0" err="1">
                    <a:solidFill>
                      <a:srgbClr val="2E3192"/>
                    </a:solidFill>
                    <a:latin typeface="Century Gothic" panose="020B0502020202020204" pitchFamily="34" charset="0"/>
                  </a:rPr>
                  <a:t>Intercuartilar</a:t>
                </a:r>
                <a:r>
                  <a:rPr lang="es-AR" b="1" dirty="0">
                    <a:solidFill>
                      <a:srgbClr val="2E3192"/>
                    </a:solidFill>
                    <a:latin typeface="Century Gothic" panose="020B0502020202020204" pitchFamily="34" charset="0"/>
                  </a:rPr>
                  <a:t> de esta variable continua</a:t>
                </a:r>
              </a:p>
            </p:txBody>
          </p:sp>
        </mc:Choice>
        <mc:Fallback>
          <p:sp>
            <p:nvSpPr>
              <p:cNvPr id="2" name="Rectángulo 1">
                <a:extLst>
                  <a:ext uri="{FF2B5EF4-FFF2-40B4-BE49-F238E27FC236}">
                    <a16:creationId xmlns:a16="http://schemas.microsoft.com/office/drawing/2014/main" id="{1EBB6E1A-90FC-42E0-BB25-66A921D451F9}"/>
                  </a:ext>
                </a:extLst>
              </p:cNvPr>
              <p:cNvSpPr>
                <a:spLocks noRot="1" noChangeAspect="1" noMove="1" noResize="1" noEditPoints="1" noAdjustHandles="1" noChangeArrowheads="1" noChangeShapeType="1" noTextEdit="1"/>
              </p:cNvSpPr>
              <p:nvPr/>
            </p:nvSpPr>
            <p:spPr>
              <a:xfrm>
                <a:off x="1557058" y="908721"/>
                <a:ext cx="9110942" cy="5472139"/>
              </a:xfrm>
              <a:prstGeom prst="rect">
                <a:avLst/>
              </a:prstGeom>
              <a:blipFill>
                <a:blip r:embed="rId2"/>
                <a:stretch>
                  <a:fillRect l="-535" t="-557" r="-535" b="-780"/>
                </a:stretch>
              </a:blipFill>
            </p:spPr>
            <p:txBody>
              <a:bodyPr/>
              <a:lstStyle/>
              <a:p>
                <a:r>
                  <a:rPr lang="es-AR">
                    <a:noFill/>
                  </a:rPr>
                  <a:t> </a:t>
                </a:r>
              </a:p>
            </p:txBody>
          </p:sp>
        </mc:Fallback>
      </mc:AlternateContent>
    </p:spTree>
    <p:extLst>
      <p:ext uri="{BB962C8B-B14F-4D97-AF65-F5344CB8AC3E}">
        <p14:creationId xmlns:p14="http://schemas.microsoft.com/office/powerpoint/2010/main" val="308470742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8"/>
          <p:cNvSpPr txBox="1"/>
          <p:nvPr/>
        </p:nvSpPr>
        <p:spPr>
          <a:xfrm>
            <a:off x="1170428" y="2330766"/>
            <a:ext cx="8195994" cy="10156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AR" sz="6000" b="1" dirty="0">
                <a:solidFill>
                  <a:srgbClr val="172186"/>
                </a:solidFill>
                <a:latin typeface="Century Gothic" panose="020B0502020202020204" pitchFamily="34" charset="0"/>
              </a:rPr>
              <a:t>Propiedades</a:t>
            </a:r>
            <a:endParaRPr kumimoji="0" lang="es-AR" sz="6000" b="1" i="0" u="none" strike="noStrike" kern="1200" cap="none" spc="0" normalizeH="0" baseline="0" noProof="0" dirty="0">
              <a:ln>
                <a:noFill/>
              </a:ln>
              <a:solidFill>
                <a:srgbClr val="172186"/>
              </a:solidFill>
              <a:effectLst/>
              <a:uLnTx/>
              <a:uFillTx/>
              <a:latin typeface="Century Gothic" panose="020B0502020202020204" pitchFamily="34" charset="0"/>
            </a:endParaRPr>
          </a:p>
        </p:txBody>
      </p:sp>
      <p:sp>
        <p:nvSpPr>
          <p:cNvPr id="2" name="TextBox 8">
            <a:extLst>
              <a:ext uri="{FF2B5EF4-FFF2-40B4-BE49-F238E27FC236}">
                <a16:creationId xmlns:a16="http://schemas.microsoft.com/office/drawing/2014/main" id="{4BCA51B0-FBA4-5C34-EB1F-A2D97B1C45E0}"/>
              </a:ext>
            </a:extLst>
          </p:cNvPr>
          <p:cNvSpPr txBox="1"/>
          <p:nvPr/>
        </p:nvSpPr>
        <p:spPr>
          <a:xfrm>
            <a:off x="1263411" y="3346429"/>
            <a:ext cx="7139184" cy="584775"/>
          </a:xfrm>
          <a:prstGeom prst="rect">
            <a:avLst/>
          </a:prstGeom>
          <a:noFill/>
        </p:spPr>
        <p:txBody>
          <a:bodyPr wrap="square" rtlCol="0">
            <a:spAutoFit/>
          </a:bodyPr>
          <a:lstStyle/>
          <a:p>
            <a:r>
              <a:rPr lang="es-ES" sz="3200" dirty="0">
                <a:solidFill>
                  <a:srgbClr val="FD8204"/>
                </a:solidFill>
                <a:latin typeface="Century Gothic" panose="020B0502020202020204" pitchFamily="34" charset="0"/>
              </a:rPr>
              <a:t>Media aritmética y Varianza</a:t>
            </a:r>
          </a:p>
        </p:txBody>
      </p:sp>
    </p:spTree>
    <p:extLst>
      <p:ext uri="{BB962C8B-B14F-4D97-AF65-F5344CB8AC3E}">
        <p14:creationId xmlns:p14="http://schemas.microsoft.com/office/powerpoint/2010/main" val="2511605282"/>
      </p:ext>
    </p:extLst>
  </p:cSld>
  <p:clrMapOvr>
    <a:masterClrMapping/>
  </p:clrMapOvr>
  <p:transition spd="slow" advTm="3702">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1000"/>
                                        <p:tgtEl>
                                          <p:spTgt spid="2"/>
                                        </p:tgtEl>
                                      </p:cBhvr>
                                    </p:animEffect>
                                    <p:anim calcmode="lin" valueType="num">
                                      <p:cBhvr>
                                        <p:cTn id="14" dur="1000" fill="hold"/>
                                        <p:tgtEl>
                                          <p:spTgt spid="2"/>
                                        </p:tgtEl>
                                        <p:attrNameLst>
                                          <p:attrName>ppt_x</p:attrName>
                                        </p:attrNameLst>
                                      </p:cBhvr>
                                      <p:tavLst>
                                        <p:tav tm="0">
                                          <p:val>
                                            <p:strVal val="#ppt_x"/>
                                          </p:val>
                                        </p:tav>
                                        <p:tav tm="100000">
                                          <p:val>
                                            <p:strVal val="#ppt_x"/>
                                          </p:val>
                                        </p:tav>
                                      </p:tavLst>
                                    </p:anim>
                                    <p:anim calcmode="lin" valueType="num">
                                      <p:cBhvr>
                                        <p:cTn id="15"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2"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Rectángulo 1">
                <a:extLst>
                  <a:ext uri="{FF2B5EF4-FFF2-40B4-BE49-F238E27FC236}">
                    <a16:creationId xmlns:a16="http://schemas.microsoft.com/office/drawing/2014/main" id="{9FB9173C-2FE8-4A5D-BC5F-E723918D301A}"/>
                  </a:ext>
                </a:extLst>
              </p:cNvPr>
              <p:cNvSpPr/>
              <p:nvPr/>
            </p:nvSpPr>
            <p:spPr>
              <a:xfrm>
                <a:off x="1524000" y="908720"/>
                <a:ext cx="9144000" cy="5632311"/>
              </a:xfrm>
              <a:prstGeom prst="rect">
                <a:avLst/>
              </a:prstGeom>
            </p:spPr>
            <p:txBody>
              <a:bodyPr wrap="square">
                <a:spAutoFit/>
              </a:bodyPr>
              <a:lstStyle/>
              <a:p>
                <a:pPr algn="just"/>
                <a:r>
                  <a:rPr lang="es-AR" b="1" u="sng" dirty="0">
                    <a:solidFill>
                      <a:srgbClr val="2E3192"/>
                    </a:solidFill>
                    <a:latin typeface="Century Gothic" panose="020B0502020202020204" pitchFamily="34" charset="0"/>
                  </a:rPr>
                  <a:t>Esperanza Matemática</a:t>
                </a:r>
              </a:p>
              <a:p>
                <a:pPr algn="just"/>
                <a:endParaRPr lang="es-AR" dirty="0">
                  <a:latin typeface="Century Gothic" panose="020B0502020202020204" pitchFamily="34" charset="0"/>
                </a:endParaRPr>
              </a:p>
              <a:p>
                <a:pPr marL="342900" indent="-342900" algn="just">
                  <a:buAutoNum type="arabicPeriod"/>
                </a:pPr>
                <a:r>
                  <a:rPr lang="es-AR" dirty="0">
                    <a:latin typeface="Century Gothic" panose="020B0502020202020204" pitchFamily="34" charset="0"/>
                  </a:rPr>
                  <a:t>El valor esperado de una constante es la constante misma. </a:t>
                </a:r>
              </a:p>
              <a:p>
                <a:pPr algn="just"/>
                <a:r>
                  <a:rPr lang="es-AR" dirty="0">
                    <a:latin typeface="Century Gothic" panose="020B0502020202020204" pitchFamily="34" charset="0"/>
                  </a:rPr>
                  <a:t>		</a:t>
                </a:r>
              </a:p>
              <a:p>
                <a:pPr algn="just"/>
                <a:r>
                  <a:rPr lang="es-AR" dirty="0">
                    <a:latin typeface="Century Gothic" panose="020B0502020202020204" pitchFamily="34" charset="0"/>
                  </a:rPr>
                  <a:t>			</a:t>
                </a:r>
                <a:r>
                  <a:rPr lang="es-AR" i="1" dirty="0">
                    <a:latin typeface="Century Gothic" panose="020B0502020202020204" pitchFamily="34" charset="0"/>
                  </a:rPr>
                  <a:t>Si </a:t>
                </a:r>
                <a14:m>
                  <m:oMath xmlns:m="http://schemas.openxmlformats.org/officeDocument/2006/math">
                    <m:r>
                      <a:rPr lang="es-AR" i="1">
                        <a:latin typeface="Cambria Math" panose="02040503050406030204" pitchFamily="18" charset="0"/>
                      </a:rPr>
                      <m:t>𝑋</m:t>
                    </m:r>
                    <m:r>
                      <a:rPr lang="es-AR" i="1">
                        <a:latin typeface="Cambria Math" panose="02040503050406030204" pitchFamily="18" charset="0"/>
                      </a:rPr>
                      <m:t>=</m:t>
                    </m:r>
                    <m:r>
                      <a:rPr lang="es-AR" i="1">
                        <a:latin typeface="Cambria Math" panose="02040503050406030204" pitchFamily="18" charset="0"/>
                      </a:rPr>
                      <m:t>𝑘</m:t>
                    </m:r>
                    <m:r>
                      <a:rPr lang="es-AR" i="1" dirty="0">
                        <a:latin typeface="Cambria Math" panose="02040503050406030204" pitchFamily="18" charset="0"/>
                        <a:ea typeface="Cambria Math" panose="02040503050406030204" pitchFamily="18" charset="0"/>
                      </a:rPr>
                      <m:t>⇒</m:t>
                    </m:r>
                    <m:r>
                      <a:rPr lang="es-AR" i="1">
                        <a:latin typeface="Cambria Math" panose="02040503050406030204" pitchFamily="18" charset="0"/>
                      </a:rPr>
                      <m:t>𝐸</m:t>
                    </m:r>
                    <m:r>
                      <a:rPr lang="es-AR" i="1">
                        <a:latin typeface="Cambria Math" panose="02040503050406030204" pitchFamily="18" charset="0"/>
                      </a:rPr>
                      <m:t>[</m:t>
                    </m:r>
                    <m:r>
                      <a:rPr lang="es-AR" i="1">
                        <a:latin typeface="Cambria Math" panose="02040503050406030204" pitchFamily="18" charset="0"/>
                      </a:rPr>
                      <m:t>𝑋</m:t>
                    </m:r>
                    <m:r>
                      <a:rPr lang="es-AR" i="1">
                        <a:latin typeface="Cambria Math" panose="02040503050406030204" pitchFamily="18" charset="0"/>
                      </a:rPr>
                      <m:t>]=</m:t>
                    </m:r>
                    <m:r>
                      <a:rPr lang="es-AR" i="1">
                        <a:latin typeface="Cambria Math" panose="02040503050406030204" pitchFamily="18" charset="0"/>
                      </a:rPr>
                      <m:t>𝑘</m:t>
                    </m:r>
                  </m:oMath>
                </a14:m>
                <a:endParaRPr lang="es-AR" i="1" dirty="0">
                  <a:latin typeface="Century Gothic" panose="020B0502020202020204" pitchFamily="34" charset="0"/>
                </a:endParaRPr>
              </a:p>
              <a:p>
                <a:pPr algn="just"/>
                <a:endParaRPr lang="es-AR" dirty="0">
                  <a:latin typeface="Century Gothic" panose="020B0502020202020204" pitchFamily="34" charset="0"/>
                </a:endParaRPr>
              </a:p>
              <a:p>
                <a:pPr algn="just"/>
                <a:r>
                  <a:rPr lang="es-AR" dirty="0">
                    <a:latin typeface="Century Gothic" panose="020B0502020202020204" pitchFamily="34" charset="0"/>
                  </a:rPr>
                  <a:t>2. El valor esperado de una constante multiplicada por una variable es la constante multiplicada por el valor esperado de la variable. </a:t>
                </a:r>
              </a:p>
              <a:p>
                <a:pPr algn="just"/>
                <a:endParaRPr lang="es-AR" dirty="0">
                  <a:latin typeface="Century Gothic" panose="020B0502020202020204" pitchFamily="34" charset="0"/>
                </a:endParaRPr>
              </a:p>
              <a:p>
                <a:pPr algn="just"/>
                <a:r>
                  <a:rPr lang="es-AR" dirty="0">
                    <a:latin typeface="Century Gothic" panose="020B0502020202020204" pitchFamily="34" charset="0"/>
                  </a:rPr>
                  <a:t>			</a:t>
                </a:r>
                <a:r>
                  <a:rPr lang="es-AR" i="1" dirty="0">
                    <a:latin typeface="Century Gothic" panose="020B0502020202020204" pitchFamily="34" charset="0"/>
                  </a:rPr>
                  <a:t>Si </a:t>
                </a:r>
                <a14:m>
                  <m:oMath xmlns:m="http://schemas.openxmlformats.org/officeDocument/2006/math">
                    <m:r>
                      <a:rPr lang="es-AR" i="1">
                        <a:latin typeface="Cambria Math" panose="02040503050406030204" pitchFamily="18" charset="0"/>
                      </a:rPr>
                      <m:t>𝑌</m:t>
                    </m:r>
                    <m:r>
                      <a:rPr lang="es-AR" i="1">
                        <a:latin typeface="Cambria Math" panose="02040503050406030204" pitchFamily="18" charset="0"/>
                      </a:rPr>
                      <m:t>=</m:t>
                    </m:r>
                    <m:r>
                      <a:rPr lang="es-AR" i="1">
                        <a:latin typeface="Cambria Math" panose="02040503050406030204" pitchFamily="18" charset="0"/>
                      </a:rPr>
                      <m:t>𝑘𝑋</m:t>
                    </m:r>
                    <m:r>
                      <a:rPr lang="es-AR" i="1" dirty="0">
                        <a:latin typeface="Cambria Math" panose="02040503050406030204" pitchFamily="18" charset="0"/>
                        <a:ea typeface="Cambria Math" panose="02040503050406030204" pitchFamily="18" charset="0"/>
                      </a:rPr>
                      <m:t>⇒</m:t>
                    </m:r>
                    <m:r>
                      <a:rPr lang="es-AR" i="1">
                        <a:latin typeface="Cambria Math" panose="02040503050406030204" pitchFamily="18" charset="0"/>
                      </a:rPr>
                      <m:t>𝐸</m:t>
                    </m:r>
                    <m:r>
                      <a:rPr lang="es-AR" i="1">
                        <a:latin typeface="Cambria Math" panose="02040503050406030204" pitchFamily="18" charset="0"/>
                      </a:rPr>
                      <m:t>[</m:t>
                    </m:r>
                    <m:r>
                      <a:rPr lang="es-AR" i="1">
                        <a:latin typeface="Cambria Math" panose="02040503050406030204" pitchFamily="18" charset="0"/>
                      </a:rPr>
                      <m:t>𝑌</m:t>
                    </m:r>
                    <m:r>
                      <a:rPr lang="es-AR" i="1">
                        <a:latin typeface="Cambria Math" panose="02040503050406030204" pitchFamily="18" charset="0"/>
                      </a:rPr>
                      <m:t>]=</m:t>
                    </m:r>
                    <m:r>
                      <a:rPr lang="es-AR" i="1">
                        <a:latin typeface="Cambria Math" panose="02040503050406030204" pitchFamily="18" charset="0"/>
                      </a:rPr>
                      <m:t>𝑘𝐸</m:t>
                    </m:r>
                    <m:r>
                      <a:rPr lang="es-AR" i="1">
                        <a:latin typeface="Cambria Math" panose="02040503050406030204" pitchFamily="18" charset="0"/>
                      </a:rPr>
                      <m:t>[</m:t>
                    </m:r>
                    <m:r>
                      <a:rPr lang="es-AR" i="1">
                        <a:latin typeface="Cambria Math" panose="02040503050406030204" pitchFamily="18" charset="0"/>
                      </a:rPr>
                      <m:t>𝑋</m:t>
                    </m:r>
                    <m:r>
                      <a:rPr lang="es-AR" i="1">
                        <a:latin typeface="Cambria Math" panose="02040503050406030204" pitchFamily="18" charset="0"/>
                      </a:rPr>
                      <m:t>]</m:t>
                    </m:r>
                  </m:oMath>
                </a14:m>
                <a:endParaRPr lang="es-AR" i="1" dirty="0">
                  <a:latin typeface="Century Gothic" panose="020B0502020202020204" pitchFamily="34" charset="0"/>
                </a:endParaRPr>
              </a:p>
              <a:p>
                <a:pPr algn="just"/>
                <a:endParaRPr lang="es-AR" dirty="0">
                  <a:latin typeface="Century Gothic" panose="020B0502020202020204" pitchFamily="34" charset="0"/>
                </a:endParaRPr>
              </a:p>
              <a:p>
                <a:pPr algn="just"/>
                <a:r>
                  <a:rPr lang="es-AR" dirty="0">
                    <a:latin typeface="Century Gothic" panose="020B0502020202020204" pitchFamily="34" charset="0"/>
                  </a:rPr>
                  <a:t>3. El valor esperado de una transformación afín es </a:t>
                </a:r>
              </a:p>
              <a:p>
                <a:pPr algn="just"/>
                <a:endParaRPr lang="es-AR" dirty="0">
                  <a:latin typeface="Century Gothic" panose="020B0502020202020204" pitchFamily="34" charset="0"/>
                </a:endParaRPr>
              </a:p>
              <a:p>
                <a:pPr algn="just"/>
                <a:r>
                  <a:rPr lang="es-AR" dirty="0">
                    <a:latin typeface="Century Gothic" panose="020B0502020202020204" pitchFamily="34" charset="0"/>
                  </a:rPr>
                  <a:t>			</a:t>
                </a:r>
                <a:r>
                  <a:rPr lang="es-AR" i="1" dirty="0">
                    <a:latin typeface="Century Gothic" panose="020B0502020202020204" pitchFamily="34" charset="0"/>
                  </a:rPr>
                  <a:t>Si </a:t>
                </a:r>
                <a14:m>
                  <m:oMath xmlns:m="http://schemas.openxmlformats.org/officeDocument/2006/math">
                    <m:r>
                      <a:rPr lang="es-AR" i="1">
                        <a:latin typeface="Cambria Math" panose="02040503050406030204" pitchFamily="18" charset="0"/>
                      </a:rPr>
                      <m:t>𝑌</m:t>
                    </m:r>
                    <m:r>
                      <a:rPr lang="es-AR" i="1">
                        <a:latin typeface="Cambria Math" panose="02040503050406030204" pitchFamily="18" charset="0"/>
                      </a:rPr>
                      <m:t>=</m:t>
                    </m:r>
                    <m:r>
                      <a:rPr lang="es-AR" i="1">
                        <a:latin typeface="Cambria Math" panose="02040503050406030204" pitchFamily="18" charset="0"/>
                      </a:rPr>
                      <m:t>𝑎</m:t>
                    </m:r>
                    <m:r>
                      <a:rPr lang="es-AR" i="1">
                        <a:latin typeface="Cambria Math" panose="02040503050406030204" pitchFamily="18" charset="0"/>
                      </a:rPr>
                      <m:t>+</m:t>
                    </m:r>
                    <m:r>
                      <a:rPr lang="es-AR" i="1">
                        <a:latin typeface="Cambria Math" panose="02040503050406030204" pitchFamily="18" charset="0"/>
                      </a:rPr>
                      <m:t>𝑏𝑋</m:t>
                    </m:r>
                    <m:r>
                      <a:rPr lang="es-AR" i="1" dirty="0">
                        <a:latin typeface="Cambria Math" panose="02040503050406030204" pitchFamily="18" charset="0"/>
                        <a:ea typeface="Cambria Math" panose="02040503050406030204" pitchFamily="18" charset="0"/>
                      </a:rPr>
                      <m:t>⇒</m:t>
                    </m:r>
                    <m:r>
                      <a:rPr lang="es-AR" i="1">
                        <a:latin typeface="Cambria Math" panose="02040503050406030204" pitchFamily="18" charset="0"/>
                      </a:rPr>
                      <m:t>𝐸</m:t>
                    </m:r>
                    <m:r>
                      <a:rPr lang="es-AR" i="1">
                        <a:latin typeface="Cambria Math" panose="02040503050406030204" pitchFamily="18" charset="0"/>
                      </a:rPr>
                      <m:t>[</m:t>
                    </m:r>
                    <m:r>
                      <a:rPr lang="es-AR" i="1">
                        <a:latin typeface="Cambria Math" panose="02040503050406030204" pitchFamily="18" charset="0"/>
                      </a:rPr>
                      <m:t>𝑌</m:t>
                    </m:r>
                    <m:r>
                      <a:rPr lang="es-AR" i="1">
                        <a:latin typeface="Cambria Math" panose="02040503050406030204" pitchFamily="18" charset="0"/>
                      </a:rPr>
                      <m:t>]=</m:t>
                    </m:r>
                    <m:r>
                      <a:rPr lang="es-AR" i="1">
                        <a:latin typeface="Cambria Math" panose="02040503050406030204" pitchFamily="18" charset="0"/>
                      </a:rPr>
                      <m:t>𝑎</m:t>
                    </m:r>
                    <m:r>
                      <a:rPr lang="es-AR" i="1">
                        <a:latin typeface="Cambria Math" panose="02040503050406030204" pitchFamily="18" charset="0"/>
                      </a:rPr>
                      <m:t>+</m:t>
                    </m:r>
                    <m:r>
                      <a:rPr lang="es-AR" i="1">
                        <a:latin typeface="Cambria Math" panose="02040503050406030204" pitchFamily="18" charset="0"/>
                      </a:rPr>
                      <m:t>𝑏𝐸</m:t>
                    </m:r>
                    <m:r>
                      <a:rPr lang="es-AR" i="1">
                        <a:latin typeface="Cambria Math" panose="02040503050406030204" pitchFamily="18" charset="0"/>
                      </a:rPr>
                      <m:t>[</m:t>
                    </m:r>
                    <m:r>
                      <a:rPr lang="es-AR" i="1">
                        <a:latin typeface="Cambria Math" panose="02040503050406030204" pitchFamily="18" charset="0"/>
                      </a:rPr>
                      <m:t>𝑋</m:t>
                    </m:r>
                    <m:r>
                      <a:rPr lang="es-AR" i="1">
                        <a:latin typeface="Cambria Math" panose="02040503050406030204" pitchFamily="18" charset="0"/>
                      </a:rPr>
                      <m:t>]</m:t>
                    </m:r>
                  </m:oMath>
                </a14:m>
                <a:endParaRPr lang="es-AR" i="1" dirty="0">
                  <a:latin typeface="Century Gothic" panose="020B0502020202020204" pitchFamily="34" charset="0"/>
                </a:endParaRPr>
              </a:p>
              <a:p>
                <a:pPr algn="just"/>
                <a:endParaRPr lang="es-AR" dirty="0">
                  <a:latin typeface="Century Gothic" panose="020B0502020202020204" pitchFamily="34" charset="0"/>
                </a:endParaRPr>
              </a:p>
              <a:p>
                <a:pPr algn="just"/>
                <a:r>
                  <a:rPr lang="es-AR" dirty="0">
                    <a:latin typeface="Century Gothic" panose="020B0502020202020204" pitchFamily="34" charset="0"/>
                  </a:rPr>
                  <a:t>4. El valor esperado de una suma de variables es la suma del valor esperado de las variables</a:t>
                </a:r>
              </a:p>
              <a:p>
                <a:pPr algn="ctr"/>
                <a:r>
                  <a:rPr lang="es-AR" dirty="0">
                    <a:latin typeface="Century Gothic" panose="020B0502020202020204" pitchFamily="34" charset="0"/>
                  </a:rPr>
                  <a:t>Si </a:t>
                </a:r>
                <a14:m>
                  <m:oMath xmlns:m="http://schemas.openxmlformats.org/officeDocument/2006/math">
                    <m:r>
                      <a:rPr lang="es-AR" i="1">
                        <a:latin typeface="Cambria Math" panose="02040503050406030204" pitchFamily="18" charset="0"/>
                      </a:rPr>
                      <m:t>𝑊</m:t>
                    </m:r>
                    <m:r>
                      <a:rPr lang="es-AR" i="1">
                        <a:latin typeface="Cambria Math" panose="02040503050406030204" pitchFamily="18" charset="0"/>
                      </a:rPr>
                      <m:t>=</m:t>
                    </m:r>
                    <m:r>
                      <a:rPr lang="es-AR" i="1">
                        <a:latin typeface="Cambria Math" panose="02040503050406030204" pitchFamily="18" charset="0"/>
                      </a:rPr>
                      <m:t>𝑋</m:t>
                    </m:r>
                    <m:r>
                      <a:rPr lang="es-AR" i="1">
                        <a:latin typeface="Cambria Math" panose="02040503050406030204" pitchFamily="18" charset="0"/>
                      </a:rPr>
                      <m:t>+</m:t>
                    </m:r>
                    <m:r>
                      <a:rPr lang="es-AR" i="1">
                        <a:latin typeface="Cambria Math" panose="02040503050406030204" pitchFamily="18" charset="0"/>
                      </a:rPr>
                      <m:t>𝑌</m:t>
                    </m:r>
                    <m:r>
                      <a:rPr lang="es-AR" i="1" dirty="0">
                        <a:latin typeface="Cambria Math" panose="02040503050406030204" pitchFamily="18" charset="0"/>
                        <a:ea typeface="Cambria Math" panose="02040503050406030204" pitchFamily="18" charset="0"/>
                      </a:rPr>
                      <m:t>⇒</m:t>
                    </m:r>
                    <m:r>
                      <a:rPr lang="es-AR" i="1">
                        <a:latin typeface="Cambria Math" panose="02040503050406030204" pitchFamily="18" charset="0"/>
                      </a:rPr>
                      <m:t>𝐸</m:t>
                    </m:r>
                    <m:d>
                      <m:dPr>
                        <m:begChr m:val="["/>
                        <m:endChr m:val="]"/>
                        <m:ctrlPr>
                          <a:rPr lang="es-AR" i="1">
                            <a:latin typeface="Cambria Math" panose="02040503050406030204" pitchFamily="18" charset="0"/>
                          </a:rPr>
                        </m:ctrlPr>
                      </m:dPr>
                      <m:e>
                        <m:r>
                          <a:rPr lang="es-AR" i="1">
                            <a:latin typeface="Cambria Math" panose="02040503050406030204" pitchFamily="18" charset="0"/>
                          </a:rPr>
                          <m:t>𝑊</m:t>
                        </m:r>
                      </m:e>
                    </m:d>
                    <m:r>
                      <a:rPr lang="es-AR" i="1">
                        <a:latin typeface="Cambria Math" panose="02040503050406030204" pitchFamily="18" charset="0"/>
                      </a:rPr>
                      <m:t>=</m:t>
                    </m:r>
                    <m:r>
                      <a:rPr lang="es-AR" i="1">
                        <a:latin typeface="Cambria Math" panose="02040503050406030204" pitchFamily="18" charset="0"/>
                      </a:rPr>
                      <m:t>𝐸</m:t>
                    </m:r>
                    <m:d>
                      <m:dPr>
                        <m:begChr m:val="["/>
                        <m:endChr m:val="]"/>
                        <m:ctrlPr>
                          <a:rPr lang="es-AR" i="1">
                            <a:latin typeface="Cambria Math" panose="02040503050406030204" pitchFamily="18" charset="0"/>
                          </a:rPr>
                        </m:ctrlPr>
                      </m:dPr>
                      <m:e>
                        <m:r>
                          <a:rPr lang="es-AR" i="1">
                            <a:latin typeface="Cambria Math" panose="02040503050406030204" pitchFamily="18" charset="0"/>
                          </a:rPr>
                          <m:t>𝑋</m:t>
                        </m:r>
                      </m:e>
                    </m:d>
                    <m:r>
                      <a:rPr lang="es-AR" i="1">
                        <a:latin typeface="Cambria Math" panose="02040503050406030204" pitchFamily="18" charset="0"/>
                      </a:rPr>
                      <m:t>+</m:t>
                    </m:r>
                    <m:r>
                      <a:rPr lang="es-AR" i="1">
                        <a:latin typeface="Cambria Math" panose="02040503050406030204" pitchFamily="18" charset="0"/>
                      </a:rPr>
                      <m:t>𝐸</m:t>
                    </m:r>
                    <m:d>
                      <m:dPr>
                        <m:begChr m:val="["/>
                        <m:endChr m:val="]"/>
                        <m:ctrlPr>
                          <a:rPr lang="es-AR" i="1">
                            <a:latin typeface="Cambria Math" panose="02040503050406030204" pitchFamily="18" charset="0"/>
                          </a:rPr>
                        </m:ctrlPr>
                      </m:dPr>
                      <m:e>
                        <m:r>
                          <a:rPr lang="es-AR" i="1">
                            <a:latin typeface="Cambria Math" panose="02040503050406030204" pitchFamily="18" charset="0"/>
                          </a:rPr>
                          <m:t>𝑌</m:t>
                        </m:r>
                      </m:e>
                    </m:d>
                  </m:oMath>
                </a14:m>
                <a:endParaRPr lang="es-AR" dirty="0">
                  <a:latin typeface="Century Gothic" panose="020B0502020202020204" pitchFamily="34" charset="0"/>
                </a:endParaRPr>
              </a:p>
              <a:p>
                <a:endParaRPr lang="es-AR" dirty="0">
                  <a:latin typeface="Century Gothic" panose="020B0502020202020204" pitchFamily="34" charset="0"/>
                </a:endParaRPr>
              </a:p>
              <a:p>
                <a:r>
                  <a:rPr lang="es-AR" dirty="0">
                    <a:latin typeface="Century Gothic" panose="020B0502020202020204" pitchFamily="34" charset="0"/>
                  </a:rPr>
                  <a:t>Este resultado es extensible a más de 2 variables aleatorias.</a:t>
                </a:r>
              </a:p>
            </p:txBody>
          </p:sp>
        </mc:Choice>
        <mc:Fallback>
          <p:sp>
            <p:nvSpPr>
              <p:cNvPr id="2" name="Rectángulo 1">
                <a:extLst>
                  <a:ext uri="{FF2B5EF4-FFF2-40B4-BE49-F238E27FC236}">
                    <a16:creationId xmlns:a16="http://schemas.microsoft.com/office/drawing/2014/main" id="{9FB9173C-2FE8-4A5D-BC5F-E723918D301A}"/>
                  </a:ext>
                </a:extLst>
              </p:cNvPr>
              <p:cNvSpPr>
                <a:spLocks noRot="1" noChangeAspect="1" noMove="1" noResize="1" noEditPoints="1" noAdjustHandles="1" noChangeArrowheads="1" noChangeShapeType="1" noTextEdit="1"/>
              </p:cNvSpPr>
              <p:nvPr/>
            </p:nvSpPr>
            <p:spPr>
              <a:xfrm>
                <a:off x="1524000" y="908720"/>
                <a:ext cx="9144000" cy="5632311"/>
              </a:xfrm>
              <a:prstGeom prst="rect">
                <a:avLst/>
              </a:prstGeom>
              <a:blipFill>
                <a:blip r:embed="rId2"/>
                <a:stretch>
                  <a:fillRect l="-533" t="-541" r="-533" b="-758"/>
                </a:stretch>
              </a:blipFill>
            </p:spPr>
            <p:txBody>
              <a:bodyPr/>
              <a:lstStyle/>
              <a:p>
                <a:r>
                  <a:rPr lang="es-AR">
                    <a:noFill/>
                  </a:rPr>
                  <a:t> </a:t>
                </a:r>
              </a:p>
            </p:txBody>
          </p:sp>
        </mc:Fallback>
      </mc:AlternateContent>
    </p:spTree>
    <p:extLst>
      <p:ext uri="{BB962C8B-B14F-4D97-AF65-F5344CB8AC3E}">
        <p14:creationId xmlns:p14="http://schemas.microsoft.com/office/powerpoint/2010/main" val="140114823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Rectángulo 1">
                <a:extLst>
                  <a:ext uri="{FF2B5EF4-FFF2-40B4-BE49-F238E27FC236}">
                    <a16:creationId xmlns:a16="http://schemas.microsoft.com/office/drawing/2014/main" id="{DB1862AD-9240-4E0D-A489-9B80C1DC1B6A}"/>
                  </a:ext>
                </a:extLst>
              </p:cNvPr>
              <p:cNvSpPr/>
              <p:nvPr/>
            </p:nvSpPr>
            <p:spPr>
              <a:xfrm>
                <a:off x="1558835" y="980729"/>
                <a:ext cx="9109166" cy="5404749"/>
              </a:xfrm>
              <a:prstGeom prst="rect">
                <a:avLst/>
              </a:prstGeom>
            </p:spPr>
            <p:txBody>
              <a:bodyPr wrap="square">
                <a:spAutoFit/>
              </a:bodyPr>
              <a:lstStyle/>
              <a:p>
                <a:r>
                  <a:rPr lang="es-AR" b="1" u="sng" dirty="0">
                    <a:solidFill>
                      <a:srgbClr val="2E3192"/>
                    </a:solidFill>
                    <a:latin typeface="Century Gothic" panose="020B0502020202020204" pitchFamily="34" charset="0"/>
                  </a:rPr>
                  <a:t>Varianza</a:t>
                </a:r>
              </a:p>
              <a:p>
                <a:endParaRPr lang="es-AR" b="1" u="sng" dirty="0">
                  <a:latin typeface="Century Gothic" panose="020B0502020202020204" pitchFamily="34" charset="0"/>
                </a:endParaRPr>
              </a:p>
              <a:p>
                <a:pPr marL="342900" indent="-342900" algn="just">
                  <a:buAutoNum type="arabicPeriod"/>
                </a:pPr>
                <a:r>
                  <a:rPr lang="es-AR" dirty="0">
                    <a:latin typeface="Century Gothic" panose="020B0502020202020204" pitchFamily="34" charset="0"/>
                  </a:rPr>
                  <a:t>La varianza de una constante es cero</a:t>
                </a:r>
              </a:p>
              <a:p>
                <a:pPr algn="just"/>
                <a:r>
                  <a:rPr lang="es-AR" dirty="0">
                    <a:latin typeface="Century Gothic" panose="020B0502020202020204" pitchFamily="34" charset="0"/>
                  </a:rPr>
                  <a:t>	</a:t>
                </a:r>
              </a:p>
              <a:p>
                <a:pPr algn="just"/>
                <a:r>
                  <a:rPr lang="es-AR" dirty="0">
                    <a:latin typeface="Century Gothic" panose="020B0502020202020204" pitchFamily="34" charset="0"/>
                  </a:rPr>
                  <a:t>     Si </a:t>
                </a:r>
                <a14:m>
                  <m:oMath xmlns:m="http://schemas.openxmlformats.org/officeDocument/2006/math">
                    <m:r>
                      <a:rPr lang="es-AR" i="1">
                        <a:latin typeface="Cambria Math" panose="02040503050406030204" pitchFamily="18" charset="0"/>
                      </a:rPr>
                      <m:t>𝑋</m:t>
                    </m:r>
                    <m:r>
                      <a:rPr lang="es-AR" i="1">
                        <a:latin typeface="Cambria Math" panose="02040503050406030204" pitchFamily="18" charset="0"/>
                      </a:rPr>
                      <m:t>=</m:t>
                    </m:r>
                    <m:r>
                      <a:rPr lang="es-AR" i="1">
                        <a:latin typeface="Cambria Math" panose="02040503050406030204" pitchFamily="18" charset="0"/>
                      </a:rPr>
                      <m:t>𝑘</m:t>
                    </m:r>
                    <m:r>
                      <a:rPr lang="es-AR" dirty="0">
                        <a:latin typeface="Cambria Math" panose="02040503050406030204" pitchFamily="18" charset="0"/>
                        <a:ea typeface="Cambria Math" panose="02040503050406030204" pitchFamily="18" charset="0"/>
                      </a:rPr>
                      <m:t>⇒</m:t>
                    </m:r>
                    <m:r>
                      <a:rPr lang="es-AR" i="1">
                        <a:latin typeface="Cambria Math" panose="02040503050406030204" pitchFamily="18" charset="0"/>
                      </a:rPr>
                      <m:t>𝑉𝑎𝑟</m:t>
                    </m:r>
                    <m:r>
                      <a:rPr lang="es-AR" i="1">
                        <a:latin typeface="Cambria Math" panose="02040503050406030204" pitchFamily="18" charset="0"/>
                      </a:rPr>
                      <m:t>(</m:t>
                    </m:r>
                    <m:r>
                      <a:rPr lang="es-AR" i="1">
                        <a:latin typeface="Cambria Math" panose="02040503050406030204" pitchFamily="18" charset="0"/>
                      </a:rPr>
                      <m:t>𝑋</m:t>
                    </m:r>
                    <m:r>
                      <a:rPr lang="es-AR" i="1">
                        <a:latin typeface="Cambria Math" panose="02040503050406030204" pitchFamily="18" charset="0"/>
                      </a:rPr>
                      <m:t>)=0</m:t>
                    </m:r>
                  </m:oMath>
                </a14:m>
                <a:endParaRPr lang="es-AR" dirty="0">
                  <a:latin typeface="Century Gothic" panose="020B0502020202020204" pitchFamily="34" charset="0"/>
                </a:endParaRPr>
              </a:p>
              <a:p>
                <a:pPr marL="342900" indent="-342900" algn="just">
                  <a:buAutoNum type="arabicPeriod"/>
                </a:pPr>
                <a:endParaRPr lang="es-AR" dirty="0">
                  <a:latin typeface="Century Gothic" panose="020B0502020202020204" pitchFamily="34" charset="0"/>
                </a:endParaRPr>
              </a:p>
              <a:p>
                <a:pPr algn="just"/>
                <a:r>
                  <a:rPr lang="es-AR" dirty="0">
                    <a:latin typeface="Century Gothic" panose="020B0502020202020204" pitchFamily="34" charset="0"/>
                  </a:rPr>
                  <a:t>2.  La varianza de una constante por una variable aleatoria es la constante al cuadrado por la varianza de la variable aleatoria</a:t>
                </a:r>
              </a:p>
              <a:p>
                <a:pPr marL="342900" indent="-342900" algn="just">
                  <a:buAutoNum type="arabicPeriod"/>
                </a:pPr>
                <a:endParaRPr lang="es-AR" dirty="0">
                  <a:latin typeface="Century Gothic" panose="020B0502020202020204" pitchFamily="34" charset="0"/>
                </a:endParaRPr>
              </a:p>
              <a:p>
                <a:pPr algn="just"/>
                <a:r>
                  <a:rPr lang="es-AR" dirty="0">
                    <a:latin typeface="Century Gothic" panose="020B0502020202020204" pitchFamily="34" charset="0"/>
                  </a:rPr>
                  <a:t>     Si </a:t>
                </a:r>
                <a14:m>
                  <m:oMath xmlns:m="http://schemas.openxmlformats.org/officeDocument/2006/math">
                    <m:r>
                      <a:rPr lang="es-AR" i="1">
                        <a:latin typeface="Cambria Math" panose="02040503050406030204" pitchFamily="18" charset="0"/>
                      </a:rPr>
                      <m:t>𝑌</m:t>
                    </m:r>
                    <m:r>
                      <a:rPr lang="es-AR" i="1">
                        <a:latin typeface="Cambria Math" panose="02040503050406030204" pitchFamily="18" charset="0"/>
                      </a:rPr>
                      <m:t>=</m:t>
                    </m:r>
                    <m:r>
                      <a:rPr lang="es-AR" i="1">
                        <a:latin typeface="Cambria Math" panose="02040503050406030204" pitchFamily="18" charset="0"/>
                      </a:rPr>
                      <m:t>𝑘𝑋</m:t>
                    </m:r>
                    <m:r>
                      <a:rPr lang="es-AR" dirty="0">
                        <a:latin typeface="Cambria Math" panose="02040503050406030204" pitchFamily="18" charset="0"/>
                        <a:ea typeface="Cambria Math" panose="02040503050406030204" pitchFamily="18" charset="0"/>
                      </a:rPr>
                      <m:t>⇒</m:t>
                    </m:r>
                    <m:r>
                      <a:rPr lang="es-AR" i="1">
                        <a:latin typeface="Cambria Math" panose="02040503050406030204" pitchFamily="18" charset="0"/>
                      </a:rPr>
                      <m:t>𝑉𝑎𝑟</m:t>
                    </m:r>
                    <m:d>
                      <m:dPr>
                        <m:ctrlPr>
                          <a:rPr lang="es-AR" i="1">
                            <a:latin typeface="Cambria Math" panose="02040503050406030204" pitchFamily="18" charset="0"/>
                          </a:rPr>
                        </m:ctrlPr>
                      </m:dPr>
                      <m:e>
                        <m:r>
                          <a:rPr lang="es-AR" i="1">
                            <a:latin typeface="Cambria Math" panose="02040503050406030204" pitchFamily="18" charset="0"/>
                          </a:rPr>
                          <m:t>𝑌</m:t>
                        </m:r>
                      </m:e>
                    </m:d>
                    <m:r>
                      <a:rPr lang="es-AR" i="1">
                        <a:latin typeface="Cambria Math" panose="02040503050406030204" pitchFamily="18" charset="0"/>
                      </a:rPr>
                      <m:t>=</m:t>
                    </m:r>
                    <m:sSup>
                      <m:sSupPr>
                        <m:ctrlPr>
                          <a:rPr lang="es-AR" i="1">
                            <a:latin typeface="Cambria Math" panose="02040503050406030204" pitchFamily="18" charset="0"/>
                          </a:rPr>
                        </m:ctrlPr>
                      </m:sSupPr>
                      <m:e>
                        <m:r>
                          <a:rPr lang="es-AR" i="1">
                            <a:latin typeface="Cambria Math" panose="02040503050406030204" pitchFamily="18" charset="0"/>
                          </a:rPr>
                          <m:t>𝑘</m:t>
                        </m:r>
                      </m:e>
                      <m:sup>
                        <m:r>
                          <a:rPr lang="es-AR" i="1">
                            <a:latin typeface="Cambria Math" panose="02040503050406030204" pitchFamily="18" charset="0"/>
                          </a:rPr>
                          <m:t>2</m:t>
                        </m:r>
                      </m:sup>
                    </m:sSup>
                    <m:r>
                      <a:rPr lang="es-AR" i="1">
                        <a:latin typeface="Cambria Math" panose="02040503050406030204" pitchFamily="18" charset="0"/>
                      </a:rPr>
                      <m:t>𝑉𝑎𝑟</m:t>
                    </m:r>
                    <m:d>
                      <m:dPr>
                        <m:ctrlPr>
                          <a:rPr lang="es-AR" i="1">
                            <a:latin typeface="Cambria Math" panose="02040503050406030204" pitchFamily="18" charset="0"/>
                          </a:rPr>
                        </m:ctrlPr>
                      </m:dPr>
                      <m:e>
                        <m:r>
                          <a:rPr lang="es-AR" i="1">
                            <a:latin typeface="Cambria Math" panose="02040503050406030204" pitchFamily="18" charset="0"/>
                          </a:rPr>
                          <m:t>𝑋</m:t>
                        </m:r>
                      </m:e>
                    </m:d>
                  </m:oMath>
                </a14:m>
                <a:endParaRPr lang="es-AR" dirty="0">
                  <a:latin typeface="Century Gothic" panose="020B0502020202020204" pitchFamily="34" charset="0"/>
                </a:endParaRPr>
              </a:p>
              <a:p>
                <a:pPr marL="342900" indent="-342900" algn="just">
                  <a:buAutoNum type="arabicPeriod"/>
                </a:pPr>
                <a:endParaRPr lang="es-AR" dirty="0">
                  <a:latin typeface="Century Gothic" panose="020B0502020202020204" pitchFamily="34" charset="0"/>
                </a:endParaRPr>
              </a:p>
              <a:p>
                <a:pPr algn="just"/>
                <a:r>
                  <a:rPr lang="es-AR" dirty="0">
                    <a:latin typeface="Century Gothic" panose="020B0502020202020204" pitchFamily="34" charset="0"/>
                  </a:rPr>
                  <a:t>3. La varianza de la transformación afín</a:t>
                </a:r>
              </a:p>
              <a:p>
                <a:pPr marL="342900" indent="-342900" algn="just">
                  <a:buAutoNum type="arabicPeriod"/>
                </a:pPr>
                <a:endParaRPr lang="es-AR" dirty="0">
                  <a:latin typeface="Century Gothic" panose="020B0502020202020204" pitchFamily="34" charset="0"/>
                </a:endParaRPr>
              </a:p>
              <a:p>
                <a:pPr algn="just"/>
                <a:r>
                  <a:rPr lang="es-AR" dirty="0">
                    <a:latin typeface="Century Gothic" panose="020B0502020202020204" pitchFamily="34" charset="0"/>
                  </a:rPr>
                  <a:t>    Si </a:t>
                </a:r>
                <a14:m>
                  <m:oMath xmlns:m="http://schemas.openxmlformats.org/officeDocument/2006/math">
                    <m:r>
                      <a:rPr lang="es-AR" i="1">
                        <a:latin typeface="Cambria Math" panose="02040503050406030204" pitchFamily="18" charset="0"/>
                      </a:rPr>
                      <m:t>𝑌</m:t>
                    </m:r>
                    <m:r>
                      <a:rPr lang="es-AR" i="1">
                        <a:latin typeface="Cambria Math" panose="02040503050406030204" pitchFamily="18" charset="0"/>
                      </a:rPr>
                      <m:t>=</m:t>
                    </m:r>
                    <m:r>
                      <a:rPr lang="es-AR" i="1">
                        <a:latin typeface="Cambria Math" panose="02040503050406030204" pitchFamily="18" charset="0"/>
                      </a:rPr>
                      <m:t>𝑎</m:t>
                    </m:r>
                    <m:r>
                      <a:rPr lang="es-AR" i="1">
                        <a:latin typeface="Cambria Math" panose="02040503050406030204" pitchFamily="18" charset="0"/>
                      </a:rPr>
                      <m:t>+</m:t>
                    </m:r>
                    <m:r>
                      <a:rPr lang="es-AR" i="1">
                        <a:latin typeface="Cambria Math" panose="02040503050406030204" pitchFamily="18" charset="0"/>
                      </a:rPr>
                      <m:t>𝑏𝑋</m:t>
                    </m:r>
                    <m:r>
                      <a:rPr lang="es-AR" dirty="0">
                        <a:latin typeface="Cambria Math" panose="02040503050406030204" pitchFamily="18" charset="0"/>
                        <a:ea typeface="Cambria Math" panose="02040503050406030204" pitchFamily="18" charset="0"/>
                      </a:rPr>
                      <m:t>⇒</m:t>
                    </m:r>
                    <m:r>
                      <a:rPr lang="es-AR" i="1">
                        <a:latin typeface="Cambria Math" panose="02040503050406030204" pitchFamily="18" charset="0"/>
                      </a:rPr>
                      <m:t>𝑉𝑎𝑟</m:t>
                    </m:r>
                    <m:d>
                      <m:dPr>
                        <m:ctrlPr>
                          <a:rPr lang="es-AR" i="1">
                            <a:latin typeface="Cambria Math" panose="02040503050406030204" pitchFamily="18" charset="0"/>
                          </a:rPr>
                        </m:ctrlPr>
                      </m:dPr>
                      <m:e>
                        <m:r>
                          <a:rPr lang="es-AR" i="1">
                            <a:latin typeface="Cambria Math" panose="02040503050406030204" pitchFamily="18" charset="0"/>
                          </a:rPr>
                          <m:t>𝑌</m:t>
                        </m:r>
                      </m:e>
                    </m:d>
                    <m:r>
                      <a:rPr lang="es-AR" i="1">
                        <a:latin typeface="Cambria Math" panose="02040503050406030204" pitchFamily="18" charset="0"/>
                      </a:rPr>
                      <m:t>=</m:t>
                    </m:r>
                    <m:sSup>
                      <m:sSupPr>
                        <m:ctrlPr>
                          <a:rPr lang="es-AR" i="1">
                            <a:latin typeface="Cambria Math" panose="02040503050406030204" pitchFamily="18" charset="0"/>
                          </a:rPr>
                        </m:ctrlPr>
                      </m:sSupPr>
                      <m:e>
                        <m:r>
                          <a:rPr lang="es-AR" i="1">
                            <a:latin typeface="Cambria Math" panose="02040503050406030204" pitchFamily="18" charset="0"/>
                          </a:rPr>
                          <m:t>𝑏</m:t>
                        </m:r>
                      </m:e>
                      <m:sup>
                        <m:r>
                          <a:rPr lang="es-AR" i="1">
                            <a:latin typeface="Cambria Math" panose="02040503050406030204" pitchFamily="18" charset="0"/>
                          </a:rPr>
                          <m:t>2</m:t>
                        </m:r>
                      </m:sup>
                    </m:sSup>
                    <m:r>
                      <a:rPr lang="es-AR" i="1">
                        <a:latin typeface="Cambria Math" panose="02040503050406030204" pitchFamily="18" charset="0"/>
                      </a:rPr>
                      <m:t>𝑉𝑎𝑟</m:t>
                    </m:r>
                    <m:d>
                      <m:dPr>
                        <m:ctrlPr>
                          <a:rPr lang="es-AR" i="1">
                            <a:latin typeface="Cambria Math" panose="02040503050406030204" pitchFamily="18" charset="0"/>
                          </a:rPr>
                        </m:ctrlPr>
                      </m:dPr>
                      <m:e>
                        <m:r>
                          <a:rPr lang="es-AR" i="1">
                            <a:latin typeface="Cambria Math" panose="02040503050406030204" pitchFamily="18" charset="0"/>
                          </a:rPr>
                          <m:t>𝑋</m:t>
                        </m:r>
                      </m:e>
                    </m:d>
                  </m:oMath>
                </a14:m>
                <a:endParaRPr lang="es-AR" dirty="0">
                  <a:latin typeface="Century Gothic" panose="020B0502020202020204" pitchFamily="34" charset="0"/>
                </a:endParaRPr>
              </a:p>
              <a:p>
                <a:pPr marL="342900" indent="-342900" algn="just">
                  <a:buAutoNum type="arabicPeriod"/>
                </a:pPr>
                <a:endParaRPr lang="es-AR" dirty="0">
                  <a:latin typeface="Century Gothic" panose="020B0502020202020204" pitchFamily="34" charset="0"/>
                </a:endParaRPr>
              </a:p>
              <a:p>
                <a:pPr algn="just"/>
                <a:r>
                  <a:rPr lang="es-AR" dirty="0">
                    <a:latin typeface="Century Gothic" panose="020B0502020202020204" pitchFamily="34" charset="0"/>
                  </a:rPr>
                  <a:t>4. La varianza de una suma de variables aleatorias</a:t>
                </a:r>
              </a:p>
              <a:p>
                <a:pPr algn="just"/>
                <a:endParaRPr lang="es-AR" dirty="0">
                  <a:latin typeface="Century Gothic" panose="020B0502020202020204" pitchFamily="34" charset="0"/>
                </a:endParaRPr>
              </a:p>
              <a:p>
                <a:pPr algn="just"/>
                <a:r>
                  <a:rPr lang="es-AR" dirty="0">
                    <a:latin typeface="Century Gothic" panose="020B0502020202020204" pitchFamily="34" charset="0"/>
                  </a:rPr>
                  <a:t>    Si </a:t>
                </a:r>
                <a14:m>
                  <m:oMath xmlns:m="http://schemas.openxmlformats.org/officeDocument/2006/math">
                    <m:r>
                      <a:rPr lang="es-AR" i="1">
                        <a:latin typeface="Cambria Math" panose="02040503050406030204" pitchFamily="18" charset="0"/>
                      </a:rPr>
                      <m:t>𝑊</m:t>
                    </m:r>
                    <m:r>
                      <a:rPr lang="es-AR" i="1">
                        <a:latin typeface="Cambria Math" panose="02040503050406030204" pitchFamily="18" charset="0"/>
                      </a:rPr>
                      <m:t>=</m:t>
                    </m:r>
                    <m:r>
                      <a:rPr lang="es-AR" i="1">
                        <a:latin typeface="Cambria Math" panose="02040503050406030204" pitchFamily="18" charset="0"/>
                      </a:rPr>
                      <m:t>𝑋</m:t>
                    </m:r>
                    <m:r>
                      <a:rPr lang="es-AR" i="1">
                        <a:latin typeface="Cambria Math" panose="02040503050406030204" pitchFamily="18" charset="0"/>
                      </a:rPr>
                      <m:t>+</m:t>
                    </m:r>
                    <m:r>
                      <a:rPr lang="es-AR" i="1">
                        <a:latin typeface="Cambria Math" panose="02040503050406030204" pitchFamily="18" charset="0"/>
                      </a:rPr>
                      <m:t>𝑌</m:t>
                    </m:r>
                    <m:r>
                      <a:rPr lang="es-AR" dirty="0">
                        <a:latin typeface="Cambria Math" panose="02040503050406030204" pitchFamily="18" charset="0"/>
                        <a:ea typeface="Cambria Math" panose="02040503050406030204" pitchFamily="18" charset="0"/>
                      </a:rPr>
                      <m:t>⇒</m:t>
                    </m:r>
                    <m:r>
                      <a:rPr lang="es-AR" i="1">
                        <a:latin typeface="Cambria Math" panose="02040503050406030204" pitchFamily="18" charset="0"/>
                      </a:rPr>
                      <m:t>𝑉𝑎𝑟</m:t>
                    </m:r>
                    <m:d>
                      <m:dPr>
                        <m:ctrlPr>
                          <a:rPr lang="es-AR" i="1">
                            <a:latin typeface="Cambria Math" panose="02040503050406030204" pitchFamily="18" charset="0"/>
                          </a:rPr>
                        </m:ctrlPr>
                      </m:dPr>
                      <m:e>
                        <m:r>
                          <a:rPr lang="es-AR" i="1">
                            <a:latin typeface="Cambria Math" panose="02040503050406030204" pitchFamily="18" charset="0"/>
                          </a:rPr>
                          <m:t>𝑊</m:t>
                        </m:r>
                      </m:e>
                    </m:d>
                    <m:r>
                      <a:rPr lang="es-AR" i="1">
                        <a:latin typeface="Cambria Math" panose="02040503050406030204" pitchFamily="18" charset="0"/>
                      </a:rPr>
                      <m:t>=</m:t>
                    </m:r>
                    <m:r>
                      <a:rPr lang="es-AR" i="1">
                        <a:latin typeface="Cambria Math" panose="02040503050406030204" pitchFamily="18" charset="0"/>
                      </a:rPr>
                      <m:t>𝑉𝑎𝑟</m:t>
                    </m:r>
                    <m:d>
                      <m:dPr>
                        <m:ctrlPr>
                          <a:rPr lang="es-AR" i="1">
                            <a:latin typeface="Cambria Math" panose="02040503050406030204" pitchFamily="18" charset="0"/>
                          </a:rPr>
                        </m:ctrlPr>
                      </m:dPr>
                      <m:e>
                        <m:r>
                          <a:rPr lang="es-AR" i="1">
                            <a:latin typeface="Cambria Math" panose="02040503050406030204" pitchFamily="18" charset="0"/>
                          </a:rPr>
                          <m:t>𝑋</m:t>
                        </m:r>
                      </m:e>
                    </m:d>
                    <m:r>
                      <a:rPr lang="es-AR" i="1">
                        <a:latin typeface="Cambria Math" panose="02040503050406030204" pitchFamily="18" charset="0"/>
                      </a:rPr>
                      <m:t>+</m:t>
                    </m:r>
                    <m:r>
                      <a:rPr lang="es-AR" i="1">
                        <a:latin typeface="Cambria Math" panose="02040503050406030204" pitchFamily="18" charset="0"/>
                      </a:rPr>
                      <m:t>𝑉𝑎𝑟</m:t>
                    </m:r>
                    <m:d>
                      <m:dPr>
                        <m:ctrlPr>
                          <a:rPr lang="es-AR" i="1">
                            <a:latin typeface="Cambria Math" panose="02040503050406030204" pitchFamily="18" charset="0"/>
                          </a:rPr>
                        </m:ctrlPr>
                      </m:dPr>
                      <m:e>
                        <m:r>
                          <a:rPr lang="es-AR" i="1">
                            <a:latin typeface="Cambria Math" panose="02040503050406030204" pitchFamily="18" charset="0"/>
                          </a:rPr>
                          <m:t>𝑌</m:t>
                        </m:r>
                      </m:e>
                    </m:d>
                    <m:r>
                      <a:rPr lang="es-AR" i="1">
                        <a:latin typeface="Cambria Math" panose="02040503050406030204" pitchFamily="18" charset="0"/>
                        <a:ea typeface="Cambria Math" panose="02040503050406030204" pitchFamily="18" charset="0"/>
                      </a:rPr>
                      <m:t>±2 </m:t>
                    </m:r>
                    <m:r>
                      <a:rPr lang="es-AR" i="1">
                        <a:latin typeface="Cambria Math" panose="02040503050406030204" pitchFamily="18" charset="0"/>
                        <a:ea typeface="Cambria Math" panose="02040503050406030204" pitchFamily="18" charset="0"/>
                      </a:rPr>
                      <m:t>𝛾</m:t>
                    </m:r>
                    <m:r>
                      <a:rPr lang="es-AR" i="1">
                        <a:latin typeface="Cambria Math" panose="02040503050406030204" pitchFamily="18" charset="0"/>
                        <a:ea typeface="Cambria Math" panose="02040503050406030204" pitchFamily="18" charset="0"/>
                      </a:rPr>
                      <m:t>(</m:t>
                    </m:r>
                    <m:r>
                      <a:rPr lang="es-AR" i="1">
                        <a:latin typeface="Cambria Math" panose="02040503050406030204" pitchFamily="18" charset="0"/>
                        <a:ea typeface="Cambria Math" panose="02040503050406030204" pitchFamily="18" charset="0"/>
                      </a:rPr>
                      <m:t>𝑋</m:t>
                    </m:r>
                    <m:r>
                      <a:rPr lang="es-AR" i="1">
                        <a:latin typeface="Cambria Math" panose="02040503050406030204" pitchFamily="18" charset="0"/>
                        <a:ea typeface="Cambria Math" panose="02040503050406030204" pitchFamily="18" charset="0"/>
                      </a:rPr>
                      <m:t>,</m:t>
                    </m:r>
                    <m:r>
                      <a:rPr lang="es-AR" i="1">
                        <a:latin typeface="Cambria Math" panose="02040503050406030204" pitchFamily="18" charset="0"/>
                        <a:ea typeface="Cambria Math" panose="02040503050406030204" pitchFamily="18" charset="0"/>
                      </a:rPr>
                      <m:t>𝑌</m:t>
                    </m:r>
                    <m:r>
                      <a:rPr lang="es-AR" i="1">
                        <a:latin typeface="Cambria Math" panose="02040503050406030204" pitchFamily="18" charset="0"/>
                        <a:ea typeface="Cambria Math" panose="02040503050406030204" pitchFamily="18" charset="0"/>
                      </a:rPr>
                      <m:t>)</m:t>
                    </m:r>
                  </m:oMath>
                </a14:m>
                <a:endParaRPr lang="es-AR" dirty="0">
                  <a:latin typeface="Century Gothic" panose="020B0502020202020204" pitchFamily="34" charset="0"/>
                </a:endParaRPr>
              </a:p>
              <a:p>
                <a:endParaRPr lang="es-AR" dirty="0">
                  <a:latin typeface="Century Gothic" panose="020B0502020202020204" pitchFamily="34" charset="0"/>
                </a:endParaRPr>
              </a:p>
            </p:txBody>
          </p:sp>
        </mc:Choice>
        <mc:Fallback>
          <p:sp>
            <p:nvSpPr>
              <p:cNvPr id="2" name="Rectángulo 1">
                <a:extLst>
                  <a:ext uri="{FF2B5EF4-FFF2-40B4-BE49-F238E27FC236}">
                    <a16:creationId xmlns:a16="http://schemas.microsoft.com/office/drawing/2014/main" id="{DB1862AD-9240-4E0D-A489-9B80C1DC1B6A}"/>
                  </a:ext>
                </a:extLst>
              </p:cNvPr>
              <p:cNvSpPr>
                <a:spLocks noRot="1" noChangeAspect="1" noMove="1" noResize="1" noEditPoints="1" noAdjustHandles="1" noChangeArrowheads="1" noChangeShapeType="1" noTextEdit="1"/>
              </p:cNvSpPr>
              <p:nvPr/>
            </p:nvSpPr>
            <p:spPr>
              <a:xfrm>
                <a:off x="1558835" y="980729"/>
                <a:ext cx="9109166" cy="5404749"/>
              </a:xfrm>
              <a:prstGeom prst="rect">
                <a:avLst/>
              </a:prstGeom>
              <a:blipFill>
                <a:blip r:embed="rId2"/>
                <a:stretch>
                  <a:fillRect l="-602" t="-677" r="-535"/>
                </a:stretch>
              </a:blipFill>
            </p:spPr>
            <p:txBody>
              <a:bodyPr/>
              <a:lstStyle/>
              <a:p>
                <a:r>
                  <a:rPr lang="es-AR">
                    <a:noFill/>
                  </a:rPr>
                  <a:t> </a:t>
                </a:r>
              </a:p>
            </p:txBody>
          </p:sp>
        </mc:Fallback>
      </mc:AlternateContent>
    </p:spTree>
    <p:extLst>
      <p:ext uri="{BB962C8B-B14F-4D97-AF65-F5344CB8AC3E}">
        <p14:creationId xmlns:p14="http://schemas.microsoft.com/office/powerpoint/2010/main" val="285044801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Rectángulo 1">
                <a:extLst>
                  <a:ext uri="{FF2B5EF4-FFF2-40B4-BE49-F238E27FC236}">
                    <a16:creationId xmlns:a16="http://schemas.microsoft.com/office/drawing/2014/main" id="{DB1862AD-9240-4E0D-A489-9B80C1DC1B6A}"/>
                  </a:ext>
                </a:extLst>
              </p:cNvPr>
              <p:cNvSpPr/>
              <p:nvPr/>
            </p:nvSpPr>
            <p:spPr>
              <a:xfrm>
                <a:off x="1558835" y="980729"/>
                <a:ext cx="9109166" cy="5466561"/>
              </a:xfrm>
              <a:prstGeom prst="rect">
                <a:avLst/>
              </a:prstGeom>
            </p:spPr>
            <p:txBody>
              <a:bodyPr wrap="square">
                <a:spAutoFit/>
              </a:bodyPr>
              <a:lstStyle/>
              <a:p>
                <a:r>
                  <a:rPr lang="es-AR" b="1" u="sng" dirty="0">
                    <a:solidFill>
                      <a:srgbClr val="2E3192"/>
                    </a:solidFill>
                    <a:latin typeface="Century Gothic" panose="020B0502020202020204" pitchFamily="34" charset="0"/>
                  </a:rPr>
                  <a:t>Varianza</a:t>
                </a:r>
                <a:endParaRPr lang="es-AR" b="1" u="sng" dirty="0">
                  <a:latin typeface="Century Gothic" panose="020B0502020202020204" pitchFamily="34" charset="0"/>
                </a:endParaRPr>
              </a:p>
              <a:p>
                <a:endParaRPr lang="es-AR" b="1" u="sng" dirty="0">
                  <a:latin typeface="Century Gothic" panose="020B0502020202020204" pitchFamily="34" charset="0"/>
                </a:endParaRPr>
              </a:p>
              <a:p>
                <a:r>
                  <a:rPr lang="es-AR" dirty="0">
                    <a:latin typeface="Century Gothic" panose="020B0502020202020204" pitchFamily="34" charset="0"/>
                  </a:rPr>
                  <a:t>4. La varianza de una suma de variables aleatorias</a:t>
                </a:r>
              </a:p>
              <a:p>
                <a:endParaRPr lang="es-AR" dirty="0">
                  <a:latin typeface="Century Gothic" panose="020B0502020202020204" pitchFamily="34" charset="0"/>
                </a:endParaRPr>
              </a:p>
              <a:p>
                <a:r>
                  <a:rPr lang="es-AR" dirty="0">
                    <a:latin typeface="Century Gothic" panose="020B0502020202020204" pitchFamily="34" charset="0"/>
                  </a:rPr>
                  <a:t>    Si </a:t>
                </a:r>
                <a14:m>
                  <m:oMath xmlns:m="http://schemas.openxmlformats.org/officeDocument/2006/math">
                    <m:r>
                      <a:rPr lang="es-AR" i="1">
                        <a:latin typeface="Cambria Math" panose="02040503050406030204" pitchFamily="18" charset="0"/>
                      </a:rPr>
                      <m:t>𝑊</m:t>
                    </m:r>
                    <m:r>
                      <a:rPr lang="es-AR" i="1">
                        <a:latin typeface="Cambria Math" panose="02040503050406030204" pitchFamily="18" charset="0"/>
                      </a:rPr>
                      <m:t>=</m:t>
                    </m:r>
                    <m:r>
                      <a:rPr lang="es-AR" i="1">
                        <a:latin typeface="Cambria Math" panose="02040503050406030204" pitchFamily="18" charset="0"/>
                      </a:rPr>
                      <m:t>𝑋</m:t>
                    </m:r>
                    <m:r>
                      <a:rPr lang="es-AR" i="1">
                        <a:latin typeface="Cambria Math" panose="02040503050406030204" pitchFamily="18" charset="0"/>
                      </a:rPr>
                      <m:t>+</m:t>
                    </m:r>
                    <m:r>
                      <a:rPr lang="es-AR" i="1">
                        <a:latin typeface="Cambria Math" panose="02040503050406030204" pitchFamily="18" charset="0"/>
                      </a:rPr>
                      <m:t>𝑌</m:t>
                    </m:r>
                    <m:r>
                      <a:rPr lang="es-AR" dirty="0">
                        <a:latin typeface="Cambria Math" panose="02040503050406030204" pitchFamily="18" charset="0"/>
                        <a:ea typeface="Cambria Math" panose="02040503050406030204" pitchFamily="18" charset="0"/>
                      </a:rPr>
                      <m:t>⇒</m:t>
                    </m:r>
                    <m:r>
                      <a:rPr lang="es-AR" i="1">
                        <a:latin typeface="Cambria Math" panose="02040503050406030204" pitchFamily="18" charset="0"/>
                      </a:rPr>
                      <m:t>𝑉𝑎𝑟</m:t>
                    </m:r>
                    <m:d>
                      <m:dPr>
                        <m:ctrlPr>
                          <a:rPr lang="es-AR" i="1">
                            <a:latin typeface="Cambria Math" panose="02040503050406030204" pitchFamily="18" charset="0"/>
                          </a:rPr>
                        </m:ctrlPr>
                      </m:dPr>
                      <m:e>
                        <m:r>
                          <a:rPr lang="es-AR" i="1">
                            <a:latin typeface="Cambria Math" panose="02040503050406030204" pitchFamily="18" charset="0"/>
                          </a:rPr>
                          <m:t>𝑊</m:t>
                        </m:r>
                      </m:e>
                    </m:d>
                    <m:r>
                      <a:rPr lang="es-AR" i="1">
                        <a:latin typeface="Cambria Math" panose="02040503050406030204" pitchFamily="18" charset="0"/>
                      </a:rPr>
                      <m:t>=</m:t>
                    </m:r>
                    <m:r>
                      <a:rPr lang="es-AR" i="1">
                        <a:latin typeface="Cambria Math" panose="02040503050406030204" pitchFamily="18" charset="0"/>
                      </a:rPr>
                      <m:t>𝑉𝑎𝑟</m:t>
                    </m:r>
                    <m:d>
                      <m:dPr>
                        <m:ctrlPr>
                          <a:rPr lang="es-AR" i="1">
                            <a:latin typeface="Cambria Math" panose="02040503050406030204" pitchFamily="18" charset="0"/>
                          </a:rPr>
                        </m:ctrlPr>
                      </m:dPr>
                      <m:e>
                        <m:r>
                          <a:rPr lang="es-AR" i="1">
                            <a:latin typeface="Cambria Math" panose="02040503050406030204" pitchFamily="18" charset="0"/>
                          </a:rPr>
                          <m:t>𝑋</m:t>
                        </m:r>
                      </m:e>
                    </m:d>
                    <m:r>
                      <a:rPr lang="es-AR" i="1">
                        <a:latin typeface="Cambria Math" panose="02040503050406030204" pitchFamily="18" charset="0"/>
                      </a:rPr>
                      <m:t>+</m:t>
                    </m:r>
                    <m:r>
                      <a:rPr lang="es-AR" i="1">
                        <a:latin typeface="Cambria Math" panose="02040503050406030204" pitchFamily="18" charset="0"/>
                      </a:rPr>
                      <m:t>𝑉𝑎𝑟</m:t>
                    </m:r>
                    <m:d>
                      <m:dPr>
                        <m:ctrlPr>
                          <a:rPr lang="es-AR" i="1">
                            <a:latin typeface="Cambria Math" panose="02040503050406030204" pitchFamily="18" charset="0"/>
                          </a:rPr>
                        </m:ctrlPr>
                      </m:dPr>
                      <m:e>
                        <m:r>
                          <a:rPr lang="es-AR" i="1">
                            <a:latin typeface="Cambria Math" panose="02040503050406030204" pitchFamily="18" charset="0"/>
                          </a:rPr>
                          <m:t>𝑌</m:t>
                        </m:r>
                      </m:e>
                    </m:d>
                    <m:r>
                      <a:rPr lang="es-AR" i="1">
                        <a:latin typeface="Cambria Math" panose="02040503050406030204" pitchFamily="18" charset="0"/>
                        <a:ea typeface="Cambria Math" panose="02040503050406030204" pitchFamily="18" charset="0"/>
                      </a:rPr>
                      <m:t>±2 </m:t>
                    </m:r>
                    <m:r>
                      <a:rPr lang="es-AR" i="1">
                        <a:latin typeface="Cambria Math" panose="02040503050406030204" pitchFamily="18" charset="0"/>
                        <a:ea typeface="Cambria Math" panose="02040503050406030204" pitchFamily="18" charset="0"/>
                      </a:rPr>
                      <m:t>𝛾</m:t>
                    </m:r>
                    <m:r>
                      <a:rPr lang="es-AR" i="1">
                        <a:latin typeface="Cambria Math" panose="02040503050406030204" pitchFamily="18" charset="0"/>
                        <a:ea typeface="Cambria Math" panose="02040503050406030204" pitchFamily="18" charset="0"/>
                      </a:rPr>
                      <m:t>(</m:t>
                    </m:r>
                    <m:r>
                      <a:rPr lang="es-AR" i="1">
                        <a:latin typeface="Cambria Math" panose="02040503050406030204" pitchFamily="18" charset="0"/>
                        <a:ea typeface="Cambria Math" panose="02040503050406030204" pitchFamily="18" charset="0"/>
                      </a:rPr>
                      <m:t>𝑋</m:t>
                    </m:r>
                    <m:r>
                      <a:rPr lang="es-AR" i="1">
                        <a:latin typeface="Cambria Math" panose="02040503050406030204" pitchFamily="18" charset="0"/>
                        <a:ea typeface="Cambria Math" panose="02040503050406030204" pitchFamily="18" charset="0"/>
                      </a:rPr>
                      <m:t>,</m:t>
                    </m:r>
                    <m:r>
                      <a:rPr lang="es-AR" i="1">
                        <a:latin typeface="Cambria Math" panose="02040503050406030204" pitchFamily="18" charset="0"/>
                        <a:ea typeface="Cambria Math" panose="02040503050406030204" pitchFamily="18" charset="0"/>
                      </a:rPr>
                      <m:t>𝑌</m:t>
                    </m:r>
                    <m:r>
                      <a:rPr lang="es-AR" i="1">
                        <a:latin typeface="Cambria Math" panose="02040503050406030204" pitchFamily="18" charset="0"/>
                        <a:ea typeface="Cambria Math" panose="02040503050406030204" pitchFamily="18" charset="0"/>
                      </a:rPr>
                      <m:t>)</m:t>
                    </m:r>
                  </m:oMath>
                </a14:m>
                <a:endParaRPr lang="es-AR" dirty="0">
                  <a:latin typeface="Century Gothic" panose="020B0502020202020204" pitchFamily="34" charset="0"/>
                </a:endParaRPr>
              </a:p>
              <a:p>
                <a:endParaRPr lang="es-AR" dirty="0">
                  <a:latin typeface="Century Gothic" panose="020B0502020202020204" pitchFamily="34" charset="0"/>
                </a:endParaRPr>
              </a:p>
              <a:p>
                <a:r>
                  <a:rPr lang="es-AR" dirty="0">
                    <a:latin typeface="Century Gothic" panose="020B0502020202020204" pitchFamily="34" charset="0"/>
                  </a:rPr>
                  <a:t>    Si </a:t>
                </a:r>
                <a14:m>
                  <m:oMath xmlns:m="http://schemas.openxmlformats.org/officeDocument/2006/math">
                    <m:r>
                      <a:rPr lang="es-AR" i="1">
                        <a:latin typeface="Cambria Math" panose="02040503050406030204" pitchFamily="18" charset="0"/>
                        <a:ea typeface="Cambria Math" panose="02040503050406030204" pitchFamily="18" charset="0"/>
                      </a:rPr>
                      <m:t>𝑋</m:t>
                    </m:r>
                    <m:r>
                      <a:rPr lang="es-AR" i="1">
                        <a:latin typeface="Cambria Math" panose="02040503050406030204" pitchFamily="18" charset="0"/>
                        <a:ea typeface="Cambria Math" panose="02040503050406030204" pitchFamily="18" charset="0"/>
                      </a:rPr>
                      <m:t>⊥</m:t>
                    </m:r>
                    <m:r>
                      <a:rPr lang="es-AR" i="1">
                        <a:latin typeface="Cambria Math" panose="02040503050406030204" pitchFamily="18" charset="0"/>
                        <a:ea typeface="Cambria Math" panose="02040503050406030204" pitchFamily="18" charset="0"/>
                      </a:rPr>
                      <m:t>𝑌</m:t>
                    </m:r>
                    <m:r>
                      <a:rPr lang="es-AR" i="1">
                        <a:latin typeface="Cambria Math" panose="02040503050406030204" pitchFamily="18" charset="0"/>
                        <a:ea typeface="Cambria Math" panose="02040503050406030204" pitchFamily="18" charset="0"/>
                      </a:rPr>
                      <m:t> ⇒</m:t>
                    </m:r>
                    <m:r>
                      <a:rPr lang="es-AR" i="1">
                        <a:latin typeface="Cambria Math" panose="02040503050406030204" pitchFamily="18" charset="0"/>
                        <a:ea typeface="Cambria Math" panose="02040503050406030204" pitchFamily="18" charset="0"/>
                      </a:rPr>
                      <m:t>𝛾</m:t>
                    </m:r>
                    <m:r>
                      <a:rPr lang="es-AR" i="1">
                        <a:latin typeface="Cambria Math" panose="02040503050406030204" pitchFamily="18" charset="0"/>
                        <a:ea typeface="Cambria Math" panose="02040503050406030204" pitchFamily="18" charset="0"/>
                      </a:rPr>
                      <m:t>(</m:t>
                    </m:r>
                    <m:r>
                      <a:rPr lang="es-AR" i="1">
                        <a:latin typeface="Cambria Math" panose="02040503050406030204" pitchFamily="18" charset="0"/>
                        <a:ea typeface="Cambria Math" panose="02040503050406030204" pitchFamily="18" charset="0"/>
                      </a:rPr>
                      <m:t>𝑋</m:t>
                    </m:r>
                    <m:r>
                      <a:rPr lang="es-AR" i="1">
                        <a:latin typeface="Cambria Math" panose="02040503050406030204" pitchFamily="18" charset="0"/>
                        <a:ea typeface="Cambria Math" panose="02040503050406030204" pitchFamily="18" charset="0"/>
                      </a:rPr>
                      <m:t>,</m:t>
                    </m:r>
                    <m:r>
                      <a:rPr lang="es-AR" i="1">
                        <a:latin typeface="Cambria Math" panose="02040503050406030204" pitchFamily="18" charset="0"/>
                        <a:ea typeface="Cambria Math" panose="02040503050406030204" pitchFamily="18" charset="0"/>
                      </a:rPr>
                      <m:t>𝑌</m:t>
                    </m:r>
                    <m:r>
                      <a:rPr lang="es-AR" i="1">
                        <a:latin typeface="Cambria Math" panose="02040503050406030204" pitchFamily="18" charset="0"/>
                        <a:ea typeface="Cambria Math" panose="02040503050406030204" pitchFamily="18" charset="0"/>
                      </a:rPr>
                      <m:t>)=0  (</m:t>
                    </m:r>
                    <m:r>
                      <a:rPr lang="es-AR" i="1">
                        <a:latin typeface="Cambria Math" panose="02040503050406030204" pitchFamily="18" charset="0"/>
                        <a:ea typeface="Cambria Math" panose="02040503050406030204" pitchFamily="18" charset="0"/>
                      </a:rPr>
                      <m:t>⇒</m:t>
                    </m:r>
                    <m:r>
                      <a:rPr lang="es-AR" i="1">
                        <a:latin typeface="Cambria Math" panose="02040503050406030204" pitchFamily="18" charset="0"/>
                        <a:ea typeface="Cambria Math" panose="02040503050406030204" pitchFamily="18" charset="0"/>
                      </a:rPr>
                      <m:t>𝜌</m:t>
                    </m:r>
                    <m:d>
                      <m:dPr>
                        <m:ctrlPr>
                          <a:rPr lang="es-AR" i="1">
                            <a:latin typeface="Cambria Math" panose="02040503050406030204" pitchFamily="18" charset="0"/>
                            <a:ea typeface="Cambria Math" panose="02040503050406030204" pitchFamily="18" charset="0"/>
                          </a:rPr>
                        </m:ctrlPr>
                      </m:dPr>
                      <m:e>
                        <m:r>
                          <a:rPr lang="es-AR" i="1">
                            <a:latin typeface="Cambria Math" panose="02040503050406030204" pitchFamily="18" charset="0"/>
                            <a:ea typeface="Cambria Math" panose="02040503050406030204" pitchFamily="18" charset="0"/>
                          </a:rPr>
                          <m:t>𝑋</m:t>
                        </m:r>
                        <m:r>
                          <a:rPr lang="es-AR" i="1">
                            <a:latin typeface="Cambria Math" panose="02040503050406030204" pitchFamily="18" charset="0"/>
                            <a:ea typeface="Cambria Math" panose="02040503050406030204" pitchFamily="18" charset="0"/>
                          </a:rPr>
                          <m:t>;</m:t>
                        </m:r>
                        <m:r>
                          <a:rPr lang="es-AR" i="1">
                            <a:latin typeface="Cambria Math" panose="02040503050406030204" pitchFamily="18" charset="0"/>
                            <a:ea typeface="Cambria Math" panose="02040503050406030204" pitchFamily="18" charset="0"/>
                          </a:rPr>
                          <m:t>𝑌</m:t>
                        </m:r>
                      </m:e>
                    </m:d>
                    <m:r>
                      <a:rPr lang="es-AR" i="1">
                        <a:latin typeface="Cambria Math" panose="02040503050406030204" pitchFamily="18" charset="0"/>
                        <a:ea typeface="Cambria Math" panose="02040503050406030204" pitchFamily="18" charset="0"/>
                      </a:rPr>
                      <m:t>=0)</m:t>
                    </m:r>
                    <m:r>
                      <a:rPr lang="es-AR" i="1">
                        <a:latin typeface="Cambria Math" panose="02040503050406030204" pitchFamily="18" charset="0"/>
                        <a:ea typeface="Cambria Math" panose="02040503050406030204" pitchFamily="18" charset="0"/>
                      </a:rPr>
                      <m:t>⇒</m:t>
                    </m:r>
                    <m:r>
                      <a:rPr lang="es-AR" i="1">
                        <a:latin typeface="Cambria Math" panose="02040503050406030204" pitchFamily="18" charset="0"/>
                      </a:rPr>
                      <m:t>𝑉𝑎𝑟</m:t>
                    </m:r>
                    <m:d>
                      <m:dPr>
                        <m:ctrlPr>
                          <a:rPr lang="es-AR" i="1">
                            <a:latin typeface="Cambria Math" panose="02040503050406030204" pitchFamily="18" charset="0"/>
                          </a:rPr>
                        </m:ctrlPr>
                      </m:dPr>
                      <m:e>
                        <m:r>
                          <a:rPr lang="es-AR" i="1">
                            <a:latin typeface="Cambria Math" panose="02040503050406030204" pitchFamily="18" charset="0"/>
                          </a:rPr>
                          <m:t>𝑊</m:t>
                        </m:r>
                      </m:e>
                    </m:d>
                    <m:r>
                      <a:rPr lang="es-AR" i="1">
                        <a:latin typeface="Cambria Math" panose="02040503050406030204" pitchFamily="18" charset="0"/>
                      </a:rPr>
                      <m:t>=</m:t>
                    </m:r>
                    <m:r>
                      <a:rPr lang="es-AR" i="1">
                        <a:latin typeface="Cambria Math" panose="02040503050406030204" pitchFamily="18" charset="0"/>
                      </a:rPr>
                      <m:t>𝑉𝑎𝑟</m:t>
                    </m:r>
                    <m:d>
                      <m:dPr>
                        <m:ctrlPr>
                          <a:rPr lang="es-AR" i="1">
                            <a:latin typeface="Cambria Math" panose="02040503050406030204" pitchFamily="18" charset="0"/>
                          </a:rPr>
                        </m:ctrlPr>
                      </m:dPr>
                      <m:e>
                        <m:r>
                          <a:rPr lang="es-AR" i="1">
                            <a:latin typeface="Cambria Math" panose="02040503050406030204" pitchFamily="18" charset="0"/>
                          </a:rPr>
                          <m:t>𝑋</m:t>
                        </m:r>
                      </m:e>
                    </m:d>
                    <m:r>
                      <a:rPr lang="es-AR" i="1">
                        <a:latin typeface="Cambria Math" panose="02040503050406030204" pitchFamily="18" charset="0"/>
                      </a:rPr>
                      <m:t>+</m:t>
                    </m:r>
                    <m:r>
                      <a:rPr lang="es-AR" i="1">
                        <a:latin typeface="Cambria Math" panose="02040503050406030204" pitchFamily="18" charset="0"/>
                      </a:rPr>
                      <m:t>𝑉𝑎𝑟</m:t>
                    </m:r>
                    <m:d>
                      <m:dPr>
                        <m:ctrlPr>
                          <a:rPr lang="es-AR" i="1">
                            <a:latin typeface="Cambria Math" panose="02040503050406030204" pitchFamily="18" charset="0"/>
                          </a:rPr>
                        </m:ctrlPr>
                      </m:dPr>
                      <m:e>
                        <m:r>
                          <a:rPr lang="es-AR" i="1">
                            <a:latin typeface="Cambria Math" panose="02040503050406030204" pitchFamily="18" charset="0"/>
                          </a:rPr>
                          <m:t>𝑌</m:t>
                        </m:r>
                      </m:e>
                    </m:d>
                  </m:oMath>
                </a14:m>
                <a:endParaRPr lang="es-AR" dirty="0">
                  <a:latin typeface="Century Gothic" panose="020B0502020202020204" pitchFamily="34" charset="0"/>
                </a:endParaRPr>
              </a:p>
              <a:p>
                <a:endParaRPr lang="es-AR" dirty="0">
                  <a:latin typeface="Century Gothic" panose="020B0502020202020204" pitchFamily="34" charset="0"/>
                </a:endParaRPr>
              </a:p>
              <a:p>
                <a:pPr/>
                <a14:m>
                  <m:oMathPara xmlns:m="http://schemas.openxmlformats.org/officeDocument/2006/math">
                    <m:oMathParaPr>
                      <m:jc m:val="centerGroup"/>
                    </m:oMathParaPr>
                    <m:oMath xmlns:m="http://schemas.openxmlformats.org/officeDocument/2006/math">
                      <m:r>
                        <a:rPr lang="es-AR" i="1">
                          <a:latin typeface="Cambria Math" panose="02040503050406030204" pitchFamily="18" charset="0"/>
                          <a:ea typeface="Cambria Math" panose="02040503050406030204" pitchFamily="18" charset="0"/>
                        </a:rPr>
                        <m:t>𝛾</m:t>
                      </m:r>
                      <m:d>
                        <m:dPr>
                          <m:ctrlPr>
                            <a:rPr lang="es-AR" i="1">
                              <a:latin typeface="Cambria Math" panose="02040503050406030204" pitchFamily="18" charset="0"/>
                              <a:ea typeface="Cambria Math" panose="02040503050406030204" pitchFamily="18" charset="0"/>
                            </a:rPr>
                          </m:ctrlPr>
                        </m:dPr>
                        <m:e>
                          <m:r>
                            <a:rPr lang="es-AR" i="1">
                              <a:latin typeface="Cambria Math" panose="02040503050406030204" pitchFamily="18" charset="0"/>
                              <a:ea typeface="Cambria Math" panose="02040503050406030204" pitchFamily="18" charset="0"/>
                            </a:rPr>
                            <m:t>𝑋</m:t>
                          </m:r>
                          <m:r>
                            <a:rPr lang="es-AR" i="1">
                              <a:latin typeface="Cambria Math" panose="02040503050406030204" pitchFamily="18" charset="0"/>
                              <a:ea typeface="Cambria Math" panose="02040503050406030204" pitchFamily="18" charset="0"/>
                            </a:rPr>
                            <m:t>,</m:t>
                          </m:r>
                          <m:r>
                            <a:rPr lang="es-AR" i="1">
                              <a:latin typeface="Cambria Math" panose="02040503050406030204" pitchFamily="18" charset="0"/>
                              <a:ea typeface="Cambria Math" panose="02040503050406030204" pitchFamily="18" charset="0"/>
                            </a:rPr>
                            <m:t>𝑌</m:t>
                          </m:r>
                        </m:e>
                      </m:d>
                      <m:r>
                        <a:rPr lang="es-AR" i="1">
                          <a:latin typeface="Cambria Math" panose="02040503050406030204" pitchFamily="18" charset="0"/>
                          <a:ea typeface="Cambria Math" panose="02040503050406030204" pitchFamily="18" charset="0"/>
                        </a:rPr>
                        <m:t>=</m:t>
                      </m:r>
                      <m:r>
                        <a:rPr lang="es-AR" i="1">
                          <a:latin typeface="Cambria Math" panose="02040503050406030204" pitchFamily="18" charset="0"/>
                          <a:ea typeface="Cambria Math" panose="02040503050406030204" pitchFamily="18" charset="0"/>
                        </a:rPr>
                        <m:t>𝐸</m:t>
                      </m:r>
                      <m:d>
                        <m:dPr>
                          <m:begChr m:val="{"/>
                          <m:endChr m:val="}"/>
                          <m:ctrlPr>
                            <a:rPr lang="es-AR" i="1">
                              <a:latin typeface="Cambria Math" panose="02040503050406030204" pitchFamily="18" charset="0"/>
                              <a:ea typeface="Cambria Math" panose="02040503050406030204" pitchFamily="18" charset="0"/>
                            </a:rPr>
                          </m:ctrlPr>
                        </m:dPr>
                        <m:e>
                          <m:d>
                            <m:dPr>
                              <m:begChr m:val="["/>
                              <m:endChr m:val="]"/>
                              <m:ctrlPr>
                                <a:rPr lang="es-AR" i="1">
                                  <a:latin typeface="Cambria Math" panose="02040503050406030204" pitchFamily="18" charset="0"/>
                                  <a:ea typeface="Cambria Math" panose="02040503050406030204" pitchFamily="18" charset="0"/>
                                </a:rPr>
                              </m:ctrlPr>
                            </m:dPr>
                            <m:e>
                              <m:r>
                                <a:rPr lang="es-AR" i="1">
                                  <a:latin typeface="Cambria Math" panose="02040503050406030204" pitchFamily="18" charset="0"/>
                                  <a:ea typeface="Cambria Math" panose="02040503050406030204" pitchFamily="18" charset="0"/>
                                </a:rPr>
                                <m:t>𝑋</m:t>
                              </m:r>
                              <m:r>
                                <a:rPr lang="es-AR" i="1">
                                  <a:latin typeface="Cambria Math" panose="02040503050406030204" pitchFamily="18" charset="0"/>
                                  <a:ea typeface="Cambria Math" panose="02040503050406030204" pitchFamily="18" charset="0"/>
                                </a:rPr>
                                <m:t>−</m:t>
                              </m:r>
                              <m:r>
                                <a:rPr lang="es-AR" i="1">
                                  <a:latin typeface="Cambria Math" panose="02040503050406030204" pitchFamily="18" charset="0"/>
                                  <a:ea typeface="Cambria Math" panose="02040503050406030204" pitchFamily="18" charset="0"/>
                                </a:rPr>
                                <m:t>𝐸</m:t>
                              </m:r>
                              <m:d>
                                <m:dPr>
                                  <m:ctrlPr>
                                    <a:rPr lang="es-AR" i="1">
                                      <a:latin typeface="Cambria Math" panose="02040503050406030204" pitchFamily="18" charset="0"/>
                                      <a:ea typeface="Cambria Math" panose="02040503050406030204" pitchFamily="18" charset="0"/>
                                    </a:rPr>
                                  </m:ctrlPr>
                                </m:dPr>
                                <m:e>
                                  <m:r>
                                    <a:rPr lang="es-AR" i="1">
                                      <a:latin typeface="Cambria Math" panose="02040503050406030204" pitchFamily="18" charset="0"/>
                                      <a:ea typeface="Cambria Math" panose="02040503050406030204" pitchFamily="18" charset="0"/>
                                    </a:rPr>
                                    <m:t>𝑋</m:t>
                                  </m:r>
                                </m:e>
                              </m:d>
                            </m:e>
                          </m:d>
                          <m:d>
                            <m:dPr>
                              <m:begChr m:val="["/>
                              <m:endChr m:val="]"/>
                              <m:ctrlPr>
                                <a:rPr lang="es-AR" i="1">
                                  <a:latin typeface="Cambria Math" panose="02040503050406030204" pitchFamily="18" charset="0"/>
                                  <a:ea typeface="Cambria Math" panose="02040503050406030204" pitchFamily="18" charset="0"/>
                                </a:rPr>
                              </m:ctrlPr>
                            </m:dPr>
                            <m:e>
                              <m:r>
                                <a:rPr lang="es-AR" i="1">
                                  <a:latin typeface="Cambria Math" panose="02040503050406030204" pitchFamily="18" charset="0"/>
                                  <a:ea typeface="Cambria Math" panose="02040503050406030204" pitchFamily="18" charset="0"/>
                                </a:rPr>
                                <m:t>𝑌</m:t>
                              </m:r>
                              <m:r>
                                <a:rPr lang="es-AR" i="1">
                                  <a:latin typeface="Cambria Math" panose="02040503050406030204" pitchFamily="18" charset="0"/>
                                  <a:ea typeface="Cambria Math" panose="02040503050406030204" pitchFamily="18" charset="0"/>
                                </a:rPr>
                                <m:t>−</m:t>
                              </m:r>
                              <m:r>
                                <a:rPr lang="es-AR" i="1">
                                  <a:latin typeface="Cambria Math" panose="02040503050406030204" pitchFamily="18" charset="0"/>
                                  <a:ea typeface="Cambria Math" panose="02040503050406030204" pitchFamily="18" charset="0"/>
                                </a:rPr>
                                <m:t>𝐸</m:t>
                              </m:r>
                              <m:d>
                                <m:dPr>
                                  <m:ctrlPr>
                                    <a:rPr lang="es-AR" i="1">
                                      <a:latin typeface="Cambria Math" panose="02040503050406030204" pitchFamily="18" charset="0"/>
                                      <a:ea typeface="Cambria Math" panose="02040503050406030204" pitchFamily="18" charset="0"/>
                                    </a:rPr>
                                  </m:ctrlPr>
                                </m:dPr>
                                <m:e>
                                  <m:r>
                                    <a:rPr lang="es-AR" i="1">
                                      <a:latin typeface="Cambria Math" panose="02040503050406030204" pitchFamily="18" charset="0"/>
                                      <a:ea typeface="Cambria Math" panose="02040503050406030204" pitchFamily="18" charset="0"/>
                                    </a:rPr>
                                    <m:t>𝑌</m:t>
                                  </m:r>
                                </m:e>
                              </m:d>
                            </m:e>
                          </m:d>
                        </m:e>
                      </m:d>
                      <m:r>
                        <a:rPr lang="es-AR" i="1">
                          <a:latin typeface="Cambria Math" panose="02040503050406030204" pitchFamily="18" charset="0"/>
                          <a:ea typeface="Cambria Math" panose="02040503050406030204" pitchFamily="18" charset="0"/>
                        </a:rPr>
                        <m:t>=</m:t>
                      </m:r>
                      <m:r>
                        <a:rPr lang="es-AR" i="1">
                          <a:latin typeface="Cambria Math" panose="02040503050406030204" pitchFamily="18" charset="0"/>
                          <a:ea typeface="Cambria Math" panose="02040503050406030204" pitchFamily="18" charset="0"/>
                        </a:rPr>
                        <m:t>𝐸</m:t>
                      </m:r>
                      <m:d>
                        <m:dPr>
                          <m:begChr m:val="["/>
                          <m:endChr m:val="]"/>
                          <m:ctrlPr>
                            <a:rPr lang="es-AR" i="1">
                              <a:latin typeface="Cambria Math" panose="02040503050406030204" pitchFamily="18" charset="0"/>
                              <a:ea typeface="Cambria Math" panose="02040503050406030204" pitchFamily="18" charset="0"/>
                            </a:rPr>
                          </m:ctrlPr>
                        </m:dPr>
                        <m:e>
                          <m:r>
                            <a:rPr lang="es-AR" i="1">
                              <a:latin typeface="Cambria Math" panose="02040503050406030204" pitchFamily="18" charset="0"/>
                              <a:ea typeface="Cambria Math" panose="02040503050406030204" pitchFamily="18" charset="0"/>
                            </a:rPr>
                            <m:t>𝑋𝑌</m:t>
                          </m:r>
                        </m:e>
                      </m:d>
                      <m:r>
                        <a:rPr lang="es-AR" i="1">
                          <a:latin typeface="Cambria Math" panose="02040503050406030204" pitchFamily="18" charset="0"/>
                          <a:ea typeface="Cambria Math" panose="02040503050406030204" pitchFamily="18" charset="0"/>
                        </a:rPr>
                        <m:t>−</m:t>
                      </m:r>
                      <m:r>
                        <a:rPr lang="es-AR" i="1">
                          <a:latin typeface="Cambria Math" panose="02040503050406030204" pitchFamily="18" charset="0"/>
                          <a:ea typeface="Cambria Math" panose="02040503050406030204" pitchFamily="18" charset="0"/>
                        </a:rPr>
                        <m:t>𝐸</m:t>
                      </m:r>
                      <m:r>
                        <a:rPr lang="es-AR" i="1">
                          <a:latin typeface="Cambria Math" panose="02040503050406030204" pitchFamily="18" charset="0"/>
                          <a:ea typeface="Cambria Math" panose="02040503050406030204" pitchFamily="18" charset="0"/>
                        </a:rPr>
                        <m:t>[</m:t>
                      </m:r>
                      <m:r>
                        <a:rPr lang="es-AR" i="1">
                          <a:latin typeface="Cambria Math" panose="02040503050406030204" pitchFamily="18" charset="0"/>
                          <a:ea typeface="Cambria Math" panose="02040503050406030204" pitchFamily="18" charset="0"/>
                        </a:rPr>
                        <m:t>𝑋</m:t>
                      </m:r>
                      <m:r>
                        <a:rPr lang="es-AR" i="1">
                          <a:latin typeface="Cambria Math" panose="02040503050406030204" pitchFamily="18" charset="0"/>
                          <a:ea typeface="Cambria Math" panose="02040503050406030204" pitchFamily="18" charset="0"/>
                        </a:rPr>
                        <m:t>]</m:t>
                      </m:r>
                      <m:r>
                        <a:rPr lang="es-AR" i="1">
                          <a:latin typeface="Cambria Math" panose="02040503050406030204" pitchFamily="18" charset="0"/>
                          <a:ea typeface="Cambria Math" panose="02040503050406030204" pitchFamily="18" charset="0"/>
                        </a:rPr>
                        <m:t>𝐸</m:t>
                      </m:r>
                      <m:r>
                        <a:rPr lang="es-AR" i="1">
                          <a:latin typeface="Cambria Math" panose="02040503050406030204" pitchFamily="18" charset="0"/>
                          <a:ea typeface="Cambria Math" panose="02040503050406030204" pitchFamily="18" charset="0"/>
                        </a:rPr>
                        <m:t>[</m:t>
                      </m:r>
                      <m:r>
                        <a:rPr lang="es-AR" i="1">
                          <a:latin typeface="Cambria Math" panose="02040503050406030204" pitchFamily="18" charset="0"/>
                          <a:ea typeface="Cambria Math" panose="02040503050406030204" pitchFamily="18" charset="0"/>
                        </a:rPr>
                        <m:t>𝑌</m:t>
                      </m:r>
                      <m:r>
                        <a:rPr lang="es-AR" i="1">
                          <a:latin typeface="Cambria Math" panose="02040503050406030204" pitchFamily="18" charset="0"/>
                          <a:ea typeface="Cambria Math" panose="02040503050406030204" pitchFamily="18" charset="0"/>
                        </a:rPr>
                        <m:t>]</m:t>
                      </m:r>
                    </m:oMath>
                  </m:oMathPara>
                </a14:m>
                <a:endParaRPr lang="es-AR" dirty="0">
                  <a:latin typeface="Century Gothic" panose="020B0502020202020204" pitchFamily="34" charset="0"/>
                  <a:ea typeface="Cambria Math" panose="02040503050406030204" pitchFamily="18" charset="0"/>
                </a:endParaRPr>
              </a:p>
              <a:p>
                <a:endParaRPr lang="es-AR" dirty="0">
                  <a:latin typeface="Century Gothic" panose="020B0502020202020204" pitchFamily="34" charset="0"/>
                </a:endParaRPr>
              </a:p>
              <a:p>
                <a:endParaRPr lang="es-AR" dirty="0">
                  <a:latin typeface="Century Gothic" panose="020B0502020202020204" pitchFamily="34" charset="0"/>
                </a:endParaRPr>
              </a:p>
              <a:p>
                <a:pPr/>
                <a14:m>
                  <m:oMathPara xmlns:m="http://schemas.openxmlformats.org/officeDocument/2006/math">
                    <m:oMathParaPr>
                      <m:jc m:val="centerGroup"/>
                    </m:oMathParaPr>
                    <m:oMath xmlns:m="http://schemas.openxmlformats.org/officeDocument/2006/math">
                      <m:r>
                        <a:rPr lang="es-AR" i="1">
                          <a:latin typeface="Cambria Math" panose="02040503050406030204" pitchFamily="18" charset="0"/>
                          <a:ea typeface="Cambria Math" panose="02040503050406030204" pitchFamily="18" charset="0"/>
                        </a:rPr>
                        <m:t>𝜌</m:t>
                      </m:r>
                      <m:d>
                        <m:dPr>
                          <m:ctrlPr>
                            <a:rPr lang="es-AR" i="1">
                              <a:latin typeface="Cambria Math" panose="02040503050406030204" pitchFamily="18" charset="0"/>
                              <a:ea typeface="Cambria Math" panose="02040503050406030204" pitchFamily="18" charset="0"/>
                            </a:rPr>
                          </m:ctrlPr>
                        </m:dPr>
                        <m:e>
                          <m:r>
                            <a:rPr lang="es-AR" i="1">
                              <a:latin typeface="Cambria Math" panose="02040503050406030204" pitchFamily="18" charset="0"/>
                              <a:ea typeface="Cambria Math" panose="02040503050406030204" pitchFamily="18" charset="0"/>
                            </a:rPr>
                            <m:t>𝑋</m:t>
                          </m:r>
                          <m:r>
                            <a:rPr lang="es-AR" i="1">
                              <a:latin typeface="Cambria Math" panose="02040503050406030204" pitchFamily="18" charset="0"/>
                              <a:ea typeface="Cambria Math" panose="02040503050406030204" pitchFamily="18" charset="0"/>
                            </a:rPr>
                            <m:t>;</m:t>
                          </m:r>
                          <m:r>
                            <a:rPr lang="es-AR" i="1">
                              <a:latin typeface="Cambria Math" panose="02040503050406030204" pitchFamily="18" charset="0"/>
                              <a:ea typeface="Cambria Math" panose="02040503050406030204" pitchFamily="18" charset="0"/>
                            </a:rPr>
                            <m:t>𝑌</m:t>
                          </m:r>
                        </m:e>
                      </m:d>
                      <m:r>
                        <a:rPr lang="es-AR" i="1">
                          <a:latin typeface="Cambria Math" panose="02040503050406030204" pitchFamily="18" charset="0"/>
                          <a:ea typeface="Cambria Math" panose="02040503050406030204" pitchFamily="18" charset="0"/>
                        </a:rPr>
                        <m:t>=</m:t>
                      </m:r>
                      <m:f>
                        <m:fPr>
                          <m:ctrlPr>
                            <a:rPr lang="es-AR" i="1">
                              <a:latin typeface="Cambria Math" panose="02040503050406030204" pitchFamily="18" charset="0"/>
                              <a:ea typeface="Cambria Math" panose="02040503050406030204" pitchFamily="18" charset="0"/>
                            </a:rPr>
                          </m:ctrlPr>
                        </m:fPr>
                        <m:num>
                          <m:r>
                            <a:rPr lang="es-AR" i="1">
                              <a:latin typeface="Cambria Math" panose="02040503050406030204" pitchFamily="18" charset="0"/>
                              <a:ea typeface="Cambria Math" panose="02040503050406030204" pitchFamily="18" charset="0"/>
                            </a:rPr>
                            <m:t>𝛾</m:t>
                          </m:r>
                          <m:r>
                            <a:rPr lang="es-AR" i="1">
                              <a:latin typeface="Cambria Math" panose="02040503050406030204" pitchFamily="18" charset="0"/>
                              <a:ea typeface="Cambria Math" panose="02040503050406030204" pitchFamily="18" charset="0"/>
                            </a:rPr>
                            <m:t>(</m:t>
                          </m:r>
                          <m:r>
                            <a:rPr lang="es-AR" i="1">
                              <a:latin typeface="Cambria Math" panose="02040503050406030204" pitchFamily="18" charset="0"/>
                              <a:ea typeface="Cambria Math" panose="02040503050406030204" pitchFamily="18" charset="0"/>
                            </a:rPr>
                            <m:t>𝑋</m:t>
                          </m:r>
                          <m:r>
                            <a:rPr lang="es-AR" i="1">
                              <a:latin typeface="Cambria Math" panose="02040503050406030204" pitchFamily="18" charset="0"/>
                              <a:ea typeface="Cambria Math" panose="02040503050406030204" pitchFamily="18" charset="0"/>
                            </a:rPr>
                            <m:t>,</m:t>
                          </m:r>
                          <m:r>
                            <a:rPr lang="es-AR" i="1">
                              <a:latin typeface="Cambria Math" panose="02040503050406030204" pitchFamily="18" charset="0"/>
                              <a:ea typeface="Cambria Math" panose="02040503050406030204" pitchFamily="18" charset="0"/>
                            </a:rPr>
                            <m:t>𝑌</m:t>
                          </m:r>
                          <m:r>
                            <a:rPr lang="es-AR" i="1">
                              <a:latin typeface="Cambria Math" panose="02040503050406030204" pitchFamily="18" charset="0"/>
                              <a:ea typeface="Cambria Math" panose="02040503050406030204" pitchFamily="18" charset="0"/>
                            </a:rPr>
                            <m:t>) </m:t>
                          </m:r>
                        </m:num>
                        <m:den>
                          <m:sSub>
                            <m:sSubPr>
                              <m:ctrlPr>
                                <a:rPr lang="es-AR" i="1">
                                  <a:latin typeface="Cambria Math" panose="02040503050406030204" pitchFamily="18" charset="0"/>
                                  <a:ea typeface="Cambria Math" panose="02040503050406030204" pitchFamily="18" charset="0"/>
                                </a:rPr>
                              </m:ctrlPr>
                            </m:sSubPr>
                            <m:e>
                              <m:r>
                                <a:rPr lang="es-AR" i="1">
                                  <a:latin typeface="Cambria Math" panose="02040503050406030204" pitchFamily="18" charset="0"/>
                                  <a:ea typeface="Cambria Math" panose="02040503050406030204" pitchFamily="18" charset="0"/>
                                </a:rPr>
                                <m:t>𝜎</m:t>
                              </m:r>
                            </m:e>
                            <m:sub>
                              <m:r>
                                <a:rPr lang="es-AR" i="1">
                                  <a:latin typeface="Cambria Math" panose="02040503050406030204" pitchFamily="18" charset="0"/>
                                  <a:ea typeface="Cambria Math" panose="02040503050406030204" pitchFamily="18" charset="0"/>
                                </a:rPr>
                                <m:t>𝑋</m:t>
                              </m:r>
                            </m:sub>
                          </m:sSub>
                          <m:r>
                            <a:rPr lang="es-AR" i="1">
                              <a:latin typeface="Cambria Math" panose="02040503050406030204" pitchFamily="18" charset="0"/>
                              <a:ea typeface="Cambria Math" panose="02040503050406030204" pitchFamily="18" charset="0"/>
                            </a:rPr>
                            <m:t>∗</m:t>
                          </m:r>
                          <m:sSub>
                            <m:sSubPr>
                              <m:ctrlPr>
                                <a:rPr lang="es-AR" i="1">
                                  <a:latin typeface="Cambria Math" panose="02040503050406030204" pitchFamily="18" charset="0"/>
                                  <a:ea typeface="Cambria Math" panose="02040503050406030204" pitchFamily="18" charset="0"/>
                                </a:rPr>
                              </m:ctrlPr>
                            </m:sSubPr>
                            <m:e>
                              <m:r>
                                <a:rPr lang="es-AR" i="1">
                                  <a:latin typeface="Cambria Math" panose="02040503050406030204" pitchFamily="18" charset="0"/>
                                  <a:ea typeface="Cambria Math" panose="02040503050406030204" pitchFamily="18" charset="0"/>
                                </a:rPr>
                                <m:t>𝜎</m:t>
                              </m:r>
                            </m:e>
                            <m:sub>
                              <m:r>
                                <a:rPr lang="es-AR" i="1">
                                  <a:latin typeface="Cambria Math" panose="02040503050406030204" pitchFamily="18" charset="0"/>
                                  <a:ea typeface="Cambria Math" panose="02040503050406030204" pitchFamily="18" charset="0"/>
                                </a:rPr>
                                <m:t>𝑌</m:t>
                              </m:r>
                            </m:sub>
                          </m:sSub>
                        </m:den>
                      </m:f>
                    </m:oMath>
                  </m:oMathPara>
                </a14:m>
                <a:endParaRPr lang="es-AR" dirty="0">
                  <a:latin typeface="Century Gothic" panose="020B0502020202020204" pitchFamily="34" charset="0"/>
                </a:endParaRPr>
              </a:p>
              <a:p>
                <a:endParaRPr lang="es-AR" dirty="0">
                  <a:latin typeface="Century Gothic" panose="020B0502020202020204" pitchFamily="34" charset="0"/>
                </a:endParaRPr>
              </a:p>
              <a:p>
                <a:endParaRPr lang="es-AR" dirty="0">
                  <a:latin typeface="Century Gothic" panose="020B0502020202020204" pitchFamily="34" charset="0"/>
                </a:endParaRPr>
              </a:p>
              <a:p>
                <a:pPr algn="ctr"/>
                <a:r>
                  <a:rPr lang="es-AR" sz="2400" b="1" dirty="0">
                    <a:solidFill>
                      <a:srgbClr val="2E3192"/>
                    </a:solidFill>
                    <a:latin typeface="Century Gothic" panose="020B0502020202020204" pitchFamily="34" charset="0"/>
                  </a:rPr>
                  <a:t>Independencia </a:t>
                </a:r>
                <a14:m>
                  <m:oMath xmlns:m="http://schemas.openxmlformats.org/officeDocument/2006/math">
                    <m:r>
                      <a:rPr lang="es-AR" sz="2400" b="1" i="1">
                        <a:solidFill>
                          <a:srgbClr val="2E3192"/>
                        </a:solidFill>
                        <a:latin typeface="Cambria Math" panose="02040503050406030204" pitchFamily="18" charset="0"/>
                        <a:ea typeface="Cambria Math" panose="02040503050406030204" pitchFamily="18" charset="0"/>
                      </a:rPr>
                      <m:t>⇒</m:t>
                    </m:r>
                  </m:oMath>
                </a14:m>
                <a:r>
                  <a:rPr lang="es-AR" sz="2400" b="1" dirty="0">
                    <a:solidFill>
                      <a:srgbClr val="2E3192"/>
                    </a:solidFill>
                    <a:latin typeface="Century Gothic" panose="020B0502020202020204" pitchFamily="34" charset="0"/>
                  </a:rPr>
                  <a:t> Incorrelación</a:t>
                </a:r>
              </a:p>
              <a:p>
                <a:endParaRPr lang="es-AR" dirty="0">
                  <a:latin typeface="Century Gothic" panose="020B0502020202020204" pitchFamily="34" charset="0"/>
                </a:endParaRPr>
              </a:p>
              <a:p>
                <a:endParaRPr lang="es-AR" dirty="0">
                  <a:latin typeface="Century Gothic" panose="020B0502020202020204" pitchFamily="34" charset="0"/>
                </a:endParaRPr>
              </a:p>
              <a:p>
                <a:endParaRPr lang="es-AR" dirty="0">
                  <a:latin typeface="Century Gothic" panose="020B0502020202020204" pitchFamily="34" charset="0"/>
                </a:endParaRPr>
              </a:p>
            </p:txBody>
          </p:sp>
        </mc:Choice>
        <mc:Fallback>
          <p:sp>
            <p:nvSpPr>
              <p:cNvPr id="2" name="Rectángulo 1">
                <a:extLst>
                  <a:ext uri="{FF2B5EF4-FFF2-40B4-BE49-F238E27FC236}">
                    <a16:creationId xmlns:a16="http://schemas.microsoft.com/office/drawing/2014/main" id="{DB1862AD-9240-4E0D-A489-9B80C1DC1B6A}"/>
                  </a:ext>
                </a:extLst>
              </p:cNvPr>
              <p:cNvSpPr>
                <a:spLocks noRot="1" noChangeAspect="1" noMove="1" noResize="1" noEditPoints="1" noAdjustHandles="1" noChangeArrowheads="1" noChangeShapeType="1" noTextEdit="1"/>
              </p:cNvSpPr>
              <p:nvPr/>
            </p:nvSpPr>
            <p:spPr>
              <a:xfrm>
                <a:off x="1558835" y="980729"/>
                <a:ext cx="9109166" cy="5466561"/>
              </a:xfrm>
              <a:prstGeom prst="rect">
                <a:avLst/>
              </a:prstGeom>
              <a:blipFill>
                <a:blip r:embed="rId2"/>
                <a:stretch>
                  <a:fillRect l="-602" t="-669"/>
                </a:stretch>
              </a:blipFill>
            </p:spPr>
            <p:txBody>
              <a:bodyPr/>
              <a:lstStyle/>
              <a:p>
                <a:r>
                  <a:rPr lang="es-AR">
                    <a:noFill/>
                  </a:rPr>
                  <a:t> </a:t>
                </a:r>
              </a:p>
            </p:txBody>
          </p:sp>
        </mc:Fallback>
      </mc:AlternateContent>
    </p:spTree>
    <p:extLst>
      <p:ext uri="{BB962C8B-B14F-4D97-AF65-F5344CB8AC3E}">
        <p14:creationId xmlns:p14="http://schemas.microsoft.com/office/powerpoint/2010/main" val="113614905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Rectángulo 1">
                <a:extLst>
                  <a:ext uri="{FF2B5EF4-FFF2-40B4-BE49-F238E27FC236}">
                    <a16:creationId xmlns:a16="http://schemas.microsoft.com/office/drawing/2014/main" id="{DB1862AD-9240-4E0D-A489-9B80C1DC1B6A}"/>
                  </a:ext>
                </a:extLst>
              </p:cNvPr>
              <p:cNvSpPr/>
              <p:nvPr/>
            </p:nvSpPr>
            <p:spPr>
              <a:xfrm>
                <a:off x="1558835" y="980728"/>
                <a:ext cx="9109166" cy="3450304"/>
              </a:xfrm>
              <a:prstGeom prst="rect">
                <a:avLst/>
              </a:prstGeom>
            </p:spPr>
            <p:txBody>
              <a:bodyPr wrap="square">
                <a:spAutoFit/>
              </a:bodyPr>
              <a:lstStyle/>
              <a:p>
                <a:r>
                  <a:rPr lang="es-AR" b="1" u="sng" dirty="0">
                    <a:solidFill>
                      <a:srgbClr val="2E3192"/>
                    </a:solidFill>
                    <a:latin typeface="Century Gothic" panose="020B0502020202020204" pitchFamily="34" charset="0"/>
                  </a:rPr>
                  <a:t>Varianza</a:t>
                </a:r>
              </a:p>
              <a:p>
                <a:endParaRPr lang="es-AR" b="1" u="sng" dirty="0">
                  <a:latin typeface="Century Gothic" panose="020B0502020202020204" pitchFamily="34" charset="0"/>
                </a:endParaRPr>
              </a:p>
              <a:p>
                <a:r>
                  <a:rPr lang="es-AR" dirty="0">
                    <a:latin typeface="Century Gothic" panose="020B0502020202020204" pitchFamily="34" charset="0"/>
                  </a:rPr>
                  <a:t>4. La varianza de una suma de variables aleatorias</a:t>
                </a:r>
              </a:p>
              <a:p>
                <a:endParaRPr lang="es-AR" dirty="0">
                  <a:latin typeface="Century Gothic" panose="020B0502020202020204" pitchFamily="34" charset="0"/>
                </a:endParaRPr>
              </a:p>
              <a:p>
                <a:r>
                  <a:rPr lang="es-AR" dirty="0">
                    <a:latin typeface="Century Gothic" panose="020B0502020202020204" pitchFamily="34" charset="0"/>
                  </a:rPr>
                  <a:t>    Si </a:t>
                </a:r>
                <a14:m>
                  <m:oMath xmlns:m="http://schemas.openxmlformats.org/officeDocument/2006/math">
                    <m:r>
                      <a:rPr lang="es-AR" i="1">
                        <a:latin typeface="Cambria Math" panose="02040503050406030204" pitchFamily="18" charset="0"/>
                      </a:rPr>
                      <m:t>𝑊</m:t>
                    </m:r>
                    <m:r>
                      <a:rPr lang="es-AR" i="1">
                        <a:latin typeface="Cambria Math" panose="02040503050406030204" pitchFamily="18" charset="0"/>
                      </a:rPr>
                      <m:t>=</m:t>
                    </m:r>
                    <m:r>
                      <a:rPr lang="es-AR" i="1">
                        <a:latin typeface="Cambria Math" panose="02040503050406030204" pitchFamily="18" charset="0"/>
                      </a:rPr>
                      <m:t>𝑎</m:t>
                    </m:r>
                    <m:r>
                      <a:rPr lang="es-AR" i="1">
                        <a:latin typeface="Cambria Math" panose="02040503050406030204" pitchFamily="18" charset="0"/>
                      </a:rPr>
                      <m:t>𝑋</m:t>
                    </m:r>
                    <m:r>
                      <a:rPr lang="es-AR" i="1">
                        <a:latin typeface="Cambria Math" panose="02040503050406030204" pitchFamily="18" charset="0"/>
                      </a:rPr>
                      <m:t>+</m:t>
                    </m:r>
                    <m:r>
                      <a:rPr lang="es-AR" i="1">
                        <a:latin typeface="Cambria Math" panose="02040503050406030204" pitchFamily="18" charset="0"/>
                      </a:rPr>
                      <m:t>𝑏</m:t>
                    </m:r>
                    <m:r>
                      <a:rPr lang="es-AR" i="1">
                        <a:latin typeface="Cambria Math" panose="02040503050406030204" pitchFamily="18" charset="0"/>
                      </a:rPr>
                      <m:t>𝑌</m:t>
                    </m:r>
                    <m:r>
                      <a:rPr lang="es-AR" dirty="0">
                        <a:latin typeface="Cambria Math" panose="02040503050406030204" pitchFamily="18" charset="0"/>
                        <a:ea typeface="Cambria Math" panose="02040503050406030204" pitchFamily="18" charset="0"/>
                      </a:rPr>
                      <m:t>⇒</m:t>
                    </m:r>
                    <m:r>
                      <a:rPr lang="es-AR" i="1">
                        <a:latin typeface="Cambria Math" panose="02040503050406030204" pitchFamily="18" charset="0"/>
                      </a:rPr>
                      <m:t>𝑉𝑎𝑟</m:t>
                    </m:r>
                    <m:d>
                      <m:dPr>
                        <m:ctrlPr>
                          <a:rPr lang="es-AR" i="1">
                            <a:latin typeface="Cambria Math" panose="02040503050406030204" pitchFamily="18" charset="0"/>
                          </a:rPr>
                        </m:ctrlPr>
                      </m:dPr>
                      <m:e>
                        <m:r>
                          <a:rPr lang="es-AR" i="1">
                            <a:latin typeface="Cambria Math" panose="02040503050406030204" pitchFamily="18" charset="0"/>
                          </a:rPr>
                          <m:t>𝑊</m:t>
                        </m:r>
                      </m:e>
                    </m:d>
                    <m:r>
                      <a:rPr lang="es-AR" i="1">
                        <a:latin typeface="Cambria Math" panose="02040503050406030204" pitchFamily="18" charset="0"/>
                      </a:rPr>
                      <m:t>=</m:t>
                    </m:r>
                    <m:sSup>
                      <m:sSupPr>
                        <m:ctrlPr>
                          <a:rPr lang="es-AR" i="1">
                            <a:latin typeface="Cambria Math" panose="02040503050406030204" pitchFamily="18" charset="0"/>
                          </a:rPr>
                        </m:ctrlPr>
                      </m:sSupPr>
                      <m:e>
                        <m:r>
                          <a:rPr lang="es-AR" i="1">
                            <a:latin typeface="Cambria Math" panose="02040503050406030204" pitchFamily="18" charset="0"/>
                          </a:rPr>
                          <m:t>𝑎</m:t>
                        </m:r>
                      </m:e>
                      <m:sup>
                        <m:r>
                          <a:rPr lang="es-AR" i="1">
                            <a:latin typeface="Cambria Math" panose="02040503050406030204" pitchFamily="18" charset="0"/>
                          </a:rPr>
                          <m:t>2</m:t>
                        </m:r>
                      </m:sup>
                    </m:sSup>
                    <m:r>
                      <a:rPr lang="es-AR" i="1">
                        <a:latin typeface="Cambria Math" panose="02040503050406030204" pitchFamily="18" charset="0"/>
                      </a:rPr>
                      <m:t>𝑉𝑎𝑟</m:t>
                    </m:r>
                    <m:d>
                      <m:dPr>
                        <m:ctrlPr>
                          <a:rPr lang="es-AR" i="1">
                            <a:latin typeface="Cambria Math" panose="02040503050406030204" pitchFamily="18" charset="0"/>
                          </a:rPr>
                        </m:ctrlPr>
                      </m:dPr>
                      <m:e>
                        <m:r>
                          <a:rPr lang="es-AR" i="1">
                            <a:latin typeface="Cambria Math" panose="02040503050406030204" pitchFamily="18" charset="0"/>
                          </a:rPr>
                          <m:t>𝑋</m:t>
                        </m:r>
                      </m:e>
                    </m:d>
                    <m:r>
                      <a:rPr lang="es-AR" i="1">
                        <a:latin typeface="Cambria Math" panose="02040503050406030204" pitchFamily="18" charset="0"/>
                      </a:rPr>
                      <m:t>+</m:t>
                    </m:r>
                    <m:sSup>
                      <m:sSupPr>
                        <m:ctrlPr>
                          <a:rPr lang="es-AR" i="1">
                            <a:latin typeface="Cambria Math" panose="02040503050406030204" pitchFamily="18" charset="0"/>
                          </a:rPr>
                        </m:ctrlPr>
                      </m:sSupPr>
                      <m:e>
                        <m:r>
                          <a:rPr lang="es-AR" i="1">
                            <a:latin typeface="Cambria Math" panose="02040503050406030204" pitchFamily="18" charset="0"/>
                          </a:rPr>
                          <m:t>𝑏</m:t>
                        </m:r>
                      </m:e>
                      <m:sup>
                        <m:r>
                          <a:rPr lang="es-AR" i="1">
                            <a:latin typeface="Cambria Math" panose="02040503050406030204" pitchFamily="18" charset="0"/>
                          </a:rPr>
                          <m:t>2</m:t>
                        </m:r>
                      </m:sup>
                    </m:sSup>
                    <m:r>
                      <a:rPr lang="es-AR" i="1">
                        <a:latin typeface="Cambria Math" panose="02040503050406030204" pitchFamily="18" charset="0"/>
                      </a:rPr>
                      <m:t>𝑉𝑎𝑟</m:t>
                    </m:r>
                    <m:d>
                      <m:dPr>
                        <m:ctrlPr>
                          <a:rPr lang="es-AR" i="1">
                            <a:latin typeface="Cambria Math" panose="02040503050406030204" pitchFamily="18" charset="0"/>
                          </a:rPr>
                        </m:ctrlPr>
                      </m:dPr>
                      <m:e>
                        <m:r>
                          <a:rPr lang="es-AR" i="1">
                            <a:latin typeface="Cambria Math" panose="02040503050406030204" pitchFamily="18" charset="0"/>
                          </a:rPr>
                          <m:t>𝑌</m:t>
                        </m:r>
                      </m:e>
                    </m:d>
                    <m:r>
                      <a:rPr lang="es-AR" i="1">
                        <a:latin typeface="Cambria Math" panose="02040503050406030204" pitchFamily="18" charset="0"/>
                        <a:ea typeface="Cambria Math" panose="02040503050406030204" pitchFamily="18" charset="0"/>
                      </a:rPr>
                      <m:t>±2</m:t>
                    </m:r>
                    <m:r>
                      <a:rPr lang="es-AR" i="1">
                        <a:latin typeface="Cambria Math" panose="02040503050406030204" pitchFamily="18" charset="0"/>
                        <a:ea typeface="Cambria Math" panose="02040503050406030204" pitchFamily="18" charset="0"/>
                      </a:rPr>
                      <m:t>𝑎𝑏</m:t>
                    </m:r>
                    <m:r>
                      <a:rPr lang="es-AR" i="1">
                        <a:latin typeface="Cambria Math" panose="02040503050406030204" pitchFamily="18" charset="0"/>
                        <a:ea typeface="Cambria Math" panose="02040503050406030204" pitchFamily="18" charset="0"/>
                      </a:rPr>
                      <m:t> </m:t>
                    </m:r>
                    <m:r>
                      <a:rPr lang="es-AR" i="1">
                        <a:latin typeface="Cambria Math" panose="02040503050406030204" pitchFamily="18" charset="0"/>
                        <a:ea typeface="Cambria Math" panose="02040503050406030204" pitchFamily="18" charset="0"/>
                      </a:rPr>
                      <m:t>𝛾</m:t>
                    </m:r>
                    <m:r>
                      <a:rPr lang="es-AR" i="1">
                        <a:latin typeface="Cambria Math" panose="02040503050406030204" pitchFamily="18" charset="0"/>
                        <a:ea typeface="Cambria Math" panose="02040503050406030204" pitchFamily="18" charset="0"/>
                      </a:rPr>
                      <m:t>(</m:t>
                    </m:r>
                    <m:r>
                      <a:rPr lang="es-AR" i="1">
                        <a:latin typeface="Cambria Math" panose="02040503050406030204" pitchFamily="18" charset="0"/>
                        <a:ea typeface="Cambria Math" panose="02040503050406030204" pitchFamily="18" charset="0"/>
                      </a:rPr>
                      <m:t>𝑋</m:t>
                    </m:r>
                    <m:r>
                      <a:rPr lang="es-AR" i="1">
                        <a:latin typeface="Cambria Math" panose="02040503050406030204" pitchFamily="18" charset="0"/>
                        <a:ea typeface="Cambria Math" panose="02040503050406030204" pitchFamily="18" charset="0"/>
                      </a:rPr>
                      <m:t>,</m:t>
                    </m:r>
                    <m:r>
                      <a:rPr lang="es-AR" i="1">
                        <a:latin typeface="Cambria Math" panose="02040503050406030204" pitchFamily="18" charset="0"/>
                        <a:ea typeface="Cambria Math" panose="02040503050406030204" pitchFamily="18" charset="0"/>
                      </a:rPr>
                      <m:t>𝑌</m:t>
                    </m:r>
                    <m:r>
                      <a:rPr lang="es-AR" i="1">
                        <a:latin typeface="Cambria Math" panose="02040503050406030204" pitchFamily="18" charset="0"/>
                        <a:ea typeface="Cambria Math" panose="02040503050406030204" pitchFamily="18" charset="0"/>
                      </a:rPr>
                      <m:t>)</m:t>
                    </m:r>
                  </m:oMath>
                </a14:m>
                <a:endParaRPr lang="es-AR" dirty="0">
                  <a:latin typeface="Century Gothic" panose="020B0502020202020204" pitchFamily="34" charset="0"/>
                </a:endParaRPr>
              </a:p>
              <a:p>
                <a:endParaRPr lang="es-AR" dirty="0">
                  <a:latin typeface="Century Gothic" panose="020B0502020202020204" pitchFamily="34" charset="0"/>
                  <a:ea typeface="Cambria Math" panose="02040503050406030204" pitchFamily="18" charset="0"/>
                </a:endParaRPr>
              </a:p>
              <a:p>
                <a:r>
                  <a:rPr lang="es-AR" dirty="0">
                    <a:latin typeface="Century Gothic" panose="020B0502020202020204" pitchFamily="34" charset="0"/>
                    <a:ea typeface="Cambria Math" panose="02040503050406030204" pitchFamily="18" charset="0"/>
                  </a:rPr>
                  <a:t> </a:t>
                </a:r>
              </a:p>
              <a:p>
                <a:pPr algn="ctr"/>
                <a14:m>
                  <m:oMathPara xmlns:m="http://schemas.openxmlformats.org/officeDocument/2006/math">
                    <m:oMathParaPr>
                      <m:jc m:val="centerGroup"/>
                    </m:oMathParaPr>
                    <m:oMath xmlns:m="http://schemas.openxmlformats.org/officeDocument/2006/math">
                      <m:r>
                        <a:rPr lang="es-AR" i="1">
                          <a:latin typeface="Cambria Math" panose="02040503050406030204" pitchFamily="18" charset="0"/>
                        </a:rPr>
                        <m:t>𝑉𝑎𝑟</m:t>
                      </m:r>
                      <m:d>
                        <m:dPr>
                          <m:ctrlPr>
                            <a:rPr lang="es-AR" i="1">
                              <a:latin typeface="Cambria Math" panose="02040503050406030204" pitchFamily="18" charset="0"/>
                            </a:rPr>
                          </m:ctrlPr>
                        </m:dPr>
                        <m:e>
                          <m:r>
                            <a:rPr lang="es-AR" i="1">
                              <a:latin typeface="Cambria Math" panose="02040503050406030204" pitchFamily="18" charset="0"/>
                            </a:rPr>
                            <m:t>𝑊</m:t>
                          </m:r>
                        </m:e>
                      </m:d>
                      <m:r>
                        <a:rPr lang="es-AR" i="1">
                          <a:latin typeface="Cambria Math" panose="02040503050406030204" pitchFamily="18" charset="0"/>
                        </a:rPr>
                        <m:t>=</m:t>
                      </m:r>
                      <m:sSup>
                        <m:sSupPr>
                          <m:ctrlPr>
                            <a:rPr lang="es-AR" i="1">
                              <a:latin typeface="Cambria Math" panose="02040503050406030204" pitchFamily="18" charset="0"/>
                            </a:rPr>
                          </m:ctrlPr>
                        </m:sSupPr>
                        <m:e>
                          <m:r>
                            <a:rPr lang="es-AR" i="1">
                              <a:latin typeface="Cambria Math" panose="02040503050406030204" pitchFamily="18" charset="0"/>
                            </a:rPr>
                            <m:t>𝑎</m:t>
                          </m:r>
                        </m:e>
                        <m:sup>
                          <m:r>
                            <a:rPr lang="es-AR" i="1">
                              <a:latin typeface="Cambria Math" panose="02040503050406030204" pitchFamily="18" charset="0"/>
                            </a:rPr>
                            <m:t>2</m:t>
                          </m:r>
                        </m:sup>
                      </m:sSup>
                      <m:r>
                        <a:rPr lang="es-AR" i="1">
                          <a:latin typeface="Cambria Math" panose="02040503050406030204" pitchFamily="18" charset="0"/>
                        </a:rPr>
                        <m:t>𝑉𝑎𝑟</m:t>
                      </m:r>
                      <m:d>
                        <m:dPr>
                          <m:ctrlPr>
                            <a:rPr lang="es-AR" i="1">
                              <a:latin typeface="Cambria Math" panose="02040503050406030204" pitchFamily="18" charset="0"/>
                            </a:rPr>
                          </m:ctrlPr>
                        </m:dPr>
                        <m:e>
                          <m:r>
                            <a:rPr lang="es-AR" i="1">
                              <a:latin typeface="Cambria Math" panose="02040503050406030204" pitchFamily="18" charset="0"/>
                            </a:rPr>
                            <m:t>𝑋</m:t>
                          </m:r>
                        </m:e>
                      </m:d>
                      <m:r>
                        <a:rPr lang="es-AR" i="1">
                          <a:latin typeface="Cambria Math" panose="02040503050406030204" pitchFamily="18" charset="0"/>
                        </a:rPr>
                        <m:t>+</m:t>
                      </m:r>
                      <m:sSup>
                        <m:sSupPr>
                          <m:ctrlPr>
                            <a:rPr lang="es-AR" i="1">
                              <a:latin typeface="Cambria Math" panose="02040503050406030204" pitchFamily="18" charset="0"/>
                            </a:rPr>
                          </m:ctrlPr>
                        </m:sSupPr>
                        <m:e>
                          <m:r>
                            <a:rPr lang="es-AR" i="1">
                              <a:latin typeface="Cambria Math" panose="02040503050406030204" pitchFamily="18" charset="0"/>
                            </a:rPr>
                            <m:t>𝑏</m:t>
                          </m:r>
                        </m:e>
                        <m:sup>
                          <m:r>
                            <a:rPr lang="es-AR" i="1">
                              <a:latin typeface="Cambria Math" panose="02040503050406030204" pitchFamily="18" charset="0"/>
                            </a:rPr>
                            <m:t>2</m:t>
                          </m:r>
                        </m:sup>
                      </m:sSup>
                      <m:r>
                        <a:rPr lang="es-AR" i="1">
                          <a:latin typeface="Cambria Math" panose="02040503050406030204" pitchFamily="18" charset="0"/>
                        </a:rPr>
                        <m:t>𝑉𝑎𝑟</m:t>
                      </m:r>
                      <m:d>
                        <m:dPr>
                          <m:ctrlPr>
                            <a:rPr lang="es-AR" i="1">
                              <a:latin typeface="Cambria Math" panose="02040503050406030204" pitchFamily="18" charset="0"/>
                            </a:rPr>
                          </m:ctrlPr>
                        </m:dPr>
                        <m:e>
                          <m:r>
                            <a:rPr lang="es-AR" i="1">
                              <a:latin typeface="Cambria Math" panose="02040503050406030204" pitchFamily="18" charset="0"/>
                            </a:rPr>
                            <m:t>𝑌</m:t>
                          </m:r>
                        </m:e>
                      </m:d>
                      <m:r>
                        <a:rPr lang="es-AR" i="1">
                          <a:latin typeface="Cambria Math" panose="02040503050406030204" pitchFamily="18" charset="0"/>
                          <a:ea typeface="Cambria Math" panose="02040503050406030204" pitchFamily="18" charset="0"/>
                        </a:rPr>
                        <m:t>±2 </m:t>
                      </m:r>
                      <m:r>
                        <a:rPr lang="es-AR" i="1">
                          <a:latin typeface="Cambria Math" panose="02040503050406030204" pitchFamily="18" charset="0"/>
                          <a:ea typeface="Cambria Math" panose="02040503050406030204" pitchFamily="18" charset="0"/>
                        </a:rPr>
                        <m:t>𝑎</m:t>
                      </m:r>
                      <m:r>
                        <a:rPr lang="es-AR" i="1">
                          <a:latin typeface="Cambria Math" panose="02040503050406030204" pitchFamily="18" charset="0"/>
                          <a:ea typeface="Cambria Math" panose="02040503050406030204" pitchFamily="18" charset="0"/>
                        </a:rPr>
                        <m:t> </m:t>
                      </m:r>
                      <m:r>
                        <a:rPr lang="es-AR" i="1">
                          <a:latin typeface="Cambria Math" panose="02040503050406030204" pitchFamily="18" charset="0"/>
                          <a:ea typeface="Cambria Math" panose="02040503050406030204" pitchFamily="18" charset="0"/>
                        </a:rPr>
                        <m:t>𝑏</m:t>
                      </m:r>
                      <m:r>
                        <a:rPr lang="es-AR">
                          <a:latin typeface="Cambria Math" panose="02040503050406030204" pitchFamily="18" charset="0"/>
                          <a:ea typeface="Cambria Math" panose="02040503050406030204" pitchFamily="18" charset="0"/>
                        </a:rPr>
                        <m:t>∗</m:t>
                      </m:r>
                      <m:r>
                        <a:rPr lang="es-AR" i="1">
                          <a:latin typeface="Cambria Math" panose="02040503050406030204" pitchFamily="18" charset="0"/>
                          <a:ea typeface="Cambria Math" panose="02040503050406030204" pitchFamily="18" charset="0"/>
                        </a:rPr>
                        <m:t>𝜌</m:t>
                      </m:r>
                      <m:d>
                        <m:dPr>
                          <m:ctrlPr>
                            <a:rPr lang="es-AR" i="1">
                              <a:latin typeface="Cambria Math" panose="02040503050406030204" pitchFamily="18" charset="0"/>
                              <a:ea typeface="Cambria Math" panose="02040503050406030204" pitchFamily="18" charset="0"/>
                            </a:rPr>
                          </m:ctrlPr>
                        </m:dPr>
                        <m:e>
                          <m:r>
                            <a:rPr lang="es-AR" i="1">
                              <a:latin typeface="Cambria Math" panose="02040503050406030204" pitchFamily="18" charset="0"/>
                              <a:ea typeface="Cambria Math" panose="02040503050406030204" pitchFamily="18" charset="0"/>
                            </a:rPr>
                            <m:t>𝑋</m:t>
                          </m:r>
                          <m:r>
                            <a:rPr lang="es-AR" i="1">
                              <a:latin typeface="Cambria Math" panose="02040503050406030204" pitchFamily="18" charset="0"/>
                              <a:ea typeface="Cambria Math" panose="02040503050406030204" pitchFamily="18" charset="0"/>
                            </a:rPr>
                            <m:t>;</m:t>
                          </m:r>
                          <m:r>
                            <a:rPr lang="es-AR" i="1">
                              <a:latin typeface="Cambria Math" panose="02040503050406030204" pitchFamily="18" charset="0"/>
                              <a:ea typeface="Cambria Math" panose="02040503050406030204" pitchFamily="18" charset="0"/>
                            </a:rPr>
                            <m:t>𝑌</m:t>
                          </m:r>
                        </m:e>
                      </m:d>
                      <m:sSub>
                        <m:sSubPr>
                          <m:ctrlPr>
                            <a:rPr lang="es-AR" i="1">
                              <a:latin typeface="Cambria Math" panose="02040503050406030204" pitchFamily="18" charset="0"/>
                              <a:ea typeface="Cambria Math" panose="02040503050406030204" pitchFamily="18" charset="0"/>
                            </a:rPr>
                          </m:ctrlPr>
                        </m:sSubPr>
                        <m:e>
                          <m:r>
                            <a:rPr lang="es-AR" i="1">
                              <a:latin typeface="Cambria Math" panose="02040503050406030204" pitchFamily="18" charset="0"/>
                              <a:ea typeface="Cambria Math" panose="02040503050406030204" pitchFamily="18" charset="0"/>
                            </a:rPr>
                            <m:t>∗</m:t>
                          </m:r>
                          <m:r>
                            <a:rPr lang="es-AR" i="1">
                              <a:latin typeface="Cambria Math" panose="02040503050406030204" pitchFamily="18" charset="0"/>
                              <a:ea typeface="Cambria Math" panose="02040503050406030204" pitchFamily="18" charset="0"/>
                            </a:rPr>
                            <m:t>𝜎</m:t>
                          </m:r>
                        </m:e>
                        <m:sub>
                          <m:r>
                            <a:rPr lang="es-AR" i="1">
                              <a:latin typeface="Cambria Math" panose="02040503050406030204" pitchFamily="18" charset="0"/>
                              <a:ea typeface="Cambria Math" panose="02040503050406030204" pitchFamily="18" charset="0"/>
                            </a:rPr>
                            <m:t>𝑋</m:t>
                          </m:r>
                        </m:sub>
                      </m:sSub>
                      <m:r>
                        <a:rPr lang="es-AR" i="1">
                          <a:latin typeface="Cambria Math" panose="02040503050406030204" pitchFamily="18" charset="0"/>
                          <a:ea typeface="Cambria Math" panose="02040503050406030204" pitchFamily="18" charset="0"/>
                        </a:rPr>
                        <m:t>∗</m:t>
                      </m:r>
                      <m:sSub>
                        <m:sSubPr>
                          <m:ctrlPr>
                            <a:rPr lang="es-AR" i="1">
                              <a:latin typeface="Cambria Math" panose="02040503050406030204" pitchFamily="18" charset="0"/>
                              <a:ea typeface="Cambria Math" panose="02040503050406030204" pitchFamily="18" charset="0"/>
                            </a:rPr>
                          </m:ctrlPr>
                        </m:sSubPr>
                        <m:e>
                          <m:r>
                            <a:rPr lang="es-AR" i="1">
                              <a:latin typeface="Cambria Math" panose="02040503050406030204" pitchFamily="18" charset="0"/>
                              <a:ea typeface="Cambria Math" panose="02040503050406030204" pitchFamily="18" charset="0"/>
                            </a:rPr>
                            <m:t>𝜎</m:t>
                          </m:r>
                        </m:e>
                        <m:sub>
                          <m:r>
                            <a:rPr lang="es-AR" i="1">
                              <a:latin typeface="Cambria Math" panose="02040503050406030204" pitchFamily="18" charset="0"/>
                              <a:ea typeface="Cambria Math" panose="02040503050406030204" pitchFamily="18" charset="0"/>
                            </a:rPr>
                            <m:t>𝑌</m:t>
                          </m:r>
                        </m:sub>
                      </m:sSub>
                    </m:oMath>
                  </m:oMathPara>
                </a14:m>
                <a:endParaRPr lang="es-AR" dirty="0">
                  <a:latin typeface="Century Gothic" panose="020B0502020202020204" pitchFamily="34" charset="0"/>
                  <a:ea typeface="Cambria Math" panose="02040503050406030204" pitchFamily="18" charset="0"/>
                </a:endParaRPr>
              </a:p>
              <a:p>
                <a:endParaRPr lang="es-AR" dirty="0">
                  <a:latin typeface="Century Gothic" panose="020B0502020202020204" pitchFamily="34" charset="0"/>
                </a:endParaRPr>
              </a:p>
              <a:p>
                <a:r>
                  <a:rPr lang="es-AR" dirty="0">
                    <a:latin typeface="Century Gothic" panose="020B0502020202020204" pitchFamily="34" charset="0"/>
                  </a:rPr>
                  <a:t>    </a:t>
                </a:r>
              </a:p>
              <a:p>
                <a:pPr/>
                <a14:m>
                  <m:oMathPara xmlns:m="http://schemas.openxmlformats.org/officeDocument/2006/math">
                    <m:oMathParaPr>
                      <m:jc m:val="centerGroup"/>
                    </m:oMathParaPr>
                    <m:oMath xmlns:m="http://schemas.openxmlformats.org/officeDocument/2006/math">
                      <m:r>
                        <a:rPr lang="es-AR" i="1">
                          <a:latin typeface="Cambria Math" panose="02040503050406030204" pitchFamily="18" charset="0"/>
                          <a:ea typeface="Cambria Math" panose="02040503050406030204" pitchFamily="18" charset="0"/>
                        </a:rPr>
                        <m:t>𝜌</m:t>
                      </m:r>
                      <m:d>
                        <m:dPr>
                          <m:ctrlPr>
                            <a:rPr lang="es-AR" i="1">
                              <a:latin typeface="Cambria Math" panose="02040503050406030204" pitchFamily="18" charset="0"/>
                              <a:ea typeface="Cambria Math" panose="02040503050406030204" pitchFamily="18" charset="0"/>
                            </a:rPr>
                          </m:ctrlPr>
                        </m:dPr>
                        <m:e>
                          <m:r>
                            <a:rPr lang="es-AR" i="1">
                              <a:latin typeface="Cambria Math" panose="02040503050406030204" pitchFamily="18" charset="0"/>
                              <a:ea typeface="Cambria Math" panose="02040503050406030204" pitchFamily="18" charset="0"/>
                            </a:rPr>
                            <m:t>𝑋</m:t>
                          </m:r>
                          <m:r>
                            <a:rPr lang="es-AR" i="1">
                              <a:latin typeface="Cambria Math" panose="02040503050406030204" pitchFamily="18" charset="0"/>
                              <a:ea typeface="Cambria Math" panose="02040503050406030204" pitchFamily="18" charset="0"/>
                            </a:rPr>
                            <m:t>;</m:t>
                          </m:r>
                          <m:r>
                            <a:rPr lang="es-AR" i="1">
                              <a:latin typeface="Cambria Math" panose="02040503050406030204" pitchFamily="18" charset="0"/>
                              <a:ea typeface="Cambria Math" panose="02040503050406030204" pitchFamily="18" charset="0"/>
                            </a:rPr>
                            <m:t>𝑌</m:t>
                          </m:r>
                        </m:e>
                      </m:d>
                      <m:r>
                        <a:rPr lang="es-AR" i="1">
                          <a:latin typeface="Cambria Math" panose="02040503050406030204" pitchFamily="18" charset="0"/>
                          <a:ea typeface="Cambria Math" panose="02040503050406030204" pitchFamily="18" charset="0"/>
                        </a:rPr>
                        <m:t>=</m:t>
                      </m:r>
                      <m:f>
                        <m:fPr>
                          <m:ctrlPr>
                            <a:rPr lang="es-AR" i="1">
                              <a:latin typeface="Cambria Math" panose="02040503050406030204" pitchFamily="18" charset="0"/>
                              <a:ea typeface="Cambria Math" panose="02040503050406030204" pitchFamily="18" charset="0"/>
                            </a:rPr>
                          </m:ctrlPr>
                        </m:fPr>
                        <m:num>
                          <m:r>
                            <a:rPr lang="es-AR" i="1">
                              <a:latin typeface="Cambria Math" panose="02040503050406030204" pitchFamily="18" charset="0"/>
                              <a:ea typeface="Cambria Math" panose="02040503050406030204" pitchFamily="18" charset="0"/>
                            </a:rPr>
                            <m:t>𝛾</m:t>
                          </m:r>
                          <m:r>
                            <a:rPr lang="es-AR" i="1">
                              <a:latin typeface="Cambria Math" panose="02040503050406030204" pitchFamily="18" charset="0"/>
                              <a:ea typeface="Cambria Math" panose="02040503050406030204" pitchFamily="18" charset="0"/>
                            </a:rPr>
                            <m:t>(</m:t>
                          </m:r>
                          <m:r>
                            <a:rPr lang="es-AR" i="1">
                              <a:latin typeface="Cambria Math" panose="02040503050406030204" pitchFamily="18" charset="0"/>
                              <a:ea typeface="Cambria Math" panose="02040503050406030204" pitchFamily="18" charset="0"/>
                            </a:rPr>
                            <m:t>𝑋</m:t>
                          </m:r>
                          <m:r>
                            <a:rPr lang="es-AR" i="1">
                              <a:latin typeface="Cambria Math" panose="02040503050406030204" pitchFamily="18" charset="0"/>
                              <a:ea typeface="Cambria Math" panose="02040503050406030204" pitchFamily="18" charset="0"/>
                            </a:rPr>
                            <m:t>,</m:t>
                          </m:r>
                          <m:r>
                            <a:rPr lang="es-AR" i="1">
                              <a:latin typeface="Cambria Math" panose="02040503050406030204" pitchFamily="18" charset="0"/>
                              <a:ea typeface="Cambria Math" panose="02040503050406030204" pitchFamily="18" charset="0"/>
                            </a:rPr>
                            <m:t>𝑌</m:t>
                          </m:r>
                          <m:r>
                            <a:rPr lang="es-AR" i="1">
                              <a:latin typeface="Cambria Math" panose="02040503050406030204" pitchFamily="18" charset="0"/>
                              <a:ea typeface="Cambria Math" panose="02040503050406030204" pitchFamily="18" charset="0"/>
                            </a:rPr>
                            <m:t>) </m:t>
                          </m:r>
                        </m:num>
                        <m:den>
                          <m:sSub>
                            <m:sSubPr>
                              <m:ctrlPr>
                                <a:rPr lang="es-AR" i="1">
                                  <a:latin typeface="Cambria Math" panose="02040503050406030204" pitchFamily="18" charset="0"/>
                                  <a:ea typeface="Cambria Math" panose="02040503050406030204" pitchFamily="18" charset="0"/>
                                </a:rPr>
                              </m:ctrlPr>
                            </m:sSubPr>
                            <m:e>
                              <m:r>
                                <a:rPr lang="es-AR" i="1">
                                  <a:latin typeface="Cambria Math" panose="02040503050406030204" pitchFamily="18" charset="0"/>
                                  <a:ea typeface="Cambria Math" panose="02040503050406030204" pitchFamily="18" charset="0"/>
                                </a:rPr>
                                <m:t>𝜎</m:t>
                              </m:r>
                            </m:e>
                            <m:sub>
                              <m:r>
                                <a:rPr lang="es-AR" i="1">
                                  <a:latin typeface="Cambria Math" panose="02040503050406030204" pitchFamily="18" charset="0"/>
                                  <a:ea typeface="Cambria Math" panose="02040503050406030204" pitchFamily="18" charset="0"/>
                                </a:rPr>
                                <m:t>𝑋</m:t>
                              </m:r>
                            </m:sub>
                          </m:sSub>
                          <m:r>
                            <a:rPr lang="es-AR" i="1">
                              <a:latin typeface="Cambria Math" panose="02040503050406030204" pitchFamily="18" charset="0"/>
                              <a:ea typeface="Cambria Math" panose="02040503050406030204" pitchFamily="18" charset="0"/>
                            </a:rPr>
                            <m:t>∗</m:t>
                          </m:r>
                          <m:sSub>
                            <m:sSubPr>
                              <m:ctrlPr>
                                <a:rPr lang="es-AR" i="1">
                                  <a:latin typeface="Cambria Math" panose="02040503050406030204" pitchFamily="18" charset="0"/>
                                  <a:ea typeface="Cambria Math" panose="02040503050406030204" pitchFamily="18" charset="0"/>
                                </a:rPr>
                              </m:ctrlPr>
                            </m:sSubPr>
                            <m:e>
                              <m:r>
                                <a:rPr lang="es-AR" i="1">
                                  <a:latin typeface="Cambria Math" panose="02040503050406030204" pitchFamily="18" charset="0"/>
                                  <a:ea typeface="Cambria Math" panose="02040503050406030204" pitchFamily="18" charset="0"/>
                                </a:rPr>
                                <m:t>𝜎</m:t>
                              </m:r>
                            </m:e>
                            <m:sub>
                              <m:r>
                                <a:rPr lang="es-AR" i="1">
                                  <a:latin typeface="Cambria Math" panose="02040503050406030204" pitchFamily="18" charset="0"/>
                                  <a:ea typeface="Cambria Math" panose="02040503050406030204" pitchFamily="18" charset="0"/>
                                </a:rPr>
                                <m:t>𝑌</m:t>
                              </m:r>
                            </m:sub>
                          </m:sSub>
                        </m:den>
                      </m:f>
                    </m:oMath>
                  </m:oMathPara>
                </a14:m>
                <a:endParaRPr lang="es-AR" dirty="0">
                  <a:latin typeface="Century Gothic" panose="020B0502020202020204" pitchFamily="34" charset="0"/>
                </a:endParaRPr>
              </a:p>
            </p:txBody>
          </p:sp>
        </mc:Choice>
        <mc:Fallback>
          <p:sp>
            <p:nvSpPr>
              <p:cNvPr id="2" name="Rectángulo 1">
                <a:extLst>
                  <a:ext uri="{FF2B5EF4-FFF2-40B4-BE49-F238E27FC236}">
                    <a16:creationId xmlns:a16="http://schemas.microsoft.com/office/drawing/2014/main" id="{DB1862AD-9240-4E0D-A489-9B80C1DC1B6A}"/>
                  </a:ext>
                </a:extLst>
              </p:cNvPr>
              <p:cNvSpPr>
                <a:spLocks noRot="1" noChangeAspect="1" noMove="1" noResize="1" noEditPoints="1" noAdjustHandles="1" noChangeArrowheads="1" noChangeShapeType="1" noTextEdit="1"/>
              </p:cNvSpPr>
              <p:nvPr/>
            </p:nvSpPr>
            <p:spPr>
              <a:xfrm>
                <a:off x="1558835" y="980728"/>
                <a:ext cx="9109166" cy="3450304"/>
              </a:xfrm>
              <a:prstGeom prst="rect">
                <a:avLst/>
              </a:prstGeom>
              <a:blipFill>
                <a:blip r:embed="rId2"/>
                <a:stretch>
                  <a:fillRect l="-602" t="-1060"/>
                </a:stretch>
              </a:blipFill>
            </p:spPr>
            <p:txBody>
              <a:bodyPr/>
              <a:lstStyle/>
              <a:p>
                <a:r>
                  <a:rPr lang="es-AR">
                    <a:noFill/>
                  </a:rPr>
                  <a:t> </a:t>
                </a:r>
              </a:p>
            </p:txBody>
          </p:sp>
        </mc:Fallback>
      </mc:AlternateContent>
    </p:spTree>
    <p:extLst>
      <p:ext uri="{BB962C8B-B14F-4D97-AF65-F5344CB8AC3E}">
        <p14:creationId xmlns:p14="http://schemas.microsoft.com/office/powerpoint/2010/main" val="53951065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8"/>
          <p:cNvSpPr txBox="1"/>
          <p:nvPr/>
        </p:nvSpPr>
        <p:spPr>
          <a:xfrm>
            <a:off x="1170428" y="2330766"/>
            <a:ext cx="8195994" cy="193899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AR" sz="6000" b="1" dirty="0">
                <a:solidFill>
                  <a:srgbClr val="172186"/>
                </a:solidFill>
                <a:latin typeface="Century Gothic" panose="020B0502020202020204" pitchFamily="34" charset="0"/>
              </a:rPr>
              <a:t>Distribuciones Discretas</a:t>
            </a:r>
            <a:endParaRPr kumimoji="0" lang="es-AR" sz="6000" b="1" i="0" u="none" strike="noStrike" kern="1200" cap="none" spc="0" normalizeH="0" baseline="0" noProof="0" dirty="0">
              <a:ln>
                <a:noFill/>
              </a:ln>
              <a:solidFill>
                <a:srgbClr val="172186"/>
              </a:solidFill>
              <a:effectLst/>
              <a:uLnTx/>
              <a:uFillTx/>
              <a:latin typeface="Century Gothic" panose="020B0502020202020204" pitchFamily="34" charset="0"/>
            </a:endParaRPr>
          </a:p>
        </p:txBody>
      </p:sp>
      <p:sp>
        <p:nvSpPr>
          <p:cNvPr id="3" name="TextBox 8">
            <a:extLst>
              <a:ext uri="{FF2B5EF4-FFF2-40B4-BE49-F238E27FC236}">
                <a16:creationId xmlns:a16="http://schemas.microsoft.com/office/drawing/2014/main" id="{EB0EABE4-5EA0-700B-3BAB-211FCEDDD169}"/>
              </a:ext>
            </a:extLst>
          </p:cNvPr>
          <p:cNvSpPr txBox="1"/>
          <p:nvPr/>
        </p:nvSpPr>
        <p:spPr>
          <a:xfrm>
            <a:off x="1199260" y="4269758"/>
            <a:ext cx="7139184" cy="584775"/>
          </a:xfrm>
          <a:prstGeom prst="rect">
            <a:avLst/>
          </a:prstGeom>
          <a:noFill/>
        </p:spPr>
        <p:txBody>
          <a:bodyPr wrap="square" rtlCol="0">
            <a:spAutoFit/>
          </a:bodyPr>
          <a:lstStyle/>
          <a:p>
            <a:r>
              <a:rPr lang="es-ES" sz="3200" dirty="0">
                <a:solidFill>
                  <a:srgbClr val="FD8204"/>
                </a:solidFill>
                <a:latin typeface="Century Gothic" panose="020B0502020202020204" pitchFamily="34" charset="0"/>
              </a:rPr>
              <a:t>Bernoulli</a:t>
            </a:r>
          </a:p>
        </p:txBody>
      </p:sp>
    </p:spTree>
    <p:extLst>
      <p:ext uri="{BB962C8B-B14F-4D97-AF65-F5344CB8AC3E}">
        <p14:creationId xmlns:p14="http://schemas.microsoft.com/office/powerpoint/2010/main" val="3583438940"/>
      </p:ext>
    </p:extLst>
  </p:cSld>
  <p:clrMapOvr>
    <a:masterClrMapping/>
  </p:clrMapOvr>
  <p:transition spd="slow" advTm="3702">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1000"/>
                                        <p:tgtEl>
                                          <p:spTgt spid="3"/>
                                        </p:tgtEl>
                                      </p:cBhvr>
                                    </p:animEffect>
                                    <p:anim calcmode="lin" valueType="num">
                                      <p:cBhvr>
                                        <p:cTn id="14" dur="1000" fill="hold"/>
                                        <p:tgtEl>
                                          <p:spTgt spid="3"/>
                                        </p:tgtEl>
                                        <p:attrNameLst>
                                          <p:attrName>ppt_x</p:attrName>
                                        </p:attrNameLst>
                                      </p:cBhvr>
                                      <p:tavLst>
                                        <p:tav tm="0">
                                          <p:val>
                                            <p:strVal val="#ppt_x"/>
                                          </p:val>
                                        </p:tav>
                                        <p:tav tm="100000">
                                          <p:val>
                                            <p:strVal val="#ppt_x"/>
                                          </p:val>
                                        </p:tav>
                                      </p:tavLst>
                                    </p:anim>
                                    <p:anim calcmode="lin" valueType="num">
                                      <p:cBhvr>
                                        <p:cTn id="15"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8"/>
          <p:cNvSpPr txBox="1"/>
          <p:nvPr/>
        </p:nvSpPr>
        <p:spPr>
          <a:xfrm>
            <a:off x="1170428" y="2330766"/>
            <a:ext cx="8195994" cy="10156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AR" sz="6000" b="1" dirty="0">
                <a:solidFill>
                  <a:srgbClr val="172186"/>
                </a:solidFill>
                <a:latin typeface="Century Gothic" panose="020B0502020202020204" pitchFamily="34" charset="0"/>
              </a:rPr>
              <a:t>Variables Aleatorias</a:t>
            </a:r>
            <a:endParaRPr kumimoji="0" lang="es-AR" sz="6000" b="1" i="0" u="none" strike="noStrike" kern="1200" cap="none" spc="0" normalizeH="0" baseline="0" noProof="0" dirty="0">
              <a:ln>
                <a:noFill/>
              </a:ln>
              <a:solidFill>
                <a:srgbClr val="172186"/>
              </a:solidFill>
              <a:effectLst/>
              <a:uLnTx/>
              <a:uFillTx/>
              <a:latin typeface="Century Gothic" panose="020B0502020202020204" pitchFamily="34" charset="0"/>
            </a:endParaRPr>
          </a:p>
        </p:txBody>
      </p:sp>
    </p:spTree>
    <p:extLst>
      <p:ext uri="{BB962C8B-B14F-4D97-AF65-F5344CB8AC3E}">
        <p14:creationId xmlns:p14="http://schemas.microsoft.com/office/powerpoint/2010/main" val="387656898"/>
      </p:ext>
    </p:extLst>
  </p:cSld>
  <p:clrMapOvr>
    <a:masterClrMapping/>
  </p:clrMapOvr>
  <p:transition spd="slow" advTm="3702">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Rectángulo 2"/>
              <p:cNvSpPr/>
              <p:nvPr/>
            </p:nvSpPr>
            <p:spPr>
              <a:xfrm>
                <a:off x="1524001" y="908720"/>
                <a:ext cx="9143999" cy="6186309"/>
              </a:xfrm>
              <a:prstGeom prst="rect">
                <a:avLst/>
              </a:prstGeom>
            </p:spPr>
            <p:txBody>
              <a:bodyPr wrap="square">
                <a:spAutoFit/>
              </a:bodyPr>
              <a:lstStyle/>
              <a:p>
                <a:pPr algn="just"/>
                <a:r>
                  <a:rPr lang="es-AR" dirty="0">
                    <a:latin typeface="Century Gothic" panose="020B0502020202020204" pitchFamily="34" charset="0"/>
                  </a:rPr>
                  <a:t>Esta distribución de probabilidad para variable discreta cuantifica la ocurrencia de un determinado atributo. </a:t>
                </a:r>
                <a:r>
                  <a:rPr lang="es-ES" dirty="0">
                    <a:latin typeface="Century Gothic" panose="020B0502020202020204" pitchFamily="34" charset="0"/>
                  </a:rPr>
                  <a:t>Por ejemplo, supongamos que queremos determinar si una persona se ha contagiado con la enfermedad COVID-19 entonces nuestra variable aleatoria queda definida de la forma siguiente,</a:t>
                </a:r>
              </a:p>
              <a:p>
                <a:pPr algn="just"/>
                <a:endParaRPr lang="es-ES" dirty="0">
                  <a:latin typeface="Century Gothic" panose="020B0502020202020204" pitchFamily="34" charset="0"/>
                </a:endParaRPr>
              </a:p>
              <a:p>
                <a:pPr algn="just"/>
                <a14:m>
                  <m:oMathPara xmlns:m="http://schemas.openxmlformats.org/officeDocument/2006/math">
                    <m:oMathParaPr>
                      <m:jc m:val="centerGroup"/>
                    </m:oMathParaPr>
                    <m:oMath xmlns:m="http://schemas.openxmlformats.org/officeDocument/2006/math">
                      <m:r>
                        <a:rPr lang="es-ES" i="1">
                          <a:latin typeface="Cambria Math" panose="02040503050406030204" pitchFamily="18" charset="0"/>
                        </a:rPr>
                        <m:t>𝑋</m:t>
                      </m:r>
                      <m:r>
                        <a:rPr lang="es-ES" i="1">
                          <a:latin typeface="Cambria Math" panose="02040503050406030204" pitchFamily="18" charset="0"/>
                        </a:rPr>
                        <m:t>=</m:t>
                      </m:r>
                      <m:r>
                        <a:rPr lang="es-ES" i="1">
                          <a:latin typeface="Cambria Math" panose="02040503050406030204" pitchFamily="18" charset="0"/>
                        </a:rPr>
                        <m:t>𝑃𝑒𝑟𝑠𝑜𝑛𝑎</m:t>
                      </m:r>
                      <m:r>
                        <a:rPr lang="es-ES" i="1">
                          <a:latin typeface="Cambria Math" panose="02040503050406030204" pitchFamily="18" charset="0"/>
                        </a:rPr>
                        <m:t> </m:t>
                      </m:r>
                      <m:r>
                        <a:rPr lang="es-ES" i="1">
                          <a:latin typeface="Cambria Math" panose="02040503050406030204" pitchFamily="18" charset="0"/>
                        </a:rPr>
                        <m:t>𝑖𝑛𝑓𝑒𝑐𝑡𝑎𝑑𝑎</m:t>
                      </m:r>
                      <m:r>
                        <a:rPr lang="es-ES" i="1">
                          <a:latin typeface="Cambria Math" panose="02040503050406030204" pitchFamily="18" charset="0"/>
                        </a:rPr>
                        <m:t> </m:t>
                      </m:r>
                      <m:r>
                        <a:rPr lang="es-ES" i="1">
                          <a:latin typeface="Cambria Math" panose="02040503050406030204" pitchFamily="18" charset="0"/>
                        </a:rPr>
                        <m:t>𝑐𝑜𝑛</m:t>
                      </m:r>
                      <m:r>
                        <a:rPr lang="es-ES" i="1">
                          <a:latin typeface="Cambria Math" panose="02040503050406030204" pitchFamily="18" charset="0"/>
                        </a:rPr>
                        <m:t> </m:t>
                      </m:r>
                      <m:r>
                        <a:rPr lang="es-ES" i="1">
                          <a:latin typeface="Cambria Math" panose="02040503050406030204" pitchFamily="18" charset="0"/>
                        </a:rPr>
                        <m:t>𝐶𝑂𝑉𝐼𝐷</m:t>
                      </m:r>
                      <m:r>
                        <a:rPr lang="es-ES" i="1">
                          <a:latin typeface="Cambria Math" panose="02040503050406030204" pitchFamily="18" charset="0"/>
                        </a:rPr>
                        <m:t>−19</m:t>
                      </m:r>
                    </m:oMath>
                  </m:oMathPara>
                </a14:m>
                <a:endParaRPr lang="es-AR" dirty="0">
                  <a:latin typeface="Century Gothic" panose="020B0502020202020204" pitchFamily="34" charset="0"/>
                </a:endParaRPr>
              </a:p>
              <a:p>
                <a:pPr algn="just"/>
                <a:endParaRPr lang="es-ES" dirty="0">
                  <a:latin typeface="Century Gothic" panose="020B0502020202020204" pitchFamily="34" charset="0"/>
                </a:endParaRPr>
              </a:p>
              <a:p>
                <a:pPr algn="just"/>
                <a:r>
                  <a:rPr lang="es-ES" dirty="0">
                    <a:latin typeface="Century Gothic" panose="020B0502020202020204" pitchFamily="34" charset="0"/>
                  </a:rPr>
                  <a:t>La variable se puede generalizar de la forma siguiente,</a:t>
                </a:r>
              </a:p>
              <a:p>
                <a:pPr algn="just"/>
                <a:endParaRPr lang="es-ES" dirty="0">
                  <a:latin typeface="Century Gothic" panose="020B0502020202020204" pitchFamily="34" charset="0"/>
                </a:endParaRPr>
              </a:p>
              <a:p>
                <a:pPr algn="just"/>
                <a14:m>
                  <m:oMathPara xmlns:m="http://schemas.openxmlformats.org/officeDocument/2006/math">
                    <m:oMathParaPr>
                      <m:jc m:val="centerGroup"/>
                    </m:oMathParaPr>
                    <m:oMath xmlns:m="http://schemas.openxmlformats.org/officeDocument/2006/math">
                      <m:r>
                        <a:rPr lang="es-AR" i="1">
                          <a:latin typeface="Cambria Math" panose="02040503050406030204" pitchFamily="18" charset="0"/>
                        </a:rPr>
                        <m:t>𝑋</m:t>
                      </m:r>
                      <m:r>
                        <a:rPr lang="es-AR" i="1">
                          <a:latin typeface="Cambria Math" panose="02040503050406030204" pitchFamily="18" charset="0"/>
                        </a:rPr>
                        <m:t>:</m:t>
                      </m:r>
                      <m:r>
                        <a:rPr lang="es-ES" i="1">
                          <a:latin typeface="Cambria Math" panose="02040503050406030204" pitchFamily="18" charset="0"/>
                        </a:rPr>
                        <m:t>𝐸𝑙𝑒𝑚𝑒𝑛𝑡𝑜</m:t>
                      </m:r>
                      <m:r>
                        <a:rPr lang="es-ES" i="1">
                          <a:latin typeface="Cambria Math" panose="02040503050406030204" pitchFamily="18" charset="0"/>
                        </a:rPr>
                        <m:t> </m:t>
                      </m:r>
                      <m:r>
                        <a:rPr lang="es-AR" i="1">
                          <a:latin typeface="Cambria Math" panose="02040503050406030204" pitchFamily="18" charset="0"/>
                        </a:rPr>
                        <m:t>𝑐𝑜𝑛</m:t>
                      </m:r>
                      <m:r>
                        <a:rPr lang="es-AR" i="1">
                          <a:latin typeface="Cambria Math" panose="02040503050406030204" pitchFamily="18" charset="0"/>
                        </a:rPr>
                        <m:t> </m:t>
                      </m:r>
                      <m:r>
                        <a:rPr lang="es-AR" i="1">
                          <a:latin typeface="Cambria Math" panose="02040503050406030204" pitchFamily="18" charset="0"/>
                        </a:rPr>
                        <m:t>𝑢𝑛</m:t>
                      </m:r>
                      <m:r>
                        <a:rPr lang="es-AR" i="1">
                          <a:latin typeface="Cambria Math" panose="02040503050406030204" pitchFamily="18" charset="0"/>
                        </a:rPr>
                        <m:t> </m:t>
                      </m:r>
                      <m:r>
                        <a:rPr lang="es-AR" i="1">
                          <a:latin typeface="Cambria Math" panose="02040503050406030204" pitchFamily="18" charset="0"/>
                        </a:rPr>
                        <m:t>𝑑𝑒𝑡𝑒𝑟𝑚𝑖𝑛𝑎𝑑𝑜</m:t>
                      </m:r>
                      <m:r>
                        <a:rPr lang="es-AR" i="1">
                          <a:latin typeface="Cambria Math" panose="02040503050406030204" pitchFamily="18" charset="0"/>
                        </a:rPr>
                        <m:t> </m:t>
                      </m:r>
                      <m:r>
                        <a:rPr lang="es-AR" i="1">
                          <a:latin typeface="Cambria Math" panose="02040503050406030204" pitchFamily="18" charset="0"/>
                        </a:rPr>
                        <m:t>𝑎𝑡𝑟𝑖𝑏𝑢𝑡𝑜</m:t>
                      </m:r>
                    </m:oMath>
                  </m:oMathPara>
                </a14:m>
                <a:endParaRPr lang="es-AR" dirty="0">
                  <a:latin typeface="Century Gothic" panose="020B0502020202020204" pitchFamily="34" charset="0"/>
                </a:endParaRPr>
              </a:p>
              <a:p>
                <a:pPr algn="just"/>
                <a:endParaRPr lang="es-ES" dirty="0">
                  <a:latin typeface="Century Gothic" panose="020B0502020202020204" pitchFamily="34" charset="0"/>
                </a:endParaRPr>
              </a:p>
              <a:p>
                <a:pPr algn="just"/>
                <a:r>
                  <a:rPr lang="es-ES" dirty="0">
                    <a:latin typeface="Century Gothic" panose="020B0502020202020204" pitchFamily="34" charset="0"/>
                  </a:rPr>
                  <a:t>En notación compacta </a:t>
                </a:r>
                <a14:m>
                  <m:oMath xmlns:m="http://schemas.openxmlformats.org/officeDocument/2006/math">
                    <m:r>
                      <a:rPr lang="es-AR" i="1">
                        <a:latin typeface="Cambria Math" panose="02040503050406030204" pitchFamily="18" charset="0"/>
                      </a:rPr>
                      <m:t>𝑋</m:t>
                    </m:r>
                    <m:r>
                      <a:rPr lang="es-AR" i="1">
                        <a:latin typeface="Cambria Math" panose="02040503050406030204" pitchFamily="18" charset="0"/>
                      </a:rPr>
                      <m:t> ~ </m:t>
                    </m:r>
                    <m:r>
                      <a:rPr lang="es-AR" i="1">
                        <a:latin typeface="Cambria Math" panose="02040503050406030204" pitchFamily="18" charset="0"/>
                      </a:rPr>
                      <m:t>𝐵</m:t>
                    </m:r>
                    <m:r>
                      <a:rPr lang="es-AR" i="1">
                        <a:latin typeface="Cambria Math" panose="02040503050406030204" pitchFamily="18" charset="0"/>
                      </a:rPr>
                      <m:t>(1;</m:t>
                    </m:r>
                    <m:r>
                      <a:rPr lang="es-AR" i="1">
                        <a:latin typeface="Cambria Math" panose="02040503050406030204" pitchFamily="18" charset="0"/>
                      </a:rPr>
                      <m:t>𝑝</m:t>
                    </m:r>
                    <m:r>
                      <a:rPr lang="es-AR" i="1">
                        <a:latin typeface="Cambria Math" panose="02040503050406030204" pitchFamily="18" charset="0"/>
                      </a:rPr>
                      <m:t>)</m:t>
                    </m:r>
                  </m:oMath>
                </a14:m>
                <a:r>
                  <a:rPr lang="es-AR" dirty="0">
                    <a:latin typeface="Century Gothic" panose="020B0502020202020204" pitchFamily="34" charset="0"/>
                  </a:rPr>
                  <a:t>. Se lee </a:t>
                </a:r>
                <a14:m>
                  <m:oMath xmlns:m="http://schemas.openxmlformats.org/officeDocument/2006/math">
                    <m:r>
                      <a:rPr lang="es-AR" i="1">
                        <a:latin typeface="Cambria Math" panose="02040503050406030204" pitchFamily="18" charset="0"/>
                      </a:rPr>
                      <m:t>𝑋</m:t>
                    </m:r>
                  </m:oMath>
                </a14:m>
                <a:r>
                  <a:rPr lang="es-AR" dirty="0">
                    <a:latin typeface="Century Gothic" panose="020B0502020202020204" pitchFamily="34" charset="0"/>
                  </a:rPr>
                  <a:t> se distribuye como una Bernoulli con probabilidad de éxito igual a </a:t>
                </a:r>
                <a14:m>
                  <m:oMath xmlns:m="http://schemas.openxmlformats.org/officeDocument/2006/math">
                    <m:r>
                      <a:rPr lang="es-AR" i="1">
                        <a:latin typeface="Cambria Math" panose="02040503050406030204" pitchFamily="18" charset="0"/>
                      </a:rPr>
                      <m:t>𝑝</m:t>
                    </m:r>
                  </m:oMath>
                </a14:m>
                <a:r>
                  <a:rPr lang="es-AR" dirty="0">
                    <a:latin typeface="Century Gothic" panose="020B0502020202020204" pitchFamily="34" charset="0"/>
                  </a:rPr>
                  <a:t>. </a:t>
                </a:r>
                <a:r>
                  <a:rPr lang="es-ES" dirty="0">
                    <a:latin typeface="Century Gothic" panose="020B0502020202020204" pitchFamily="34" charset="0"/>
                  </a:rPr>
                  <a:t>Los posibles valores que puede asumir son dos,</a:t>
                </a:r>
              </a:p>
              <a:p>
                <a:pPr algn="just"/>
                <a:endParaRPr lang="es-ES" dirty="0">
                  <a:latin typeface="Century Gothic" panose="020B0502020202020204" pitchFamily="34" charset="0"/>
                </a:endParaRPr>
              </a:p>
              <a:p>
                <a:pPr algn="just"/>
                <a14:m>
                  <m:oMathPara xmlns:m="http://schemas.openxmlformats.org/officeDocument/2006/math">
                    <m:oMathParaPr>
                      <m:jc m:val="centerGroup"/>
                    </m:oMathParaPr>
                    <m:oMath xmlns:m="http://schemas.openxmlformats.org/officeDocument/2006/math">
                      <m:r>
                        <m:rPr>
                          <m:sty m:val="p"/>
                        </m:rPr>
                        <a:rPr lang="el-GR" i="1">
                          <a:latin typeface="Cambria Math" panose="02040503050406030204" pitchFamily="18" charset="0"/>
                          <a:ea typeface="Cambria Math" panose="02040503050406030204" pitchFamily="18" charset="0"/>
                        </a:rPr>
                        <m:t>Ω</m:t>
                      </m:r>
                      <m:d>
                        <m:dPr>
                          <m:ctrlPr>
                            <a:rPr lang="es-ES" i="1">
                              <a:latin typeface="Cambria Math" panose="02040503050406030204" pitchFamily="18" charset="0"/>
                              <a:ea typeface="Cambria Math" panose="02040503050406030204" pitchFamily="18" charset="0"/>
                            </a:rPr>
                          </m:ctrlPr>
                        </m:dPr>
                        <m:e>
                          <m:r>
                            <a:rPr lang="es-ES" i="1">
                              <a:latin typeface="Cambria Math" panose="02040503050406030204" pitchFamily="18" charset="0"/>
                              <a:ea typeface="Cambria Math" panose="02040503050406030204" pitchFamily="18" charset="0"/>
                            </a:rPr>
                            <m:t>𝑋</m:t>
                          </m:r>
                        </m:e>
                      </m:d>
                      <m:r>
                        <a:rPr lang="es-ES" i="1">
                          <a:latin typeface="Cambria Math" panose="02040503050406030204" pitchFamily="18" charset="0"/>
                          <a:ea typeface="Cambria Math" panose="02040503050406030204" pitchFamily="18" charset="0"/>
                        </a:rPr>
                        <m:t>=</m:t>
                      </m:r>
                      <m:d>
                        <m:dPr>
                          <m:begChr m:val="{"/>
                          <m:endChr m:val="}"/>
                          <m:ctrlPr>
                            <a:rPr lang="es-ES" i="1">
                              <a:latin typeface="Cambria Math" panose="02040503050406030204" pitchFamily="18" charset="0"/>
                              <a:ea typeface="Cambria Math" panose="02040503050406030204" pitchFamily="18" charset="0"/>
                            </a:rPr>
                          </m:ctrlPr>
                        </m:dPr>
                        <m:e>
                          <m:r>
                            <a:rPr lang="es-ES" i="1">
                              <a:latin typeface="Cambria Math" panose="02040503050406030204" pitchFamily="18" charset="0"/>
                              <a:ea typeface="Cambria Math" panose="02040503050406030204" pitchFamily="18" charset="0"/>
                            </a:rPr>
                            <m:t>0,1</m:t>
                          </m:r>
                        </m:e>
                      </m:d>
                    </m:oMath>
                  </m:oMathPara>
                </a14:m>
                <a:endParaRPr lang="es-ES" dirty="0">
                  <a:latin typeface="Century Gothic" panose="020B0502020202020204" pitchFamily="34" charset="0"/>
                  <a:ea typeface="Cambria Math" panose="02040503050406030204" pitchFamily="18" charset="0"/>
                </a:endParaRPr>
              </a:p>
              <a:p>
                <a:pPr algn="just"/>
                <a:endParaRPr lang="es-ES" dirty="0">
                  <a:latin typeface="Century Gothic" panose="020B0502020202020204" pitchFamily="34" charset="0"/>
                </a:endParaRPr>
              </a:p>
              <a:p>
                <a:pPr algn="just"/>
                <a:r>
                  <a:rPr lang="es-ES" dirty="0">
                    <a:latin typeface="Century Gothic" panose="020B0502020202020204" pitchFamily="34" charset="0"/>
                  </a:rPr>
                  <a:t>Si la variable asume el valor </a:t>
                </a:r>
                <a14:m>
                  <m:oMath xmlns:m="http://schemas.openxmlformats.org/officeDocument/2006/math">
                    <m:r>
                      <a:rPr lang="es-ES" i="1">
                        <a:latin typeface="Cambria Math" panose="02040503050406030204" pitchFamily="18" charset="0"/>
                      </a:rPr>
                      <m:t>𝑋</m:t>
                    </m:r>
                    <m:r>
                      <a:rPr lang="es-ES" i="1">
                        <a:latin typeface="Cambria Math" panose="02040503050406030204" pitchFamily="18" charset="0"/>
                      </a:rPr>
                      <m:t>=0</m:t>
                    </m:r>
                  </m:oMath>
                </a14:m>
                <a:r>
                  <a:rPr lang="es-AR" dirty="0">
                    <a:latin typeface="Century Gothic" panose="020B0502020202020204" pitchFamily="34" charset="0"/>
                  </a:rPr>
                  <a:t> significa que la persona no presenta el atributo, que es que fue infectada por tal enfermedad. </a:t>
                </a:r>
                <a:r>
                  <a:rPr lang="es-ES" dirty="0">
                    <a:latin typeface="Century Gothic" panose="020B0502020202020204" pitchFamily="34" charset="0"/>
                  </a:rPr>
                  <a:t>En caso contrario, si la variable asume el valor </a:t>
                </a:r>
                <a14:m>
                  <m:oMath xmlns:m="http://schemas.openxmlformats.org/officeDocument/2006/math">
                    <m:r>
                      <a:rPr lang="es-ES" i="1">
                        <a:latin typeface="Cambria Math" panose="02040503050406030204" pitchFamily="18" charset="0"/>
                      </a:rPr>
                      <m:t>𝑋</m:t>
                    </m:r>
                    <m:r>
                      <a:rPr lang="es-ES" i="1">
                        <a:latin typeface="Cambria Math" panose="02040503050406030204" pitchFamily="18" charset="0"/>
                      </a:rPr>
                      <m:t>=1</m:t>
                    </m:r>
                  </m:oMath>
                </a14:m>
                <a:r>
                  <a:rPr lang="es-AR" dirty="0">
                    <a:latin typeface="Century Gothic" panose="020B0502020202020204" pitchFamily="34" charset="0"/>
                  </a:rPr>
                  <a:t> significa que la persona presenta el atributo, es decir que fue infectada por tal enfermedad.</a:t>
                </a:r>
              </a:p>
              <a:p>
                <a:endParaRPr lang="es-ES" dirty="0">
                  <a:latin typeface="Century Gothic" panose="020B0502020202020204" pitchFamily="34" charset="0"/>
                </a:endParaRPr>
              </a:p>
              <a:p>
                <a:endParaRPr lang="es-AR" dirty="0">
                  <a:latin typeface="Century Gothic" panose="020B0502020202020204" pitchFamily="34" charset="0"/>
                </a:endParaRPr>
              </a:p>
            </p:txBody>
          </p:sp>
        </mc:Choice>
        <mc:Fallback>
          <p:sp>
            <p:nvSpPr>
              <p:cNvPr id="3" name="Rectángulo 2"/>
              <p:cNvSpPr>
                <a:spLocks noRot="1" noChangeAspect="1" noMove="1" noResize="1" noEditPoints="1" noAdjustHandles="1" noChangeArrowheads="1" noChangeShapeType="1" noTextEdit="1"/>
              </p:cNvSpPr>
              <p:nvPr/>
            </p:nvSpPr>
            <p:spPr>
              <a:xfrm>
                <a:off x="1524001" y="908720"/>
                <a:ext cx="9143999" cy="6186309"/>
              </a:xfrm>
              <a:prstGeom prst="rect">
                <a:avLst/>
              </a:prstGeom>
              <a:blipFill>
                <a:blip r:embed="rId2"/>
                <a:stretch>
                  <a:fillRect l="-533" t="-493" r="-533"/>
                </a:stretch>
              </a:blipFill>
            </p:spPr>
            <p:txBody>
              <a:bodyPr/>
              <a:lstStyle/>
              <a:p>
                <a:r>
                  <a:rPr lang="es-AR">
                    <a:noFill/>
                  </a:rPr>
                  <a:t> </a:t>
                </a:r>
              </a:p>
            </p:txBody>
          </p:sp>
        </mc:Fallback>
      </mc:AlternateContent>
    </p:spTree>
    <p:extLst>
      <p:ext uri="{BB962C8B-B14F-4D97-AF65-F5344CB8AC3E}">
        <p14:creationId xmlns:p14="http://schemas.microsoft.com/office/powerpoint/2010/main" val="67562514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Rectángulo 1"/>
              <p:cNvSpPr/>
              <p:nvPr/>
            </p:nvSpPr>
            <p:spPr>
              <a:xfrm>
                <a:off x="1088582" y="758307"/>
                <a:ext cx="9134577" cy="3970318"/>
              </a:xfrm>
              <a:prstGeom prst="rect">
                <a:avLst/>
              </a:prstGeom>
            </p:spPr>
            <p:txBody>
              <a:bodyPr wrap="square">
                <a:spAutoFit/>
              </a:bodyPr>
              <a:lstStyle/>
              <a:p>
                <a:pPr algn="just"/>
                <a:r>
                  <a:rPr lang="es-AR" dirty="0">
                    <a:latin typeface="Century Gothic" panose="020B0502020202020204" pitchFamily="34" charset="0"/>
                  </a:rPr>
                  <a:t>A partir de la definición anterior y entendiendo el recorrido de la Variable Bernoulli se entiende que se trata de la cuantificación de un experimento aleatorio, en el cual se observa una persona y se determina si presenta o no el atributo deseado.</a:t>
                </a:r>
              </a:p>
              <a:p>
                <a:pPr algn="just"/>
                <a:endParaRPr lang="es-ES" dirty="0">
                  <a:latin typeface="Century Gothic" panose="020B0502020202020204" pitchFamily="34" charset="0"/>
                </a:endParaRPr>
              </a:p>
              <a:p>
                <a:pPr algn="just"/>
                <a:r>
                  <a:rPr lang="es-ES" dirty="0">
                    <a:latin typeface="Century Gothic" panose="020B0502020202020204" pitchFamily="34" charset="0"/>
                  </a:rPr>
                  <a:t>Ahora bien supongamos que la probabilidad de infectarse con dicha enfermedad es un valor constante e igual a 30%, esto significa que </a:t>
                </a:r>
                <a14:m>
                  <m:oMath xmlns:m="http://schemas.openxmlformats.org/officeDocument/2006/math">
                    <m:r>
                      <a:rPr lang="es-ES" i="1">
                        <a:latin typeface="Cambria Math" panose="02040503050406030204" pitchFamily="18" charset="0"/>
                      </a:rPr>
                      <m:t>𝑃</m:t>
                    </m:r>
                    <m:d>
                      <m:dPr>
                        <m:begChr m:val="["/>
                        <m:endChr m:val="]"/>
                        <m:ctrlPr>
                          <a:rPr lang="es-ES" i="1">
                            <a:latin typeface="Cambria Math" panose="02040503050406030204" pitchFamily="18" charset="0"/>
                          </a:rPr>
                        </m:ctrlPr>
                      </m:dPr>
                      <m:e>
                        <m:r>
                          <a:rPr lang="es-ES" i="1">
                            <a:latin typeface="Cambria Math" panose="02040503050406030204" pitchFamily="18" charset="0"/>
                          </a:rPr>
                          <m:t>𝑋</m:t>
                        </m:r>
                        <m:r>
                          <a:rPr lang="es-ES" i="1">
                            <a:latin typeface="Cambria Math" panose="02040503050406030204" pitchFamily="18" charset="0"/>
                          </a:rPr>
                          <m:t>=1</m:t>
                        </m:r>
                      </m:e>
                    </m:d>
                    <m:r>
                      <a:rPr lang="es-ES" i="1">
                        <a:latin typeface="Cambria Math" panose="02040503050406030204" pitchFamily="18" charset="0"/>
                      </a:rPr>
                      <m:t>=0,30</m:t>
                    </m:r>
                  </m:oMath>
                </a14:m>
                <a:r>
                  <a:rPr lang="es-AR" i="1" dirty="0">
                    <a:latin typeface="Century Gothic" panose="020B0502020202020204" pitchFamily="34" charset="0"/>
                  </a:rPr>
                  <a:t> </a:t>
                </a:r>
                <a:r>
                  <a:rPr lang="es-AR" dirty="0">
                    <a:latin typeface="Century Gothic" panose="020B0502020202020204" pitchFamily="34" charset="0"/>
                  </a:rPr>
                  <a:t>y por complemento la probabilidad de no infectarse es 70%, en términos formales </a:t>
                </a:r>
                <a14:m>
                  <m:oMath xmlns:m="http://schemas.openxmlformats.org/officeDocument/2006/math">
                    <m:r>
                      <a:rPr lang="es-ES" i="1">
                        <a:latin typeface="Cambria Math" panose="02040503050406030204" pitchFamily="18" charset="0"/>
                      </a:rPr>
                      <m:t>𝑃</m:t>
                    </m:r>
                    <m:d>
                      <m:dPr>
                        <m:begChr m:val="["/>
                        <m:endChr m:val="]"/>
                        <m:ctrlPr>
                          <a:rPr lang="es-ES" i="1">
                            <a:latin typeface="Cambria Math" panose="02040503050406030204" pitchFamily="18" charset="0"/>
                          </a:rPr>
                        </m:ctrlPr>
                      </m:dPr>
                      <m:e>
                        <m:r>
                          <a:rPr lang="es-ES" i="1">
                            <a:latin typeface="Cambria Math" panose="02040503050406030204" pitchFamily="18" charset="0"/>
                          </a:rPr>
                          <m:t>𝑋</m:t>
                        </m:r>
                        <m:r>
                          <a:rPr lang="es-ES" i="1">
                            <a:latin typeface="Cambria Math" panose="02040503050406030204" pitchFamily="18" charset="0"/>
                          </a:rPr>
                          <m:t>=0</m:t>
                        </m:r>
                      </m:e>
                    </m:d>
                    <m:r>
                      <a:rPr lang="es-ES" i="1">
                        <a:latin typeface="Cambria Math" panose="02040503050406030204" pitchFamily="18" charset="0"/>
                      </a:rPr>
                      <m:t>=0,</m:t>
                    </m:r>
                    <m:r>
                      <a:rPr lang="es-ES" i="1">
                        <a:latin typeface="Cambria Math" panose="02040503050406030204" pitchFamily="18" charset="0"/>
                      </a:rPr>
                      <m:t>7</m:t>
                    </m:r>
                    <m:r>
                      <a:rPr lang="es-ES" i="1">
                        <a:latin typeface="Cambria Math" panose="02040503050406030204" pitchFamily="18" charset="0"/>
                      </a:rPr>
                      <m:t>0</m:t>
                    </m:r>
                    <m:r>
                      <a:rPr lang="es-ES" i="1">
                        <a:latin typeface="Cambria Math" panose="02040503050406030204" pitchFamily="18" charset="0"/>
                      </a:rPr>
                      <m:t>.</m:t>
                    </m:r>
                  </m:oMath>
                </a14:m>
                <a:endParaRPr lang="es-AR" i="1" dirty="0">
                  <a:latin typeface="Century Gothic" panose="020B0502020202020204" pitchFamily="34" charset="0"/>
                </a:endParaRPr>
              </a:p>
              <a:p>
                <a:pPr algn="just"/>
                <a:endParaRPr lang="es-ES" dirty="0">
                  <a:latin typeface="Century Gothic" panose="020B0502020202020204" pitchFamily="34" charset="0"/>
                </a:endParaRPr>
              </a:p>
              <a:p>
                <a:pPr algn="just"/>
                <a:r>
                  <a:rPr lang="es-ES" dirty="0">
                    <a:latin typeface="Century Gothic" panose="020B0502020202020204" pitchFamily="34" charset="0"/>
                  </a:rPr>
                  <a:t>Lo anterior puede ser descripto mediante una tabla de probabilidades de la forma siguiente,</a:t>
                </a:r>
              </a:p>
              <a:p>
                <a:pPr algn="just"/>
                <a:endParaRPr lang="es-ES" dirty="0">
                  <a:latin typeface="Century Gothic" panose="020B0502020202020204" pitchFamily="34" charset="0"/>
                </a:endParaRPr>
              </a:p>
              <a:p>
                <a:pPr algn="just"/>
                <a:endParaRPr lang="es-AR" dirty="0">
                  <a:latin typeface="Century Gothic" panose="020B0502020202020204" pitchFamily="34" charset="0"/>
                </a:endParaRPr>
              </a:p>
            </p:txBody>
          </p:sp>
        </mc:Choice>
        <mc:Fallback>
          <p:sp>
            <p:nvSpPr>
              <p:cNvPr id="2" name="Rectángulo 1"/>
              <p:cNvSpPr>
                <a:spLocks noRot="1" noChangeAspect="1" noMove="1" noResize="1" noEditPoints="1" noAdjustHandles="1" noChangeArrowheads="1" noChangeShapeType="1" noTextEdit="1"/>
              </p:cNvSpPr>
              <p:nvPr/>
            </p:nvSpPr>
            <p:spPr>
              <a:xfrm>
                <a:off x="1088582" y="758307"/>
                <a:ext cx="9134577" cy="3970318"/>
              </a:xfrm>
              <a:prstGeom prst="rect">
                <a:avLst/>
              </a:prstGeom>
              <a:blipFill>
                <a:blip r:embed="rId2"/>
                <a:stretch>
                  <a:fillRect l="-601" t="-767" r="-534"/>
                </a:stretch>
              </a:blipFill>
            </p:spPr>
            <p:txBody>
              <a:bodyPr/>
              <a:lstStyle/>
              <a:p>
                <a:r>
                  <a:rPr lang="es-AR">
                    <a:noFill/>
                  </a:rPr>
                  <a:t> </a:t>
                </a:r>
              </a:p>
            </p:txBody>
          </p:sp>
        </mc:Fallback>
      </mc:AlternateContent>
      <mc:AlternateContent xmlns:mc="http://schemas.openxmlformats.org/markup-compatibility/2006">
        <mc:Choice xmlns:a14="http://schemas.microsoft.com/office/drawing/2010/main" Requires="a14">
          <p:graphicFrame>
            <p:nvGraphicFramePr>
              <p:cNvPr id="3" name="Tabla 2"/>
              <p:cNvGraphicFramePr>
                <a:graphicFrameLocks noGrp="1"/>
              </p:cNvGraphicFramePr>
              <p:nvPr>
                <p:extLst>
                  <p:ext uri="{D42A27DB-BD31-4B8C-83A1-F6EECF244321}">
                    <p14:modId xmlns:p14="http://schemas.microsoft.com/office/powerpoint/2010/main" val="720720421"/>
                  </p:ext>
                </p:extLst>
              </p:nvPr>
            </p:nvGraphicFramePr>
            <p:xfrm>
              <a:off x="3048000" y="4427326"/>
              <a:ext cx="6096000" cy="1483360"/>
            </p:xfrm>
            <a:graphic>
              <a:graphicData uri="http://schemas.openxmlformats.org/drawingml/2006/table">
                <a:tbl>
                  <a:tblPr firstRow="1" bandRow="1">
                    <a:tableStyleId>{00A15C55-8517-42AA-B614-E9B94910E393}</a:tableStyleId>
                  </a:tblPr>
                  <a:tblGrid>
                    <a:gridCol w="1219200">
                      <a:extLst>
                        <a:ext uri="{9D8B030D-6E8A-4147-A177-3AD203B41FA5}">
                          <a16:colId xmlns:a16="http://schemas.microsoft.com/office/drawing/2014/main" val="20000"/>
                        </a:ext>
                      </a:extLst>
                    </a:gridCol>
                    <a:gridCol w="1219200">
                      <a:extLst>
                        <a:ext uri="{9D8B030D-6E8A-4147-A177-3AD203B41FA5}">
                          <a16:colId xmlns:a16="http://schemas.microsoft.com/office/drawing/2014/main" val="20001"/>
                        </a:ext>
                      </a:extLst>
                    </a:gridCol>
                    <a:gridCol w="1219200">
                      <a:extLst>
                        <a:ext uri="{9D8B030D-6E8A-4147-A177-3AD203B41FA5}">
                          <a16:colId xmlns:a16="http://schemas.microsoft.com/office/drawing/2014/main" val="20002"/>
                        </a:ext>
                      </a:extLst>
                    </a:gridCol>
                    <a:gridCol w="1219200">
                      <a:extLst>
                        <a:ext uri="{9D8B030D-6E8A-4147-A177-3AD203B41FA5}">
                          <a16:colId xmlns:a16="http://schemas.microsoft.com/office/drawing/2014/main" val="20003"/>
                        </a:ext>
                      </a:extLst>
                    </a:gridCol>
                    <a:gridCol w="1219200">
                      <a:extLst>
                        <a:ext uri="{9D8B030D-6E8A-4147-A177-3AD203B41FA5}">
                          <a16:colId xmlns:a16="http://schemas.microsoft.com/office/drawing/2014/main" val="20004"/>
                        </a:ext>
                      </a:extLst>
                    </a:gridCol>
                  </a:tblGrid>
                  <a:tr h="370840">
                    <a:tc>
                      <a:txBody>
                        <a:bodyPr/>
                        <a:lstStyle/>
                        <a:p>
                          <a:pPr/>
                          <a14:m>
                            <m:oMathPara xmlns:m="http://schemas.openxmlformats.org/officeDocument/2006/math">
                              <m:oMathParaPr>
                                <m:jc m:val="centerGroup"/>
                              </m:oMathParaPr>
                              <m:oMath xmlns:m="http://schemas.openxmlformats.org/officeDocument/2006/math">
                                <m:r>
                                  <a:rPr lang="es-AR" b="1" i="1" smtClean="0">
                                    <a:latin typeface="Cambria Math" panose="02040503050406030204" pitchFamily="18" charset="0"/>
                                  </a:rPr>
                                  <m:t>𝑿</m:t>
                                </m:r>
                              </m:oMath>
                            </m:oMathPara>
                          </a14:m>
                          <a:endParaRPr lang="es-AR" dirty="0"/>
                        </a:p>
                      </a:txBody>
                      <a:tcPr/>
                    </a:tc>
                    <a:tc>
                      <a:txBody>
                        <a:bodyPr/>
                        <a:lstStyle/>
                        <a:p>
                          <a:pPr/>
                          <a14:m>
                            <m:oMathPara xmlns:m="http://schemas.openxmlformats.org/officeDocument/2006/math">
                              <m:oMathParaPr>
                                <m:jc m:val="centerGroup"/>
                              </m:oMathParaPr>
                              <m:oMath xmlns:m="http://schemas.openxmlformats.org/officeDocument/2006/math">
                                <m:r>
                                  <a:rPr lang="es-AR" b="1" i="1" smtClean="0">
                                    <a:latin typeface="Cambria Math" panose="02040503050406030204" pitchFamily="18" charset="0"/>
                                  </a:rPr>
                                  <m:t>𝑷</m:t>
                                </m:r>
                                <m:r>
                                  <a:rPr lang="es-AR" b="1" i="1" smtClean="0">
                                    <a:latin typeface="Cambria Math" panose="02040503050406030204" pitchFamily="18" charset="0"/>
                                  </a:rPr>
                                  <m:t>[</m:t>
                                </m:r>
                                <m:r>
                                  <a:rPr lang="es-AR" b="1" i="1" smtClean="0">
                                    <a:latin typeface="Cambria Math" panose="02040503050406030204" pitchFamily="18" charset="0"/>
                                  </a:rPr>
                                  <m:t>𝑿</m:t>
                                </m:r>
                                <m:r>
                                  <a:rPr lang="es-AR" b="1" i="1" smtClean="0">
                                    <a:latin typeface="Cambria Math" panose="02040503050406030204" pitchFamily="18" charset="0"/>
                                  </a:rPr>
                                  <m:t>=</m:t>
                                </m:r>
                                <m:r>
                                  <a:rPr lang="es-AR" b="1" i="1" smtClean="0">
                                    <a:latin typeface="Cambria Math" panose="02040503050406030204" pitchFamily="18" charset="0"/>
                                  </a:rPr>
                                  <m:t>𝒙</m:t>
                                </m:r>
                                <m:r>
                                  <a:rPr lang="es-AR" b="1" i="1" smtClean="0">
                                    <a:latin typeface="Cambria Math" panose="02040503050406030204" pitchFamily="18" charset="0"/>
                                  </a:rPr>
                                  <m:t>]</m:t>
                                </m:r>
                              </m:oMath>
                            </m:oMathPara>
                          </a14:m>
                          <a:endParaRPr lang="es-AR" dirty="0"/>
                        </a:p>
                      </a:txBody>
                      <a:tcPr/>
                    </a:tc>
                    <a:tc>
                      <a:txBody>
                        <a:bodyPr/>
                        <a:lstStyle/>
                        <a:p>
                          <a:pPr/>
                          <a14:m>
                            <m:oMathPara xmlns:m="http://schemas.openxmlformats.org/officeDocument/2006/math">
                              <m:oMathParaPr>
                                <m:jc m:val="centerGroup"/>
                              </m:oMathParaPr>
                              <m:oMath xmlns:m="http://schemas.openxmlformats.org/officeDocument/2006/math">
                                <m:r>
                                  <a:rPr lang="es-AR" b="1" i="1" smtClean="0">
                                    <a:latin typeface="Cambria Math" panose="02040503050406030204" pitchFamily="18" charset="0"/>
                                  </a:rPr>
                                  <m:t>𝑭</m:t>
                                </m:r>
                                <m:r>
                                  <a:rPr lang="es-AR" b="1" i="1" smtClean="0">
                                    <a:latin typeface="Cambria Math" panose="02040503050406030204" pitchFamily="18" charset="0"/>
                                  </a:rPr>
                                  <m:t>[</m:t>
                                </m:r>
                                <m:r>
                                  <a:rPr lang="es-AR" b="1" i="1" smtClean="0">
                                    <a:latin typeface="Cambria Math" panose="02040503050406030204" pitchFamily="18" charset="0"/>
                                  </a:rPr>
                                  <m:t>𝑿</m:t>
                                </m:r>
                                <m:r>
                                  <a:rPr lang="es-AR" b="1" i="1" smtClean="0">
                                    <a:latin typeface="Cambria Math" panose="02040503050406030204" pitchFamily="18" charset="0"/>
                                  </a:rPr>
                                  <m:t>=</m:t>
                                </m:r>
                                <m:r>
                                  <a:rPr lang="es-AR" b="1" i="1" smtClean="0">
                                    <a:latin typeface="Cambria Math" panose="02040503050406030204" pitchFamily="18" charset="0"/>
                                  </a:rPr>
                                  <m:t>𝒙</m:t>
                                </m:r>
                                <m:r>
                                  <a:rPr lang="es-AR" b="1" i="1" smtClean="0">
                                    <a:latin typeface="Cambria Math" panose="02040503050406030204" pitchFamily="18" charset="0"/>
                                  </a:rPr>
                                  <m:t>]</m:t>
                                </m:r>
                              </m:oMath>
                            </m:oMathPara>
                          </a14:m>
                          <a:endParaRPr lang="es-AR" dirty="0"/>
                        </a:p>
                      </a:txBody>
                      <a:tcPr/>
                    </a:tc>
                    <a:tc>
                      <a:txBody>
                        <a:bodyPr/>
                        <a:lstStyle/>
                        <a:p>
                          <a:pPr/>
                          <a14:m>
                            <m:oMathPara xmlns:m="http://schemas.openxmlformats.org/officeDocument/2006/math">
                              <m:oMathParaPr>
                                <m:jc m:val="centerGroup"/>
                              </m:oMathParaPr>
                              <m:oMath xmlns:m="http://schemas.openxmlformats.org/officeDocument/2006/math">
                                <m:r>
                                  <a:rPr lang="es-AR" b="1" i="1" smtClean="0">
                                    <a:latin typeface="Cambria Math" panose="02040503050406030204" pitchFamily="18" charset="0"/>
                                  </a:rPr>
                                  <m:t>𝑺</m:t>
                                </m:r>
                                <m:r>
                                  <a:rPr lang="es-AR" b="1" i="1" smtClean="0">
                                    <a:latin typeface="Cambria Math" panose="02040503050406030204" pitchFamily="18" charset="0"/>
                                  </a:rPr>
                                  <m:t>[</m:t>
                                </m:r>
                                <m:r>
                                  <a:rPr lang="es-AR" b="1" i="1" smtClean="0">
                                    <a:latin typeface="Cambria Math" panose="02040503050406030204" pitchFamily="18" charset="0"/>
                                  </a:rPr>
                                  <m:t>𝑿</m:t>
                                </m:r>
                                <m:r>
                                  <a:rPr lang="es-AR" b="1" i="1" smtClean="0">
                                    <a:latin typeface="Cambria Math" panose="02040503050406030204" pitchFamily="18" charset="0"/>
                                  </a:rPr>
                                  <m:t>=</m:t>
                                </m:r>
                                <m:r>
                                  <a:rPr lang="es-AR" b="1" i="1" smtClean="0">
                                    <a:latin typeface="Cambria Math" panose="02040503050406030204" pitchFamily="18" charset="0"/>
                                  </a:rPr>
                                  <m:t>𝒙</m:t>
                                </m:r>
                                <m:r>
                                  <a:rPr lang="es-AR" b="1" i="1" smtClean="0">
                                    <a:latin typeface="Cambria Math" panose="02040503050406030204" pitchFamily="18" charset="0"/>
                                  </a:rPr>
                                  <m:t>]</m:t>
                                </m:r>
                              </m:oMath>
                            </m:oMathPara>
                          </a14:m>
                          <a:endParaRPr lang="es-AR" dirty="0"/>
                        </a:p>
                      </a:txBody>
                      <a:tcPr/>
                    </a:tc>
                    <a:tc>
                      <a:txBody>
                        <a:bodyPr/>
                        <a:lstStyle/>
                        <a:p>
                          <a:pPr/>
                          <a14:m>
                            <m:oMathPara xmlns:m="http://schemas.openxmlformats.org/officeDocument/2006/math">
                              <m:oMathParaPr>
                                <m:jc m:val="centerGroup"/>
                              </m:oMathParaPr>
                              <m:oMath xmlns:m="http://schemas.openxmlformats.org/officeDocument/2006/math">
                                <m:r>
                                  <a:rPr lang="es-AR" b="0" i="1" smtClean="0">
                                    <a:latin typeface="Cambria Math" panose="02040503050406030204" pitchFamily="18" charset="0"/>
                                  </a:rPr>
                                  <m:t>𝑥𝑃</m:t>
                                </m:r>
                                <m:r>
                                  <a:rPr lang="es-AR" b="0" i="1" smtClean="0">
                                    <a:latin typeface="Cambria Math" panose="02040503050406030204" pitchFamily="18" charset="0"/>
                                  </a:rPr>
                                  <m:t>[</m:t>
                                </m:r>
                                <m:r>
                                  <a:rPr lang="es-AR" b="0" i="1" smtClean="0">
                                    <a:latin typeface="Cambria Math" panose="02040503050406030204" pitchFamily="18" charset="0"/>
                                  </a:rPr>
                                  <m:t>𝑋</m:t>
                                </m:r>
                                <m:r>
                                  <a:rPr lang="es-AR" b="0" i="1" smtClean="0">
                                    <a:latin typeface="Cambria Math" panose="02040503050406030204" pitchFamily="18" charset="0"/>
                                  </a:rPr>
                                  <m:t>=</m:t>
                                </m:r>
                                <m:r>
                                  <a:rPr lang="es-AR" b="0" i="1" smtClean="0">
                                    <a:latin typeface="Cambria Math" panose="02040503050406030204" pitchFamily="18" charset="0"/>
                                  </a:rPr>
                                  <m:t>𝑥</m:t>
                                </m:r>
                                <m:r>
                                  <a:rPr lang="es-AR" b="0" i="1" smtClean="0">
                                    <a:latin typeface="Cambria Math" panose="02040503050406030204" pitchFamily="18" charset="0"/>
                                  </a:rPr>
                                  <m:t>]</m:t>
                                </m:r>
                              </m:oMath>
                            </m:oMathPara>
                          </a14:m>
                          <a:endParaRPr lang="es-AR" dirty="0"/>
                        </a:p>
                      </a:txBody>
                      <a:tcPr/>
                    </a:tc>
                    <a:extLst>
                      <a:ext uri="{0D108BD9-81ED-4DB2-BD59-A6C34878D82A}">
                        <a16:rowId xmlns:a16="http://schemas.microsoft.com/office/drawing/2014/main" val="10000"/>
                      </a:ext>
                    </a:extLst>
                  </a:tr>
                  <a:tr h="370840">
                    <a:tc>
                      <a:txBody>
                        <a:bodyPr/>
                        <a:lstStyle/>
                        <a:p>
                          <a:pPr/>
                          <a14:m>
                            <m:oMathPara xmlns:m="http://schemas.openxmlformats.org/officeDocument/2006/math">
                              <m:oMathParaPr>
                                <m:jc m:val="centerGroup"/>
                              </m:oMathParaPr>
                              <m:oMath xmlns:m="http://schemas.openxmlformats.org/officeDocument/2006/math">
                                <m:r>
                                  <a:rPr lang="es-ES" b="0" i="1" smtClean="0">
                                    <a:latin typeface="Cambria Math" panose="02040503050406030204" pitchFamily="18" charset="0"/>
                                  </a:rPr>
                                  <m:t>0</m:t>
                                </m:r>
                              </m:oMath>
                            </m:oMathPara>
                          </a14:m>
                          <a:endParaRPr lang="es-AR" dirty="0"/>
                        </a:p>
                      </a:txBody>
                      <a:tcPr/>
                    </a:tc>
                    <a:tc>
                      <a:txBody>
                        <a:bodyPr/>
                        <a:lstStyle/>
                        <a:p>
                          <a:pPr/>
                          <a14:m>
                            <m:oMathPara xmlns:m="http://schemas.openxmlformats.org/officeDocument/2006/math">
                              <m:oMathParaPr>
                                <m:jc m:val="centerGroup"/>
                              </m:oMathParaPr>
                              <m:oMath xmlns:m="http://schemas.openxmlformats.org/officeDocument/2006/math">
                                <m:r>
                                  <a:rPr lang="es-ES" b="0" i="1" smtClean="0">
                                    <a:latin typeface="Cambria Math" panose="02040503050406030204" pitchFamily="18" charset="0"/>
                                  </a:rPr>
                                  <m:t>0,70</m:t>
                                </m:r>
                              </m:oMath>
                            </m:oMathPara>
                          </a14:m>
                          <a:endParaRPr lang="es-AR"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s-ES" b="0" i="1" smtClean="0">
                                    <a:latin typeface="Cambria Math" panose="02040503050406030204" pitchFamily="18" charset="0"/>
                                  </a:rPr>
                                  <m:t>0,70</m:t>
                                </m:r>
                              </m:oMath>
                            </m:oMathPara>
                          </a14:m>
                          <a:endParaRPr lang="es-AR"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s-ES" b="0" i="1" smtClean="0">
                                    <a:latin typeface="Cambria Math" panose="02040503050406030204" pitchFamily="18" charset="0"/>
                                  </a:rPr>
                                  <m:t>0,30</m:t>
                                </m:r>
                              </m:oMath>
                            </m:oMathPara>
                          </a14:m>
                          <a:endParaRPr lang="es-AR"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s-ES" b="0" i="1" smtClean="0">
                                    <a:latin typeface="Cambria Math" panose="02040503050406030204" pitchFamily="18" charset="0"/>
                                  </a:rPr>
                                  <m:t>0</m:t>
                                </m:r>
                              </m:oMath>
                            </m:oMathPara>
                          </a14:m>
                          <a:endParaRPr lang="es-AR" dirty="0"/>
                        </a:p>
                      </a:txBody>
                      <a:tcPr/>
                    </a:tc>
                    <a:extLst>
                      <a:ext uri="{0D108BD9-81ED-4DB2-BD59-A6C34878D82A}">
                        <a16:rowId xmlns:a16="http://schemas.microsoft.com/office/drawing/2014/main" val="10001"/>
                      </a:ext>
                    </a:extLst>
                  </a:tr>
                  <a:tr h="370840">
                    <a:tc>
                      <a:txBody>
                        <a:bodyPr/>
                        <a:lstStyle/>
                        <a:p>
                          <a:pPr/>
                          <a14:m>
                            <m:oMathPara xmlns:m="http://schemas.openxmlformats.org/officeDocument/2006/math">
                              <m:oMathParaPr>
                                <m:jc m:val="centerGroup"/>
                              </m:oMathParaPr>
                              <m:oMath xmlns:m="http://schemas.openxmlformats.org/officeDocument/2006/math">
                                <m:r>
                                  <a:rPr lang="es-ES" b="0" i="1" smtClean="0">
                                    <a:latin typeface="Cambria Math" panose="02040503050406030204" pitchFamily="18" charset="0"/>
                                  </a:rPr>
                                  <m:t>1</m:t>
                                </m:r>
                              </m:oMath>
                            </m:oMathPara>
                          </a14:m>
                          <a:endParaRPr lang="es-AR" dirty="0"/>
                        </a:p>
                      </a:txBody>
                      <a:tcPr/>
                    </a:tc>
                    <a:tc>
                      <a:txBody>
                        <a:bodyPr/>
                        <a:lstStyle/>
                        <a:p>
                          <a:pPr/>
                          <a14:m>
                            <m:oMathPara xmlns:m="http://schemas.openxmlformats.org/officeDocument/2006/math">
                              <m:oMathParaPr>
                                <m:jc m:val="centerGroup"/>
                              </m:oMathParaPr>
                              <m:oMath xmlns:m="http://schemas.openxmlformats.org/officeDocument/2006/math">
                                <m:r>
                                  <a:rPr lang="es-ES" b="0" i="1" smtClean="0">
                                    <a:latin typeface="Cambria Math" panose="02040503050406030204" pitchFamily="18" charset="0"/>
                                  </a:rPr>
                                  <m:t>0,30</m:t>
                                </m:r>
                              </m:oMath>
                            </m:oMathPara>
                          </a14:m>
                          <a:endParaRPr lang="es-AR"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s-ES" b="0" i="1" smtClean="0">
                                    <a:latin typeface="Cambria Math" panose="02040503050406030204" pitchFamily="18" charset="0"/>
                                  </a:rPr>
                                  <m:t>1</m:t>
                                </m:r>
                              </m:oMath>
                            </m:oMathPara>
                          </a14:m>
                          <a:endParaRPr lang="es-AR"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s-ES" b="0" i="1" smtClean="0">
                                    <a:latin typeface="Cambria Math" panose="02040503050406030204" pitchFamily="18" charset="0"/>
                                  </a:rPr>
                                  <m:t>0</m:t>
                                </m:r>
                              </m:oMath>
                            </m:oMathPara>
                          </a14:m>
                          <a:endParaRPr lang="es-AR"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s-ES" b="0" i="1" smtClean="0">
                                    <a:latin typeface="Cambria Math" panose="02040503050406030204" pitchFamily="18" charset="0"/>
                                  </a:rPr>
                                  <m:t>0,30</m:t>
                                </m:r>
                              </m:oMath>
                            </m:oMathPara>
                          </a14:m>
                          <a:endParaRPr lang="es-AR" dirty="0"/>
                        </a:p>
                      </a:txBody>
                      <a:tcPr/>
                    </a:tc>
                    <a:extLst>
                      <a:ext uri="{0D108BD9-81ED-4DB2-BD59-A6C34878D82A}">
                        <a16:rowId xmlns:a16="http://schemas.microsoft.com/office/drawing/2014/main" val="10002"/>
                      </a:ext>
                    </a:extLst>
                  </a:tr>
                  <a:tr h="370840">
                    <a:tc>
                      <a:txBody>
                        <a:bodyPr/>
                        <a:lstStyle/>
                        <a:p>
                          <a:endParaRPr lang="es-AR" dirty="0"/>
                        </a:p>
                      </a:txBody>
                      <a:tcPr/>
                    </a:tc>
                    <a:tc>
                      <a:txBody>
                        <a:bodyPr/>
                        <a:lstStyle/>
                        <a:p>
                          <a:pPr/>
                          <a14:m>
                            <m:oMathPara xmlns:m="http://schemas.openxmlformats.org/officeDocument/2006/math">
                              <m:oMathParaPr>
                                <m:jc m:val="centerGroup"/>
                              </m:oMathParaPr>
                              <m:oMath xmlns:m="http://schemas.openxmlformats.org/officeDocument/2006/math">
                                <m:r>
                                  <a:rPr lang="es-ES" b="0" i="1" smtClean="0">
                                    <a:latin typeface="Cambria Math" panose="02040503050406030204" pitchFamily="18" charset="0"/>
                                  </a:rPr>
                                  <m:t>1</m:t>
                                </m:r>
                              </m:oMath>
                            </m:oMathPara>
                          </a14:m>
                          <a:endParaRPr lang="es-AR" dirty="0"/>
                        </a:p>
                      </a:txBody>
                      <a:tcPr/>
                    </a:tc>
                    <a:tc>
                      <a:txBody>
                        <a:bodyPr/>
                        <a:lstStyle/>
                        <a:p>
                          <a:endParaRPr lang="es-AR" dirty="0"/>
                        </a:p>
                      </a:txBody>
                      <a:tcPr/>
                    </a:tc>
                    <a:tc>
                      <a:txBody>
                        <a:bodyPr/>
                        <a:lstStyle/>
                        <a:p>
                          <a:endParaRPr lang="es-AR"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s-ES" b="0" i="1" smtClean="0">
                                    <a:latin typeface="Cambria Math" panose="02040503050406030204" pitchFamily="18" charset="0"/>
                                  </a:rPr>
                                  <m:t>0,30</m:t>
                                </m:r>
                              </m:oMath>
                            </m:oMathPara>
                          </a14:m>
                          <a:endParaRPr lang="es-AR" dirty="0"/>
                        </a:p>
                      </a:txBody>
                      <a:tcPr/>
                    </a:tc>
                    <a:extLst>
                      <a:ext uri="{0D108BD9-81ED-4DB2-BD59-A6C34878D82A}">
                        <a16:rowId xmlns:a16="http://schemas.microsoft.com/office/drawing/2014/main" val="10003"/>
                      </a:ext>
                    </a:extLst>
                  </a:tr>
                </a:tbl>
              </a:graphicData>
            </a:graphic>
          </p:graphicFrame>
        </mc:Choice>
        <mc:Fallback>
          <p:graphicFrame>
            <p:nvGraphicFramePr>
              <p:cNvPr id="3" name="Tabla 2"/>
              <p:cNvGraphicFramePr>
                <a:graphicFrameLocks noGrp="1"/>
              </p:cNvGraphicFramePr>
              <p:nvPr>
                <p:extLst>
                  <p:ext uri="{D42A27DB-BD31-4B8C-83A1-F6EECF244321}">
                    <p14:modId xmlns:p14="http://schemas.microsoft.com/office/powerpoint/2010/main" val="720720421"/>
                  </p:ext>
                </p:extLst>
              </p:nvPr>
            </p:nvGraphicFramePr>
            <p:xfrm>
              <a:off x="3048000" y="4427326"/>
              <a:ext cx="6096000" cy="1483360"/>
            </p:xfrm>
            <a:graphic>
              <a:graphicData uri="http://schemas.openxmlformats.org/drawingml/2006/table">
                <a:tbl>
                  <a:tblPr firstRow="1" bandRow="1">
                    <a:tableStyleId>{00A15C55-8517-42AA-B614-E9B94910E393}</a:tableStyleId>
                  </a:tblPr>
                  <a:tblGrid>
                    <a:gridCol w="1219200">
                      <a:extLst>
                        <a:ext uri="{9D8B030D-6E8A-4147-A177-3AD203B41FA5}">
                          <a16:colId xmlns:a16="http://schemas.microsoft.com/office/drawing/2014/main" val="20000"/>
                        </a:ext>
                      </a:extLst>
                    </a:gridCol>
                    <a:gridCol w="1219200">
                      <a:extLst>
                        <a:ext uri="{9D8B030D-6E8A-4147-A177-3AD203B41FA5}">
                          <a16:colId xmlns:a16="http://schemas.microsoft.com/office/drawing/2014/main" val="20001"/>
                        </a:ext>
                      </a:extLst>
                    </a:gridCol>
                    <a:gridCol w="1219200">
                      <a:extLst>
                        <a:ext uri="{9D8B030D-6E8A-4147-A177-3AD203B41FA5}">
                          <a16:colId xmlns:a16="http://schemas.microsoft.com/office/drawing/2014/main" val="20002"/>
                        </a:ext>
                      </a:extLst>
                    </a:gridCol>
                    <a:gridCol w="1219200">
                      <a:extLst>
                        <a:ext uri="{9D8B030D-6E8A-4147-A177-3AD203B41FA5}">
                          <a16:colId xmlns:a16="http://schemas.microsoft.com/office/drawing/2014/main" val="20003"/>
                        </a:ext>
                      </a:extLst>
                    </a:gridCol>
                    <a:gridCol w="1219200">
                      <a:extLst>
                        <a:ext uri="{9D8B030D-6E8A-4147-A177-3AD203B41FA5}">
                          <a16:colId xmlns:a16="http://schemas.microsoft.com/office/drawing/2014/main" val="20004"/>
                        </a:ext>
                      </a:extLst>
                    </a:gridCol>
                  </a:tblGrid>
                  <a:tr h="370840">
                    <a:tc>
                      <a:txBody>
                        <a:bodyPr/>
                        <a:lstStyle/>
                        <a:p>
                          <a:endParaRPr lang="es-AR"/>
                        </a:p>
                      </a:txBody>
                      <a:tcPr>
                        <a:blipFill>
                          <a:blip r:embed="rId3"/>
                          <a:stretch>
                            <a:fillRect l="-1000" t="-1639" r="-402500" b="-303279"/>
                          </a:stretch>
                        </a:blipFill>
                      </a:tcPr>
                    </a:tc>
                    <a:tc>
                      <a:txBody>
                        <a:bodyPr/>
                        <a:lstStyle/>
                        <a:p>
                          <a:endParaRPr lang="es-AR"/>
                        </a:p>
                      </a:txBody>
                      <a:tcPr>
                        <a:blipFill>
                          <a:blip r:embed="rId3"/>
                          <a:stretch>
                            <a:fillRect l="-101000" t="-1639" r="-302500" b="-303279"/>
                          </a:stretch>
                        </a:blipFill>
                      </a:tcPr>
                    </a:tc>
                    <a:tc>
                      <a:txBody>
                        <a:bodyPr/>
                        <a:lstStyle/>
                        <a:p>
                          <a:endParaRPr lang="es-AR"/>
                        </a:p>
                      </a:txBody>
                      <a:tcPr>
                        <a:blipFill>
                          <a:blip r:embed="rId3"/>
                          <a:stretch>
                            <a:fillRect l="-201000" t="-1639" r="-202500" b="-303279"/>
                          </a:stretch>
                        </a:blipFill>
                      </a:tcPr>
                    </a:tc>
                    <a:tc>
                      <a:txBody>
                        <a:bodyPr/>
                        <a:lstStyle/>
                        <a:p>
                          <a:endParaRPr lang="es-AR"/>
                        </a:p>
                      </a:txBody>
                      <a:tcPr>
                        <a:blipFill>
                          <a:blip r:embed="rId3"/>
                          <a:stretch>
                            <a:fillRect l="-301000" t="-1639" r="-102500" b="-303279"/>
                          </a:stretch>
                        </a:blipFill>
                      </a:tcPr>
                    </a:tc>
                    <a:tc>
                      <a:txBody>
                        <a:bodyPr/>
                        <a:lstStyle/>
                        <a:p>
                          <a:endParaRPr lang="es-AR"/>
                        </a:p>
                      </a:txBody>
                      <a:tcPr>
                        <a:blipFill>
                          <a:blip r:embed="rId3"/>
                          <a:stretch>
                            <a:fillRect l="-401000" t="-1639" r="-2500" b="-303279"/>
                          </a:stretch>
                        </a:blipFill>
                      </a:tcPr>
                    </a:tc>
                    <a:extLst>
                      <a:ext uri="{0D108BD9-81ED-4DB2-BD59-A6C34878D82A}">
                        <a16:rowId xmlns:a16="http://schemas.microsoft.com/office/drawing/2014/main" val="10000"/>
                      </a:ext>
                    </a:extLst>
                  </a:tr>
                  <a:tr h="370840">
                    <a:tc>
                      <a:txBody>
                        <a:bodyPr/>
                        <a:lstStyle/>
                        <a:p>
                          <a:endParaRPr lang="es-AR"/>
                        </a:p>
                      </a:txBody>
                      <a:tcPr>
                        <a:blipFill>
                          <a:blip r:embed="rId3"/>
                          <a:stretch>
                            <a:fillRect l="-1000" t="-101639" r="-402500" b="-203279"/>
                          </a:stretch>
                        </a:blipFill>
                      </a:tcPr>
                    </a:tc>
                    <a:tc>
                      <a:txBody>
                        <a:bodyPr/>
                        <a:lstStyle/>
                        <a:p>
                          <a:endParaRPr lang="es-AR"/>
                        </a:p>
                      </a:txBody>
                      <a:tcPr>
                        <a:blipFill>
                          <a:blip r:embed="rId3"/>
                          <a:stretch>
                            <a:fillRect l="-101000" t="-101639" r="-302500" b="-203279"/>
                          </a:stretch>
                        </a:blipFill>
                      </a:tcPr>
                    </a:tc>
                    <a:tc>
                      <a:txBody>
                        <a:bodyPr/>
                        <a:lstStyle/>
                        <a:p>
                          <a:endParaRPr lang="es-AR"/>
                        </a:p>
                      </a:txBody>
                      <a:tcPr>
                        <a:blipFill>
                          <a:blip r:embed="rId3"/>
                          <a:stretch>
                            <a:fillRect l="-201000" t="-101639" r="-202500" b="-203279"/>
                          </a:stretch>
                        </a:blipFill>
                      </a:tcPr>
                    </a:tc>
                    <a:tc>
                      <a:txBody>
                        <a:bodyPr/>
                        <a:lstStyle/>
                        <a:p>
                          <a:endParaRPr lang="es-AR"/>
                        </a:p>
                      </a:txBody>
                      <a:tcPr>
                        <a:blipFill>
                          <a:blip r:embed="rId3"/>
                          <a:stretch>
                            <a:fillRect l="-301000" t="-101639" r="-102500" b="-203279"/>
                          </a:stretch>
                        </a:blipFill>
                      </a:tcPr>
                    </a:tc>
                    <a:tc>
                      <a:txBody>
                        <a:bodyPr/>
                        <a:lstStyle/>
                        <a:p>
                          <a:endParaRPr lang="es-AR"/>
                        </a:p>
                      </a:txBody>
                      <a:tcPr>
                        <a:blipFill>
                          <a:blip r:embed="rId3"/>
                          <a:stretch>
                            <a:fillRect l="-401000" t="-101639" r="-2500" b="-203279"/>
                          </a:stretch>
                        </a:blipFill>
                      </a:tcPr>
                    </a:tc>
                    <a:extLst>
                      <a:ext uri="{0D108BD9-81ED-4DB2-BD59-A6C34878D82A}">
                        <a16:rowId xmlns:a16="http://schemas.microsoft.com/office/drawing/2014/main" val="10001"/>
                      </a:ext>
                    </a:extLst>
                  </a:tr>
                  <a:tr h="370840">
                    <a:tc>
                      <a:txBody>
                        <a:bodyPr/>
                        <a:lstStyle/>
                        <a:p>
                          <a:endParaRPr lang="es-AR"/>
                        </a:p>
                      </a:txBody>
                      <a:tcPr>
                        <a:blipFill>
                          <a:blip r:embed="rId3"/>
                          <a:stretch>
                            <a:fillRect l="-1000" t="-201639" r="-402500" b="-103279"/>
                          </a:stretch>
                        </a:blipFill>
                      </a:tcPr>
                    </a:tc>
                    <a:tc>
                      <a:txBody>
                        <a:bodyPr/>
                        <a:lstStyle/>
                        <a:p>
                          <a:endParaRPr lang="es-AR"/>
                        </a:p>
                      </a:txBody>
                      <a:tcPr>
                        <a:blipFill>
                          <a:blip r:embed="rId3"/>
                          <a:stretch>
                            <a:fillRect l="-101000" t="-201639" r="-302500" b="-103279"/>
                          </a:stretch>
                        </a:blipFill>
                      </a:tcPr>
                    </a:tc>
                    <a:tc>
                      <a:txBody>
                        <a:bodyPr/>
                        <a:lstStyle/>
                        <a:p>
                          <a:endParaRPr lang="es-AR"/>
                        </a:p>
                      </a:txBody>
                      <a:tcPr>
                        <a:blipFill>
                          <a:blip r:embed="rId3"/>
                          <a:stretch>
                            <a:fillRect l="-201000" t="-201639" r="-202500" b="-103279"/>
                          </a:stretch>
                        </a:blipFill>
                      </a:tcPr>
                    </a:tc>
                    <a:tc>
                      <a:txBody>
                        <a:bodyPr/>
                        <a:lstStyle/>
                        <a:p>
                          <a:endParaRPr lang="es-AR"/>
                        </a:p>
                      </a:txBody>
                      <a:tcPr>
                        <a:blipFill>
                          <a:blip r:embed="rId3"/>
                          <a:stretch>
                            <a:fillRect l="-301000" t="-201639" r="-102500" b="-103279"/>
                          </a:stretch>
                        </a:blipFill>
                      </a:tcPr>
                    </a:tc>
                    <a:tc>
                      <a:txBody>
                        <a:bodyPr/>
                        <a:lstStyle/>
                        <a:p>
                          <a:endParaRPr lang="es-AR"/>
                        </a:p>
                      </a:txBody>
                      <a:tcPr>
                        <a:blipFill>
                          <a:blip r:embed="rId3"/>
                          <a:stretch>
                            <a:fillRect l="-401000" t="-201639" r="-2500" b="-103279"/>
                          </a:stretch>
                        </a:blipFill>
                      </a:tcPr>
                    </a:tc>
                    <a:extLst>
                      <a:ext uri="{0D108BD9-81ED-4DB2-BD59-A6C34878D82A}">
                        <a16:rowId xmlns:a16="http://schemas.microsoft.com/office/drawing/2014/main" val="10002"/>
                      </a:ext>
                    </a:extLst>
                  </a:tr>
                  <a:tr h="370840">
                    <a:tc>
                      <a:txBody>
                        <a:bodyPr/>
                        <a:lstStyle/>
                        <a:p>
                          <a:endParaRPr lang="es-AR" dirty="0"/>
                        </a:p>
                      </a:txBody>
                      <a:tcPr/>
                    </a:tc>
                    <a:tc>
                      <a:txBody>
                        <a:bodyPr/>
                        <a:lstStyle/>
                        <a:p>
                          <a:endParaRPr lang="es-AR"/>
                        </a:p>
                      </a:txBody>
                      <a:tcPr>
                        <a:blipFill>
                          <a:blip r:embed="rId3"/>
                          <a:stretch>
                            <a:fillRect l="-101000" t="-301639" r="-302500" b="-3279"/>
                          </a:stretch>
                        </a:blipFill>
                      </a:tcPr>
                    </a:tc>
                    <a:tc>
                      <a:txBody>
                        <a:bodyPr/>
                        <a:lstStyle/>
                        <a:p>
                          <a:endParaRPr lang="es-AR" dirty="0"/>
                        </a:p>
                      </a:txBody>
                      <a:tcPr/>
                    </a:tc>
                    <a:tc>
                      <a:txBody>
                        <a:bodyPr/>
                        <a:lstStyle/>
                        <a:p>
                          <a:endParaRPr lang="es-AR" dirty="0"/>
                        </a:p>
                      </a:txBody>
                      <a:tcPr/>
                    </a:tc>
                    <a:tc>
                      <a:txBody>
                        <a:bodyPr/>
                        <a:lstStyle/>
                        <a:p>
                          <a:endParaRPr lang="es-AR"/>
                        </a:p>
                      </a:txBody>
                      <a:tcPr>
                        <a:blipFill>
                          <a:blip r:embed="rId3"/>
                          <a:stretch>
                            <a:fillRect l="-401000" t="-301639" r="-2500" b="-3279"/>
                          </a:stretch>
                        </a:blipFill>
                      </a:tcPr>
                    </a:tc>
                    <a:extLst>
                      <a:ext uri="{0D108BD9-81ED-4DB2-BD59-A6C34878D82A}">
                        <a16:rowId xmlns:a16="http://schemas.microsoft.com/office/drawing/2014/main" val="10003"/>
                      </a:ext>
                    </a:extLst>
                  </a:tr>
                </a:tbl>
              </a:graphicData>
            </a:graphic>
          </p:graphicFrame>
        </mc:Fallback>
      </mc:AlternateContent>
    </p:spTree>
    <p:extLst>
      <p:ext uri="{BB962C8B-B14F-4D97-AF65-F5344CB8AC3E}">
        <p14:creationId xmlns:p14="http://schemas.microsoft.com/office/powerpoint/2010/main" val="93396201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Rectángulo 1"/>
              <p:cNvSpPr/>
              <p:nvPr/>
            </p:nvSpPr>
            <p:spPr>
              <a:xfrm>
                <a:off x="1084556" y="696524"/>
                <a:ext cx="9163314" cy="6389250"/>
              </a:xfrm>
              <a:prstGeom prst="rect">
                <a:avLst/>
              </a:prstGeom>
            </p:spPr>
            <p:txBody>
              <a:bodyPr wrap="square">
                <a:spAutoFit/>
              </a:bodyPr>
              <a:lstStyle/>
              <a:p>
                <a:pPr algn="just"/>
                <a:r>
                  <a:rPr lang="es-ES" dirty="0">
                    <a:latin typeface="Century Gothic" panose="020B0502020202020204" pitchFamily="34" charset="0"/>
                  </a:rPr>
                  <a:t>De la tabla anterior se puede expresar la función de probabilidad de la forma siguiente,</a:t>
                </a:r>
              </a:p>
              <a:p>
                <a:pPr algn="just"/>
                <a:endParaRPr lang="es-ES" dirty="0">
                  <a:latin typeface="Century Gothic" panose="020B0502020202020204" pitchFamily="34" charset="0"/>
                </a:endParaRPr>
              </a:p>
              <a:p>
                <a:pPr algn="just"/>
                <a14:m>
                  <m:oMathPara xmlns:m="http://schemas.openxmlformats.org/officeDocument/2006/math">
                    <m:oMathParaPr>
                      <m:jc m:val="centerGroup"/>
                    </m:oMathParaPr>
                    <m:oMath xmlns:m="http://schemas.openxmlformats.org/officeDocument/2006/math">
                      <m:r>
                        <a:rPr lang="es-AR" i="1">
                          <a:latin typeface="Cambria Math" panose="02040503050406030204" pitchFamily="18" charset="0"/>
                        </a:rPr>
                        <m:t>𝑃</m:t>
                      </m:r>
                      <m:d>
                        <m:dPr>
                          <m:begChr m:val="["/>
                          <m:endChr m:val="]"/>
                          <m:ctrlPr>
                            <a:rPr lang="es-AR" i="1">
                              <a:latin typeface="Cambria Math" panose="02040503050406030204" pitchFamily="18" charset="0"/>
                            </a:rPr>
                          </m:ctrlPr>
                        </m:dPr>
                        <m:e>
                          <m:r>
                            <a:rPr lang="es-AR" i="1">
                              <a:latin typeface="Cambria Math" panose="02040503050406030204" pitchFamily="18" charset="0"/>
                            </a:rPr>
                            <m:t>𝑋</m:t>
                          </m:r>
                          <m:r>
                            <a:rPr lang="es-AR" i="1">
                              <a:latin typeface="Cambria Math" panose="02040503050406030204" pitchFamily="18" charset="0"/>
                            </a:rPr>
                            <m:t>=</m:t>
                          </m:r>
                          <m:r>
                            <a:rPr lang="es-AR" i="1">
                              <a:latin typeface="Cambria Math" panose="02040503050406030204" pitchFamily="18" charset="0"/>
                            </a:rPr>
                            <m:t>𝑥</m:t>
                          </m:r>
                        </m:e>
                      </m:d>
                      <m:r>
                        <a:rPr lang="es-AR" i="1">
                          <a:latin typeface="Cambria Math" panose="02040503050406030204" pitchFamily="18" charset="0"/>
                        </a:rPr>
                        <m:t>=</m:t>
                      </m:r>
                      <m:sSup>
                        <m:sSupPr>
                          <m:ctrlPr>
                            <a:rPr lang="es-AR" i="1">
                              <a:latin typeface="Cambria Math" panose="02040503050406030204" pitchFamily="18" charset="0"/>
                            </a:rPr>
                          </m:ctrlPr>
                        </m:sSupPr>
                        <m:e>
                          <m:r>
                            <a:rPr lang="es-AR" i="1">
                              <a:latin typeface="Cambria Math" panose="02040503050406030204" pitchFamily="18" charset="0"/>
                            </a:rPr>
                            <m:t>𝑝</m:t>
                          </m:r>
                        </m:e>
                        <m:sup>
                          <m:r>
                            <a:rPr lang="es-AR" i="1">
                              <a:latin typeface="Cambria Math" panose="02040503050406030204" pitchFamily="18" charset="0"/>
                            </a:rPr>
                            <m:t>𝑥</m:t>
                          </m:r>
                        </m:sup>
                      </m:sSup>
                      <m:sSup>
                        <m:sSupPr>
                          <m:ctrlPr>
                            <a:rPr lang="es-AR" i="1">
                              <a:latin typeface="Cambria Math" panose="02040503050406030204" pitchFamily="18" charset="0"/>
                            </a:rPr>
                          </m:ctrlPr>
                        </m:sSupPr>
                        <m:e>
                          <m:r>
                            <a:rPr lang="es-AR" i="1">
                              <a:latin typeface="Cambria Math" panose="02040503050406030204" pitchFamily="18" charset="0"/>
                            </a:rPr>
                            <m:t>𝑞</m:t>
                          </m:r>
                        </m:e>
                        <m:sup>
                          <m:r>
                            <a:rPr lang="es-ES" i="1">
                              <a:latin typeface="Cambria Math" panose="02040503050406030204" pitchFamily="18" charset="0"/>
                            </a:rPr>
                            <m:t>1</m:t>
                          </m:r>
                          <m:r>
                            <a:rPr lang="es-AR" i="1">
                              <a:latin typeface="Cambria Math" panose="02040503050406030204" pitchFamily="18" charset="0"/>
                            </a:rPr>
                            <m:t>−</m:t>
                          </m:r>
                          <m:r>
                            <a:rPr lang="es-AR" i="1">
                              <a:latin typeface="Cambria Math" panose="02040503050406030204" pitchFamily="18" charset="0"/>
                            </a:rPr>
                            <m:t>𝑥</m:t>
                          </m:r>
                        </m:sup>
                      </m:sSup>
                      <m:r>
                        <a:rPr lang="es-AR" i="1">
                          <a:latin typeface="Cambria Math" panose="02040503050406030204" pitchFamily="18" charset="0"/>
                        </a:rPr>
                        <m:t>      </m:t>
                      </m:r>
                      <m:d>
                        <m:dPr>
                          <m:ctrlPr>
                            <a:rPr lang="es-AR" i="1">
                              <a:latin typeface="Cambria Math" panose="02040503050406030204" pitchFamily="18" charset="0"/>
                            </a:rPr>
                          </m:ctrlPr>
                        </m:dPr>
                        <m:e>
                          <m:r>
                            <a:rPr lang="es-AR" i="1">
                              <a:latin typeface="Cambria Math" panose="02040503050406030204" pitchFamily="18" charset="0"/>
                            </a:rPr>
                            <m:t>𝑥</m:t>
                          </m:r>
                          <m:r>
                            <a:rPr lang="es-AR" i="1">
                              <a:latin typeface="Cambria Math" panose="02040503050406030204" pitchFamily="18" charset="0"/>
                            </a:rPr>
                            <m:t>=0,1</m:t>
                          </m:r>
                        </m:e>
                      </m:d>
                    </m:oMath>
                  </m:oMathPara>
                </a14:m>
                <a:endParaRPr lang="es-AR" dirty="0">
                  <a:latin typeface="Century Gothic" panose="020B0502020202020204" pitchFamily="34" charset="0"/>
                </a:endParaRPr>
              </a:p>
              <a:p>
                <a:pPr algn="just"/>
                <a:endParaRPr lang="es-ES" dirty="0">
                  <a:latin typeface="Century Gothic" panose="020B0502020202020204" pitchFamily="34" charset="0"/>
                </a:endParaRPr>
              </a:p>
              <a:p>
                <a:pPr algn="just"/>
                <a:r>
                  <a:rPr lang="es-ES" dirty="0">
                    <a:latin typeface="Century Gothic" panose="020B0502020202020204" pitchFamily="34" charset="0"/>
                  </a:rPr>
                  <a:t>La Función de Distribución se forma de la forma siguiente,</a:t>
                </a:r>
              </a:p>
              <a:p>
                <a:pPr algn="just"/>
                <a:endParaRPr lang="es-ES" dirty="0">
                  <a:latin typeface="Century Gothic" panose="020B0502020202020204" pitchFamily="34" charset="0"/>
                </a:endParaRPr>
              </a:p>
              <a:p>
                <a:pPr algn="just"/>
                <a14:m>
                  <m:oMathPara xmlns:m="http://schemas.openxmlformats.org/officeDocument/2006/math">
                    <m:oMathParaPr>
                      <m:jc m:val="centerGroup"/>
                    </m:oMathParaPr>
                    <m:oMath xmlns:m="http://schemas.openxmlformats.org/officeDocument/2006/math">
                      <m:r>
                        <a:rPr lang="es-AR" i="1">
                          <a:latin typeface="Cambria Math" panose="02040503050406030204" pitchFamily="18" charset="0"/>
                        </a:rPr>
                        <m:t>𝐹</m:t>
                      </m:r>
                      <m:d>
                        <m:dPr>
                          <m:begChr m:val="["/>
                          <m:endChr m:val="]"/>
                          <m:ctrlPr>
                            <a:rPr lang="es-AR" i="1">
                              <a:latin typeface="Cambria Math" panose="02040503050406030204" pitchFamily="18" charset="0"/>
                            </a:rPr>
                          </m:ctrlPr>
                        </m:dPr>
                        <m:e>
                          <m:r>
                            <a:rPr lang="es-AR" i="1">
                              <a:latin typeface="Cambria Math" panose="02040503050406030204" pitchFamily="18" charset="0"/>
                            </a:rPr>
                            <m:t>𝑋</m:t>
                          </m:r>
                          <m:r>
                            <a:rPr lang="es-AR" i="1">
                              <a:latin typeface="Cambria Math" panose="02040503050406030204" pitchFamily="18" charset="0"/>
                            </a:rPr>
                            <m:t>=</m:t>
                          </m:r>
                          <m:r>
                            <a:rPr lang="es-AR" i="1">
                              <a:latin typeface="Cambria Math" panose="02040503050406030204" pitchFamily="18" charset="0"/>
                            </a:rPr>
                            <m:t>𝑥</m:t>
                          </m:r>
                        </m:e>
                      </m:d>
                      <m:r>
                        <a:rPr lang="es-AR" i="1">
                          <a:latin typeface="Cambria Math" panose="02040503050406030204" pitchFamily="18" charset="0"/>
                        </a:rPr>
                        <m:t>=</m:t>
                      </m:r>
                      <m:nary>
                        <m:naryPr>
                          <m:chr m:val="∑"/>
                          <m:limLoc m:val="undOvr"/>
                          <m:ctrlPr>
                            <a:rPr lang="es-AR" i="1">
                              <a:latin typeface="Cambria Math" panose="02040503050406030204" pitchFamily="18" charset="0"/>
                            </a:rPr>
                          </m:ctrlPr>
                        </m:naryPr>
                        <m:sub>
                          <m:r>
                            <a:rPr lang="es-AR" i="1">
                              <a:latin typeface="Cambria Math" panose="02040503050406030204" pitchFamily="18" charset="0"/>
                            </a:rPr>
                            <m:t>𝑗</m:t>
                          </m:r>
                          <m:r>
                            <a:rPr lang="es-AR" i="1">
                              <a:latin typeface="Cambria Math" panose="02040503050406030204" pitchFamily="18" charset="0"/>
                            </a:rPr>
                            <m:t>=0</m:t>
                          </m:r>
                        </m:sub>
                        <m:sup>
                          <m:r>
                            <a:rPr lang="es-ES" i="1">
                              <a:latin typeface="Cambria Math" panose="02040503050406030204" pitchFamily="18" charset="0"/>
                            </a:rPr>
                            <m:t>1</m:t>
                          </m:r>
                        </m:sup>
                        <m:e>
                          <m:sSup>
                            <m:sSupPr>
                              <m:ctrlPr>
                                <a:rPr lang="es-AR" i="1">
                                  <a:latin typeface="Cambria Math" panose="02040503050406030204" pitchFamily="18" charset="0"/>
                                </a:rPr>
                              </m:ctrlPr>
                            </m:sSupPr>
                            <m:e>
                              <m:r>
                                <a:rPr lang="es-AR" i="1">
                                  <a:latin typeface="Cambria Math" panose="02040503050406030204" pitchFamily="18" charset="0"/>
                                </a:rPr>
                                <m:t>𝑝</m:t>
                              </m:r>
                            </m:e>
                            <m:sup>
                              <m:r>
                                <a:rPr lang="es-AR" i="1">
                                  <a:latin typeface="Cambria Math" panose="02040503050406030204" pitchFamily="18" charset="0"/>
                                </a:rPr>
                                <m:t>𝑗</m:t>
                              </m:r>
                            </m:sup>
                          </m:sSup>
                          <m:sSup>
                            <m:sSupPr>
                              <m:ctrlPr>
                                <a:rPr lang="es-AR" i="1">
                                  <a:latin typeface="Cambria Math" panose="02040503050406030204" pitchFamily="18" charset="0"/>
                                </a:rPr>
                              </m:ctrlPr>
                            </m:sSupPr>
                            <m:e>
                              <m:r>
                                <a:rPr lang="es-AR" i="1">
                                  <a:latin typeface="Cambria Math" panose="02040503050406030204" pitchFamily="18" charset="0"/>
                                </a:rPr>
                                <m:t>𝑞</m:t>
                              </m:r>
                            </m:e>
                            <m:sup>
                              <m:r>
                                <a:rPr lang="es-ES" i="1">
                                  <a:latin typeface="Cambria Math" panose="02040503050406030204" pitchFamily="18" charset="0"/>
                                </a:rPr>
                                <m:t>1</m:t>
                              </m:r>
                              <m:r>
                                <a:rPr lang="es-AR" i="1">
                                  <a:latin typeface="Cambria Math" panose="02040503050406030204" pitchFamily="18" charset="0"/>
                                </a:rPr>
                                <m:t>−</m:t>
                              </m:r>
                              <m:r>
                                <a:rPr lang="es-AR" i="1">
                                  <a:latin typeface="Cambria Math" panose="02040503050406030204" pitchFamily="18" charset="0"/>
                                </a:rPr>
                                <m:t>𝑗</m:t>
                              </m:r>
                            </m:sup>
                          </m:sSup>
                        </m:e>
                      </m:nary>
                    </m:oMath>
                  </m:oMathPara>
                </a14:m>
                <a:endParaRPr lang="es-AR" dirty="0">
                  <a:latin typeface="Century Gothic" panose="020B0502020202020204" pitchFamily="34" charset="0"/>
                </a:endParaRPr>
              </a:p>
              <a:p>
                <a:pPr algn="just"/>
                <a:endParaRPr lang="es-AR" dirty="0">
                  <a:latin typeface="Century Gothic" panose="020B0502020202020204" pitchFamily="34" charset="0"/>
                </a:endParaRPr>
              </a:p>
              <a:p>
                <a:pPr algn="just"/>
                <a:r>
                  <a:rPr lang="es-ES" dirty="0">
                    <a:latin typeface="Century Gothic" panose="020B0502020202020204" pitchFamily="34" charset="0"/>
                  </a:rPr>
                  <a:t>Asimismo se observa que la Esperanza Matemática coincide con la probabilidad de ocurrencia del atributo bajo análisis. Formalmente,</a:t>
                </a:r>
              </a:p>
              <a:p>
                <a:pPr algn="just"/>
                <a:endParaRPr lang="es-ES" dirty="0">
                  <a:latin typeface="Century Gothic" panose="020B0502020202020204" pitchFamily="34" charset="0"/>
                </a:endParaRPr>
              </a:p>
              <a:p>
                <a:pPr algn="just"/>
                <a14:m>
                  <m:oMathPara xmlns:m="http://schemas.openxmlformats.org/officeDocument/2006/math">
                    <m:oMathParaPr>
                      <m:jc m:val="centerGroup"/>
                    </m:oMathParaPr>
                    <m:oMath xmlns:m="http://schemas.openxmlformats.org/officeDocument/2006/math">
                      <m:r>
                        <a:rPr lang="es-AR" i="1">
                          <a:latin typeface="Cambria Math" panose="02040503050406030204" pitchFamily="18" charset="0"/>
                        </a:rPr>
                        <m:t>𝐸</m:t>
                      </m:r>
                      <m:d>
                        <m:dPr>
                          <m:begChr m:val="["/>
                          <m:endChr m:val="]"/>
                          <m:ctrlPr>
                            <a:rPr lang="es-AR" i="1">
                              <a:latin typeface="Cambria Math" panose="02040503050406030204" pitchFamily="18" charset="0"/>
                            </a:rPr>
                          </m:ctrlPr>
                        </m:dPr>
                        <m:e>
                          <m:r>
                            <a:rPr lang="es-AR" i="1">
                              <a:latin typeface="Cambria Math" panose="02040503050406030204" pitchFamily="18" charset="0"/>
                            </a:rPr>
                            <m:t>𝑋</m:t>
                          </m:r>
                        </m:e>
                      </m:d>
                      <m:r>
                        <a:rPr lang="es-AR" i="1">
                          <a:latin typeface="Cambria Math" panose="02040503050406030204" pitchFamily="18" charset="0"/>
                        </a:rPr>
                        <m:t>=</m:t>
                      </m:r>
                      <m:nary>
                        <m:naryPr>
                          <m:chr m:val="∑"/>
                          <m:limLoc m:val="undOvr"/>
                          <m:ctrlPr>
                            <a:rPr lang="es-AR" i="1">
                              <a:latin typeface="Cambria Math" panose="02040503050406030204" pitchFamily="18" charset="0"/>
                            </a:rPr>
                          </m:ctrlPr>
                        </m:naryPr>
                        <m:sub>
                          <m:r>
                            <a:rPr lang="es-AR" i="1">
                              <a:latin typeface="Cambria Math" panose="02040503050406030204" pitchFamily="18" charset="0"/>
                            </a:rPr>
                            <m:t>𝑥</m:t>
                          </m:r>
                          <m:r>
                            <a:rPr lang="es-AR" i="1">
                              <a:latin typeface="Cambria Math" panose="02040503050406030204" pitchFamily="18" charset="0"/>
                            </a:rPr>
                            <m:t>=0</m:t>
                          </m:r>
                        </m:sub>
                        <m:sup>
                          <m:r>
                            <a:rPr lang="es-ES" i="1">
                              <a:latin typeface="Cambria Math" panose="02040503050406030204" pitchFamily="18" charset="0"/>
                            </a:rPr>
                            <m:t>1</m:t>
                          </m:r>
                        </m:sup>
                        <m:e>
                          <m:r>
                            <a:rPr lang="es-AR" i="1">
                              <a:latin typeface="Cambria Math" panose="02040503050406030204" pitchFamily="18" charset="0"/>
                            </a:rPr>
                            <m:t>𝑥</m:t>
                          </m:r>
                          <m:sSup>
                            <m:sSupPr>
                              <m:ctrlPr>
                                <a:rPr lang="es-AR" i="1">
                                  <a:latin typeface="Cambria Math" panose="02040503050406030204" pitchFamily="18" charset="0"/>
                                </a:rPr>
                              </m:ctrlPr>
                            </m:sSupPr>
                            <m:e>
                              <m:r>
                                <a:rPr lang="es-AR" i="1">
                                  <a:latin typeface="Cambria Math" panose="02040503050406030204" pitchFamily="18" charset="0"/>
                                </a:rPr>
                                <m:t>𝑝</m:t>
                              </m:r>
                            </m:e>
                            <m:sup>
                              <m:r>
                                <a:rPr lang="es-AR" i="1">
                                  <a:latin typeface="Cambria Math" panose="02040503050406030204" pitchFamily="18" charset="0"/>
                                </a:rPr>
                                <m:t>𝑥</m:t>
                              </m:r>
                            </m:sup>
                          </m:sSup>
                          <m:sSup>
                            <m:sSupPr>
                              <m:ctrlPr>
                                <a:rPr lang="es-AR" i="1">
                                  <a:latin typeface="Cambria Math" panose="02040503050406030204" pitchFamily="18" charset="0"/>
                                </a:rPr>
                              </m:ctrlPr>
                            </m:sSupPr>
                            <m:e>
                              <m:r>
                                <a:rPr lang="es-AR" i="1">
                                  <a:latin typeface="Cambria Math" panose="02040503050406030204" pitchFamily="18" charset="0"/>
                                </a:rPr>
                                <m:t>𝑞</m:t>
                              </m:r>
                            </m:e>
                            <m:sup>
                              <m:r>
                                <a:rPr lang="es-ES" i="1">
                                  <a:latin typeface="Cambria Math" panose="02040503050406030204" pitchFamily="18" charset="0"/>
                                </a:rPr>
                                <m:t>1</m:t>
                              </m:r>
                              <m:r>
                                <a:rPr lang="es-AR" i="1">
                                  <a:latin typeface="Cambria Math" panose="02040503050406030204" pitchFamily="18" charset="0"/>
                                </a:rPr>
                                <m:t>−</m:t>
                              </m:r>
                              <m:r>
                                <a:rPr lang="es-AR" i="1">
                                  <a:latin typeface="Cambria Math" panose="02040503050406030204" pitchFamily="18" charset="0"/>
                                </a:rPr>
                                <m:t>𝑥</m:t>
                              </m:r>
                            </m:sup>
                          </m:sSup>
                          <m:r>
                            <a:rPr lang="es-AR" i="1">
                              <a:latin typeface="Cambria Math" panose="02040503050406030204" pitchFamily="18" charset="0"/>
                            </a:rPr>
                            <m:t>=</m:t>
                          </m:r>
                        </m:e>
                      </m:nary>
                      <m:r>
                        <a:rPr lang="es-ES" i="1">
                          <a:latin typeface="Cambria Math" panose="02040503050406030204" pitchFamily="18" charset="0"/>
                        </a:rPr>
                        <m:t>0∗(1−</m:t>
                      </m:r>
                      <m:r>
                        <a:rPr lang="es-ES" i="1">
                          <a:latin typeface="Cambria Math" panose="02040503050406030204" pitchFamily="18" charset="0"/>
                        </a:rPr>
                        <m:t>𝑝</m:t>
                      </m:r>
                      <m:r>
                        <a:rPr lang="es-ES" i="1">
                          <a:latin typeface="Cambria Math" panose="02040503050406030204" pitchFamily="18" charset="0"/>
                        </a:rPr>
                        <m:t>)+1∗</m:t>
                      </m:r>
                      <m:r>
                        <a:rPr lang="es-ES" i="1">
                          <a:latin typeface="Cambria Math" panose="02040503050406030204" pitchFamily="18" charset="0"/>
                        </a:rPr>
                        <m:t>𝑝</m:t>
                      </m:r>
                      <m:r>
                        <a:rPr lang="es-ES" i="1">
                          <a:latin typeface="Cambria Math" panose="02040503050406030204" pitchFamily="18" charset="0"/>
                        </a:rPr>
                        <m:t>=</m:t>
                      </m:r>
                      <m:r>
                        <a:rPr lang="es-AR" i="1">
                          <a:latin typeface="Cambria Math" panose="02040503050406030204" pitchFamily="18" charset="0"/>
                        </a:rPr>
                        <m:t>𝑝</m:t>
                      </m:r>
                    </m:oMath>
                  </m:oMathPara>
                </a14:m>
                <a:endParaRPr lang="es-AR" dirty="0">
                  <a:latin typeface="Century Gothic" panose="020B0502020202020204" pitchFamily="34" charset="0"/>
                </a:endParaRPr>
              </a:p>
              <a:p>
                <a:pPr algn="just"/>
                <a:endParaRPr lang="es-ES" dirty="0">
                  <a:latin typeface="Century Gothic" panose="020B0502020202020204" pitchFamily="34" charset="0"/>
                </a:endParaRPr>
              </a:p>
              <a:p>
                <a:pPr algn="just"/>
                <a:r>
                  <a:rPr lang="es-ES" dirty="0">
                    <a:latin typeface="Century Gothic" panose="020B0502020202020204" pitchFamily="34" charset="0"/>
                  </a:rPr>
                  <a:t>En nuestro ejemplo,</a:t>
                </a:r>
              </a:p>
              <a:p>
                <a:endParaRPr lang="es-ES" dirty="0">
                  <a:latin typeface="Century Gothic" panose="020B0502020202020204" pitchFamily="34" charset="0"/>
                </a:endParaRPr>
              </a:p>
              <a:p>
                <a:pPr/>
                <a14:m>
                  <m:oMathPara xmlns:m="http://schemas.openxmlformats.org/officeDocument/2006/math">
                    <m:oMathParaPr>
                      <m:jc m:val="centerGroup"/>
                    </m:oMathParaPr>
                    <m:oMath xmlns:m="http://schemas.openxmlformats.org/officeDocument/2006/math">
                      <m:r>
                        <a:rPr lang="es-AR" i="1">
                          <a:latin typeface="Cambria Math" panose="02040503050406030204" pitchFamily="18" charset="0"/>
                        </a:rPr>
                        <m:t>𝐸</m:t>
                      </m:r>
                      <m:d>
                        <m:dPr>
                          <m:begChr m:val="["/>
                          <m:endChr m:val="]"/>
                          <m:ctrlPr>
                            <a:rPr lang="es-AR" i="1">
                              <a:latin typeface="Cambria Math" panose="02040503050406030204" pitchFamily="18" charset="0"/>
                            </a:rPr>
                          </m:ctrlPr>
                        </m:dPr>
                        <m:e>
                          <m:r>
                            <a:rPr lang="es-AR" i="1">
                              <a:latin typeface="Cambria Math" panose="02040503050406030204" pitchFamily="18" charset="0"/>
                            </a:rPr>
                            <m:t>𝑋</m:t>
                          </m:r>
                        </m:e>
                      </m:d>
                      <m:r>
                        <a:rPr lang="es-ES" i="1">
                          <a:latin typeface="Cambria Math" panose="02040503050406030204" pitchFamily="18" charset="0"/>
                        </a:rPr>
                        <m:t>=</m:t>
                      </m:r>
                      <m:r>
                        <a:rPr lang="es-AR" i="1">
                          <a:latin typeface="Cambria Math" panose="02040503050406030204" pitchFamily="18" charset="0"/>
                        </a:rPr>
                        <m:t>𝑝</m:t>
                      </m:r>
                      <m:r>
                        <a:rPr lang="es-ES" i="1">
                          <a:latin typeface="Cambria Math" panose="02040503050406030204" pitchFamily="18" charset="0"/>
                        </a:rPr>
                        <m:t>=0,30</m:t>
                      </m:r>
                    </m:oMath>
                  </m:oMathPara>
                </a14:m>
                <a:endParaRPr lang="es-AR" dirty="0">
                  <a:latin typeface="Century Gothic" panose="020B0502020202020204" pitchFamily="34" charset="0"/>
                </a:endParaRPr>
              </a:p>
              <a:p>
                <a:endParaRPr lang="es-AR" dirty="0">
                  <a:latin typeface="Century Gothic" panose="020B0502020202020204" pitchFamily="34" charset="0"/>
                </a:endParaRPr>
              </a:p>
              <a:p>
                <a:endParaRPr lang="es-AR" dirty="0">
                  <a:latin typeface="Century Gothic" panose="020B0502020202020204" pitchFamily="34" charset="0"/>
                </a:endParaRPr>
              </a:p>
            </p:txBody>
          </p:sp>
        </mc:Choice>
        <mc:Fallback>
          <p:sp>
            <p:nvSpPr>
              <p:cNvPr id="2" name="Rectángulo 1"/>
              <p:cNvSpPr>
                <a:spLocks noRot="1" noChangeAspect="1" noMove="1" noResize="1" noEditPoints="1" noAdjustHandles="1" noChangeArrowheads="1" noChangeShapeType="1" noTextEdit="1"/>
              </p:cNvSpPr>
              <p:nvPr/>
            </p:nvSpPr>
            <p:spPr>
              <a:xfrm>
                <a:off x="1084556" y="696524"/>
                <a:ext cx="9163314" cy="6389250"/>
              </a:xfrm>
              <a:prstGeom prst="rect">
                <a:avLst/>
              </a:prstGeom>
              <a:blipFill>
                <a:blip r:embed="rId2"/>
                <a:stretch>
                  <a:fillRect l="-599" t="-477" r="-532"/>
                </a:stretch>
              </a:blipFill>
            </p:spPr>
            <p:txBody>
              <a:bodyPr/>
              <a:lstStyle/>
              <a:p>
                <a:r>
                  <a:rPr lang="es-AR">
                    <a:noFill/>
                  </a:rPr>
                  <a:t> </a:t>
                </a:r>
              </a:p>
            </p:txBody>
          </p:sp>
        </mc:Fallback>
      </mc:AlternateContent>
    </p:spTree>
    <p:extLst>
      <p:ext uri="{BB962C8B-B14F-4D97-AF65-F5344CB8AC3E}">
        <p14:creationId xmlns:p14="http://schemas.microsoft.com/office/powerpoint/2010/main" val="381992292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Rectángulo 1"/>
              <p:cNvSpPr/>
              <p:nvPr/>
            </p:nvSpPr>
            <p:spPr>
              <a:xfrm>
                <a:off x="1524000" y="980728"/>
                <a:ext cx="9144000" cy="3363741"/>
              </a:xfrm>
              <a:prstGeom prst="rect">
                <a:avLst/>
              </a:prstGeom>
            </p:spPr>
            <p:txBody>
              <a:bodyPr wrap="square">
                <a:spAutoFit/>
              </a:bodyPr>
              <a:lstStyle/>
              <a:p>
                <a:pPr algn="just"/>
                <a:r>
                  <a:rPr lang="es-ES" dirty="0">
                    <a:latin typeface="Century Gothic" panose="020B0502020202020204" pitchFamily="34" charset="0"/>
                  </a:rPr>
                  <a:t>La Varianza de una Variable Bernoulli se determina de la forma siguiente,</a:t>
                </a:r>
              </a:p>
              <a:p>
                <a:pPr algn="just"/>
                <a:endParaRPr lang="es-ES" dirty="0">
                  <a:latin typeface="Century Gothic" panose="020B0502020202020204" pitchFamily="34" charset="0"/>
                </a:endParaRPr>
              </a:p>
              <a:p>
                <a:pPr algn="just"/>
                <a14:m>
                  <m:oMathPara xmlns:m="http://schemas.openxmlformats.org/officeDocument/2006/math">
                    <m:oMathParaPr>
                      <m:jc m:val="centerGroup"/>
                    </m:oMathParaPr>
                    <m:oMath xmlns:m="http://schemas.openxmlformats.org/officeDocument/2006/math">
                      <m:r>
                        <a:rPr lang="es-AR" i="1">
                          <a:latin typeface="Cambria Math" panose="02040503050406030204" pitchFamily="18" charset="0"/>
                        </a:rPr>
                        <m:t>𝑉𝑎𝑟</m:t>
                      </m:r>
                      <m:d>
                        <m:dPr>
                          <m:begChr m:val="["/>
                          <m:endChr m:val="]"/>
                          <m:ctrlPr>
                            <a:rPr lang="es-AR" i="1">
                              <a:latin typeface="Cambria Math" panose="02040503050406030204" pitchFamily="18" charset="0"/>
                            </a:rPr>
                          </m:ctrlPr>
                        </m:dPr>
                        <m:e>
                          <m:r>
                            <a:rPr lang="es-AR" i="1">
                              <a:latin typeface="Cambria Math" panose="02040503050406030204" pitchFamily="18" charset="0"/>
                            </a:rPr>
                            <m:t>𝑋</m:t>
                          </m:r>
                        </m:e>
                      </m:d>
                      <m:r>
                        <a:rPr lang="es-AR" i="1">
                          <a:latin typeface="Cambria Math" panose="02040503050406030204" pitchFamily="18" charset="0"/>
                        </a:rPr>
                        <m:t>=</m:t>
                      </m:r>
                      <m:nary>
                        <m:naryPr>
                          <m:chr m:val="∑"/>
                          <m:limLoc m:val="undOvr"/>
                          <m:ctrlPr>
                            <a:rPr lang="es-AR" i="1">
                              <a:latin typeface="Cambria Math" panose="02040503050406030204" pitchFamily="18" charset="0"/>
                            </a:rPr>
                          </m:ctrlPr>
                        </m:naryPr>
                        <m:sub>
                          <m:r>
                            <a:rPr lang="es-AR" i="1">
                              <a:latin typeface="Cambria Math" panose="02040503050406030204" pitchFamily="18" charset="0"/>
                            </a:rPr>
                            <m:t>𝑥</m:t>
                          </m:r>
                          <m:r>
                            <a:rPr lang="es-AR" i="1">
                              <a:latin typeface="Cambria Math" panose="02040503050406030204" pitchFamily="18" charset="0"/>
                            </a:rPr>
                            <m:t>=0</m:t>
                          </m:r>
                        </m:sub>
                        <m:sup>
                          <m:r>
                            <a:rPr lang="es-ES" i="1">
                              <a:latin typeface="Cambria Math" panose="02040503050406030204" pitchFamily="18" charset="0"/>
                            </a:rPr>
                            <m:t>1</m:t>
                          </m:r>
                        </m:sup>
                        <m:e>
                          <m:sSup>
                            <m:sSupPr>
                              <m:ctrlPr>
                                <a:rPr lang="es-AR" i="1">
                                  <a:latin typeface="Cambria Math" panose="02040503050406030204" pitchFamily="18" charset="0"/>
                                </a:rPr>
                              </m:ctrlPr>
                            </m:sSupPr>
                            <m:e>
                              <m:r>
                                <a:rPr lang="es-AR" i="1">
                                  <a:latin typeface="Cambria Math" panose="02040503050406030204" pitchFamily="18" charset="0"/>
                                </a:rPr>
                                <m:t>(</m:t>
                              </m:r>
                              <m:r>
                                <a:rPr lang="es-AR" i="1">
                                  <a:latin typeface="Cambria Math" panose="02040503050406030204" pitchFamily="18" charset="0"/>
                                </a:rPr>
                                <m:t>𝑥</m:t>
                              </m:r>
                              <m:r>
                                <a:rPr lang="es-AR" i="1">
                                  <a:latin typeface="Cambria Math" panose="02040503050406030204" pitchFamily="18" charset="0"/>
                                </a:rPr>
                                <m:t>−</m:t>
                              </m:r>
                              <m:r>
                                <a:rPr lang="es-AR" i="1">
                                  <a:latin typeface="Cambria Math" panose="02040503050406030204" pitchFamily="18" charset="0"/>
                                </a:rPr>
                                <m:t>𝐸</m:t>
                              </m:r>
                              <m:d>
                                <m:dPr>
                                  <m:begChr m:val="["/>
                                  <m:endChr m:val="]"/>
                                  <m:ctrlPr>
                                    <a:rPr lang="es-AR" i="1">
                                      <a:latin typeface="Cambria Math" panose="02040503050406030204" pitchFamily="18" charset="0"/>
                                    </a:rPr>
                                  </m:ctrlPr>
                                </m:dPr>
                                <m:e>
                                  <m:r>
                                    <a:rPr lang="es-AR" i="1">
                                      <a:latin typeface="Cambria Math" panose="02040503050406030204" pitchFamily="18" charset="0"/>
                                    </a:rPr>
                                    <m:t>𝑋</m:t>
                                  </m:r>
                                </m:e>
                              </m:d>
                              <m:r>
                                <a:rPr lang="es-AR" i="1">
                                  <a:latin typeface="Cambria Math" panose="02040503050406030204" pitchFamily="18" charset="0"/>
                                </a:rPr>
                                <m:t>)</m:t>
                              </m:r>
                            </m:e>
                            <m:sup>
                              <m:r>
                                <a:rPr lang="es-AR" i="1">
                                  <a:latin typeface="Cambria Math" panose="02040503050406030204" pitchFamily="18" charset="0"/>
                                </a:rPr>
                                <m:t>2</m:t>
                              </m:r>
                            </m:sup>
                          </m:sSup>
                          <m:sSup>
                            <m:sSupPr>
                              <m:ctrlPr>
                                <a:rPr lang="es-AR" i="1">
                                  <a:latin typeface="Cambria Math" panose="02040503050406030204" pitchFamily="18" charset="0"/>
                                </a:rPr>
                              </m:ctrlPr>
                            </m:sSupPr>
                            <m:e>
                              <m:r>
                                <a:rPr lang="es-AR" i="1">
                                  <a:latin typeface="Cambria Math" panose="02040503050406030204" pitchFamily="18" charset="0"/>
                                </a:rPr>
                                <m:t>𝑝</m:t>
                              </m:r>
                            </m:e>
                            <m:sup>
                              <m:r>
                                <a:rPr lang="es-AR" i="1">
                                  <a:latin typeface="Cambria Math" panose="02040503050406030204" pitchFamily="18" charset="0"/>
                                </a:rPr>
                                <m:t>𝑥</m:t>
                              </m:r>
                            </m:sup>
                          </m:sSup>
                          <m:sSup>
                            <m:sSupPr>
                              <m:ctrlPr>
                                <a:rPr lang="es-AR" i="1">
                                  <a:latin typeface="Cambria Math" panose="02040503050406030204" pitchFamily="18" charset="0"/>
                                </a:rPr>
                              </m:ctrlPr>
                            </m:sSupPr>
                            <m:e>
                              <m:r>
                                <a:rPr lang="es-AR" i="1">
                                  <a:latin typeface="Cambria Math" panose="02040503050406030204" pitchFamily="18" charset="0"/>
                                </a:rPr>
                                <m:t>𝑞</m:t>
                              </m:r>
                            </m:e>
                            <m:sup>
                              <m:r>
                                <a:rPr lang="es-AR" i="1">
                                  <a:latin typeface="Cambria Math" panose="02040503050406030204" pitchFamily="18" charset="0"/>
                                </a:rPr>
                                <m:t>𝑛</m:t>
                              </m:r>
                              <m:r>
                                <a:rPr lang="es-AR" i="1">
                                  <a:latin typeface="Cambria Math" panose="02040503050406030204" pitchFamily="18" charset="0"/>
                                </a:rPr>
                                <m:t>−</m:t>
                              </m:r>
                              <m:r>
                                <a:rPr lang="es-AR" i="1">
                                  <a:latin typeface="Cambria Math" panose="02040503050406030204" pitchFamily="18" charset="0"/>
                                </a:rPr>
                                <m:t>𝑥</m:t>
                              </m:r>
                            </m:sup>
                          </m:sSup>
                          <m:r>
                            <a:rPr lang="es-AR" i="1">
                              <a:latin typeface="Cambria Math" panose="02040503050406030204" pitchFamily="18" charset="0"/>
                            </a:rPr>
                            <m:t>=</m:t>
                          </m:r>
                        </m:e>
                      </m:nary>
                      <m:r>
                        <a:rPr lang="es-AR" i="1">
                          <a:latin typeface="Cambria Math" panose="02040503050406030204" pitchFamily="18" charset="0"/>
                        </a:rPr>
                        <m:t>𝑝𝑞</m:t>
                      </m:r>
                    </m:oMath>
                  </m:oMathPara>
                </a14:m>
                <a:endParaRPr lang="es-AR" dirty="0">
                  <a:latin typeface="Century Gothic" panose="020B0502020202020204" pitchFamily="34" charset="0"/>
                </a:endParaRPr>
              </a:p>
              <a:p>
                <a:pPr algn="just"/>
                <a:endParaRPr lang="es-ES" dirty="0">
                  <a:latin typeface="Century Gothic" panose="020B0502020202020204" pitchFamily="34" charset="0"/>
                </a:endParaRPr>
              </a:p>
              <a:p>
                <a:pPr algn="just"/>
                <a:r>
                  <a:rPr lang="es-ES" dirty="0">
                    <a:latin typeface="Century Gothic" panose="020B0502020202020204" pitchFamily="34" charset="0"/>
                  </a:rPr>
                  <a:t>El interés de esta variable aleatoria discreta radica en la generalización de la repetición de n ensayos del mismo experimento, la cual se conoce como Variable Binomial.</a:t>
                </a:r>
              </a:p>
              <a:p>
                <a:pPr algn="just"/>
                <a:endParaRPr lang="es-ES" dirty="0">
                  <a:solidFill>
                    <a:srgbClr val="2E3192"/>
                  </a:solidFill>
                  <a:latin typeface="Century Gothic" panose="020B0502020202020204" pitchFamily="34" charset="0"/>
                </a:endParaRPr>
              </a:p>
              <a:p>
                <a:pPr algn="just"/>
                <a:r>
                  <a:rPr lang="es-ES" b="1" i="1" dirty="0">
                    <a:solidFill>
                      <a:srgbClr val="2E3192"/>
                    </a:solidFill>
                    <a:latin typeface="Century Gothic" panose="020B0502020202020204" pitchFamily="34" charset="0"/>
                  </a:rPr>
                  <a:t>Para próxima clase pensar otras aplicaciones de ejemplos de la vida real en la cual se podría aplicar esta distribución de probabilidad</a:t>
                </a:r>
                <a:r>
                  <a:rPr lang="es-ES" b="1" i="1" dirty="0">
                    <a:solidFill>
                      <a:srgbClr val="FF0000"/>
                    </a:solidFill>
                    <a:latin typeface="Century Gothic" panose="020B0502020202020204" pitchFamily="34" charset="0"/>
                  </a:rPr>
                  <a:t>.</a:t>
                </a:r>
              </a:p>
            </p:txBody>
          </p:sp>
        </mc:Choice>
        <mc:Fallback>
          <p:sp>
            <p:nvSpPr>
              <p:cNvPr id="2" name="Rectángulo 1"/>
              <p:cNvSpPr>
                <a:spLocks noRot="1" noChangeAspect="1" noMove="1" noResize="1" noEditPoints="1" noAdjustHandles="1" noChangeArrowheads="1" noChangeShapeType="1" noTextEdit="1"/>
              </p:cNvSpPr>
              <p:nvPr/>
            </p:nvSpPr>
            <p:spPr>
              <a:xfrm>
                <a:off x="1524000" y="980728"/>
                <a:ext cx="9144000" cy="3363741"/>
              </a:xfrm>
              <a:prstGeom prst="rect">
                <a:avLst/>
              </a:prstGeom>
              <a:blipFill>
                <a:blip r:embed="rId2"/>
                <a:stretch>
                  <a:fillRect l="-533" t="-1087" r="-533" b="-1812"/>
                </a:stretch>
              </a:blipFill>
            </p:spPr>
            <p:txBody>
              <a:bodyPr/>
              <a:lstStyle/>
              <a:p>
                <a:r>
                  <a:rPr lang="es-AR">
                    <a:noFill/>
                  </a:rPr>
                  <a:t> </a:t>
                </a:r>
              </a:p>
            </p:txBody>
          </p:sp>
        </mc:Fallback>
      </mc:AlternateContent>
    </p:spTree>
    <p:extLst>
      <p:ext uri="{BB962C8B-B14F-4D97-AF65-F5344CB8AC3E}">
        <p14:creationId xmlns:p14="http://schemas.microsoft.com/office/powerpoint/2010/main" val="235416555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8"/>
          <p:cNvSpPr txBox="1"/>
          <p:nvPr/>
        </p:nvSpPr>
        <p:spPr>
          <a:xfrm>
            <a:off x="1170428" y="2330766"/>
            <a:ext cx="8195994" cy="193899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AR" sz="6000" b="1" dirty="0">
                <a:solidFill>
                  <a:srgbClr val="172186"/>
                </a:solidFill>
                <a:latin typeface="Century Gothic" panose="020B0502020202020204" pitchFamily="34" charset="0"/>
              </a:rPr>
              <a:t>Distribuciones Discretas</a:t>
            </a:r>
            <a:endParaRPr kumimoji="0" lang="es-AR" sz="6000" b="1" i="0" u="none" strike="noStrike" kern="1200" cap="none" spc="0" normalizeH="0" baseline="0" noProof="0" dirty="0">
              <a:ln>
                <a:noFill/>
              </a:ln>
              <a:solidFill>
                <a:srgbClr val="172186"/>
              </a:solidFill>
              <a:effectLst/>
              <a:uLnTx/>
              <a:uFillTx/>
              <a:latin typeface="Century Gothic" panose="020B0502020202020204" pitchFamily="34" charset="0"/>
            </a:endParaRPr>
          </a:p>
        </p:txBody>
      </p:sp>
      <p:sp>
        <p:nvSpPr>
          <p:cNvPr id="3" name="TextBox 8">
            <a:extLst>
              <a:ext uri="{FF2B5EF4-FFF2-40B4-BE49-F238E27FC236}">
                <a16:creationId xmlns:a16="http://schemas.microsoft.com/office/drawing/2014/main" id="{EB0EABE4-5EA0-700B-3BAB-211FCEDDD169}"/>
              </a:ext>
            </a:extLst>
          </p:cNvPr>
          <p:cNvSpPr txBox="1"/>
          <p:nvPr/>
        </p:nvSpPr>
        <p:spPr>
          <a:xfrm>
            <a:off x="1199260" y="4269758"/>
            <a:ext cx="7139184" cy="584775"/>
          </a:xfrm>
          <a:prstGeom prst="rect">
            <a:avLst/>
          </a:prstGeom>
          <a:noFill/>
        </p:spPr>
        <p:txBody>
          <a:bodyPr wrap="square" rtlCol="0">
            <a:spAutoFit/>
          </a:bodyPr>
          <a:lstStyle/>
          <a:p>
            <a:r>
              <a:rPr lang="es-ES" sz="3200" dirty="0">
                <a:solidFill>
                  <a:srgbClr val="FD8204"/>
                </a:solidFill>
                <a:latin typeface="Century Gothic" panose="020B0502020202020204" pitchFamily="34" charset="0"/>
              </a:rPr>
              <a:t>Binomial</a:t>
            </a:r>
          </a:p>
        </p:txBody>
      </p:sp>
    </p:spTree>
    <p:extLst>
      <p:ext uri="{BB962C8B-B14F-4D97-AF65-F5344CB8AC3E}">
        <p14:creationId xmlns:p14="http://schemas.microsoft.com/office/powerpoint/2010/main" val="2803975500"/>
      </p:ext>
    </p:extLst>
  </p:cSld>
  <p:clrMapOvr>
    <a:masterClrMapping/>
  </p:clrMapOvr>
  <p:transition spd="slow" advTm="3702">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1000"/>
                                        <p:tgtEl>
                                          <p:spTgt spid="3"/>
                                        </p:tgtEl>
                                      </p:cBhvr>
                                    </p:animEffect>
                                    <p:anim calcmode="lin" valueType="num">
                                      <p:cBhvr>
                                        <p:cTn id="14" dur="1000" fill="hold"/>
                                        <p:tgtEl>
                                          <p:spTgt spid="3"/>
                                        </p:tgtEl>
                                        <p:attrNameLst>
                                          <p:attrName>ppt_x</p:attrName>
                                        </p:attrNameLst>
                                      </p:cBhvr>
                                      <p:tavLst>
                                        <p:tav tm="0">
                                          <p:val>
                                            <p:strVal val="#ppt_x"/>
                                          </p:val>
                                        </p:tav>
                                        <p:tav tm="100000">
                                          <p:val>
                                            <p:strVal val="#ppt_x"/>
                                          </p:val>
                                        </p:tav>
                                      </p:tavLst>
                                    </p:anim>
                                    <p:anim calcmode="lin" valueType="num">
                                      <p:cBhvr>
                                        <p:cTn id="15"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3"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Rectángulo 1"/>
              <p:cNvSpPr/>
              <p:nvPr/>
            </p:nvSpPr>
            <p:spPr>
              <a:xfrm>
                <a:off x="1524000" y="908721"/>
                <a:ext cx="9144000" cy="5078313"/>
              </a:xfrm>
              <a:prstGeom prst="rect">
                <a:avLst/>
              </a:prstGeom>
            </p:spPr>
            <p:txBody>
              <a:bodyPr wrap="square">
                <a:spAutoFit/>
              </a:bodyPr>
              <a:lstStyle/>
              <a:p>
                <a:pPr algn="just"/>
                <a:r>
                  <a:rPr lang="es-AR" dirty="0">
                    <a:latin typeface="Century Gothic" panose="020B0502020202020204" pitchFamily="34" charset="0"/>
                  </a:rPr>
                  <a:t>Esta distribución cuantifica la ocurrencia de un determinado atributo en la repetición de un experimento una cierta cantidad de veces en condiciones de independencia. </a:t>
                </a:r>
                <a:r>
                  <a:rPr lang="es-ES" dirty="0">
                    <a:latin typeface="Century Gothic" panose="020B0502020202020204" pitchFamily="34" charset="0"/>
                  </a:rPr>
                  <a:t>Por ejemplo, supongamos que queremos determinar si dos personas se han contagiado con la enfermedad COVID-19 entonces nuestra variable aleatoria queda definida de la forma siguiente,</a:t>
                </a:r>
              </a:p>
              <a:p>
                <a:pPr algn="just"/>
                <a:endParaRPr lang="es-ES" dirty="0">
                  <a:latin typeface="Century Gothic" panose="020B0502020202020204" pitchFamily="34" charset="0"/>
                </a:endParaRPr>
              </a:p>
              <a:p>
                <a:pPr algn="just"/>
                <a14:m>
                  <m:oMathPara xmlns:m="http://schemas.openxmlformats.org/officeDocument/2006/math">
                    <m:oMathParaPr>
                      <m:jc m:val="centerGroup"/>
                    </m:oMathParaPr>
                    <m:oMath xmlns:m="http://schemas.openxmlformats.org/officeDocument/2006/math">
                      <m:r>
                        <a:rPr lang="es-ES" i="1">
                          <a:latin typeface="Cambria Math" panose="02040503050406030204" pitchFamily="18" charset="0"/>
                        </a:rPr>
                        <m:t>𝑋</m:t>
                      </m:r>
                      <m:r>
                        <a:rPr lang="es-ES" i="1">
                          <a:latin typeface="Cambria Math" panose="02040503050406030204" pitchFamily="18" charset="0"/>
                        </a:rPr>
                        <m:t>=</m:t>
                      </m:r>
                      <m:r>
                        <a:rPr lang="es-ES" i="1">
                          <a:latin typeface="Cambria Math" panose="02040503050406030204" pitchFamily="18" charset="0"/>
                        </a:rPr>
                        <m:t>𝐶𝑎𝑛𝑡𝑖𝑑𝑎𝑑</m:t>
                      </m:r>
                      <m:r>
                        <a:rPr lang="es-ES" i="1">
                          <a:latin typeface="Cambria Math" panose="02040503050406030204" pitchFamily="18" charset="0"/>
                        </a:rPr>
                        <m:t> </m:t>
                      </m:r>
                      <m:r>
                        <a:rPr lang="es-ES" i="1">
                          <a:latin typeface="Cambria Math" panose="02040503050406030204" pitchFamily="18" charset="0"/>
                        </a:rPr>
                        <m:t>𝑑𝑒</m:t>
                      </m:r>
                      <m:r>
                        <a:rPr lang="es-ES" i="1">
                          <a:latin typeface="Cambria Math" panose="02040503050406030204" pitchFamily="18" charset="0"/>
                        </a:rPr>
                        <m:t> </m:t>
                      </m:r>
                      <m:r>
                        <a:rPr lang="es-ES" i="1">
                          <a:latin typeface="Cambria Math" panose="02040503050406030204" pitchFamily="18" charset="0"/>
                        </a:rPr>
                        <m:t>𝑃𝑒𝑟𝑠𝑜𝑛𝑎</m:t>
                      </m:r>
                      <m:r>
                        <a:rPr lang="es-ES" i="1">
                          <a:latin typeface="Cambria Math" panose="02040503050406030204" pitchFamily="18" charset="0"/>
                        </a:rPr>
                        <m:t>𝑠</m:t>
                      </m:r>
                      <m:r>
                        <a:rPr lang="es-ES" i="1">
                          <a:latin typeface="Cambria Math" panose="02040503050406030204" pitchFamily="18" charset="0"/>
                        </a:rPr>
                        <m:t> </m:t>
                      </m:r>
                      <m:r>
                        <a:rPr lang="es-ES" i="1">
                          <a:latin typeface="Cambria Math" panose="02040503050406030204" pitchFamily="18" charset="0"/>
                        </a:rPr>
                        <m:t>𝑖𝑛𝑓𝑒𝑐𝑡𝑎𝑑𝑎𝑠</m:t>
                      </m:r>
                      <m:r>
                        <a:rPr lang="es-ES" i="1">
                          <a:latin typeface="Cambria Math" panose="02040503050406030204" pitchFamily="18" charset="0"/>
                        </a:rPr>
                        <m:t> </m:t>
                      </m:r>
                      <m:r>
                        <a:rPr lang="es-ES" i="1">
                          <a:latin typeface="Cambria Math" panose="02040503050406030204" pitchFamily="18" charset="0"/>
                        </a:rPr>
                        <m:t>𝑐𝑜𝑛</m:t>
                      </m:r>
                      <m:r>
                        <a:rPr lang="es-ES" i="1">
                          <a:latin typeface="Cambria Math" panose="02040503050406030204" pitchFamily="18" charset="0"/>
                        </a:rPr>
                        <m:t> </m:t>
                      </m:r>
                      <m:r>
                        <a:rPr lang="es-ES" i="1">
                          <a:latin typeface="Cambria Math" panose="02040503050406030204" pitchFamily="18" charset="0"/>
                        </a:rPr>
                        <m:t>𝐶𝑂𝑉𝐼𝐷</m:t>
                      </m:r>
                      <m:r>
                        <a:rPr lang="es-ES" i="1">
                          <a:latin typeface="Cambria Math" panose="02040503050406030204" pitchFamily="18" charset="0"/>
                        </a:rPr>
                        <m:t>−19</m:t>
                      </m:r>
                    </m:oMath>
                  </m:oMathPara>
                </a14:m>
                <a:endParaRPr lang="es-AR" dirty="0">
                  <a:latin typeface="Century Gothic" panose="020B0502020202020204" pitchFamily="34" charset="0"/>
                </a:endParaRPr>
              </a:p>
              <a:p>
                <a:pPr algn="just"/>
                <a:endParaRPr lang="es-ES" dirty="0">
                  <a:latin typeface="Century Gothic" panose="020B0502020202020204" pitchFamily="34" charset="0"/>
                </a:endParaRPr>
              </a:p>
              <a:p>
                <a:pPr algn="just"/>
                <a:r>
                  <a:rPr lang="es-ES" dirty="0">
                    <a:latin typeface="Century Gothic" panose="020B0502020202020204" pitchFamily="34" charset="0"/>
                  </a:rPr>
                  <a:t>Los posibles valores que puede asumir esta variable (con 2 observaciones) son,</a:t>
                </a:r>
              </a:p>
              <a:p>
                <a:pPr algn="just"/>
                <a:endParaRPr lang="es-ES" dirty="0">
                  <a:latin typeface="Century Gothic" panose="020B0502020202020204" pitchFamily="34" charset="0"/>
                </a:endParaRPr>
              </a:p>
              <a:p>
                <a:pPr algn="just"/>
                <a14:m>
                  <m:oMathPara xmlns:m="http://schemas.openxmlformats.org/officeDocument/2006/math">
                    <m:oMathParaPr>
                      <m:jc m:val="centerGroup"/>
                    </m:oMathParaPr>
                    <m:oMath xmlns:m="http://schemas.openxmlformats.org/officeDocument/2006/math">
                      <m:r>
                        <m:rPr>
                          <m:sty m:val="p"/>
                        </m:rPr>
                        <a:rPr lang="el-GR" i="1">
                          <a:latin typeface="Cambria Math" panose="02040503050406030204" pitchFamily="18" charset="0"/>
                          <a:ea typeface="Cambria Math" panose="02040503050406030204" pitchFamily="18" charset="0"/>
                        </a:rPr>
                        <m:t>Ω</m:t>
                      </m:r>
                      <m:d>
                        <m:dPr>
                          <m:ctrlPr>
                            <a:rPr lang="es-ES" i="1">
                              <a:latin typeface="Cambria Math" panose="02040503050406030204" pitchFamily="18" charset="0"/>
                              <a:ea typeface="Cambria Math" panose="02040503050406030204" pitchFamily="18" charset="0"/>
                            </a:rPr>
                          </m:ctrlPr>
                        </m:dPr>
                        <m:e>
                          <m:r>
                            <a:rPr lang="es-ES" i="1">
                              <a:latin typeface="Cambria Math" panose="02040503050406030204" pitchFamily="18" charset="0"/>
                              <a:ea typeface="Cambria Math" panose="02040503050406030204" pitchFamily="18" charset="0"/>
                            </a:rPr>
                            <m:t>𝑋</m:t>
                          </m:r>
                        </m:e>
                      </m:d>
                      <m:r>
                        <a:rPr lang="es-ES" i="1">
                          <a:latin typeface="Cambria Math" panose="02040503050406030204" pitchFamily="18" charset="0"/>
                          <a:ea typeface="Cambria Math" panose="02040503050406030204" pitchFamily="18" charset="0"/>
                        </a:rPr>
                        <m:t>=</m:t>
                      </m:r>
                      <m:d>
                        <m:dPr>
                          <m:begChr m:val="{"/>
                          <m:endChr m:val="}"/>
                          <m:ctrlPr>
                            <a:rPr lang="es-ES" i="1">
                              <a:latin typeface="Cambria Math" panose="02040503050406030204" pitchFamily="18" charset="0"/>
                              <a:ea typeface="Cambria Math" panose="02040503050406030204" pitchFamily="18" charset="0"/>
                            </a:rPr>
                          </m:ctrlPr>
                        </m:dPr>
                        <m:e>
                          <m:r>
                            <a:rPr lang="es-ES" i="1">
                              <a:latin typeface="Cambria Math" panose="02040503050406030204" pitchFamily="18" charset="0"/>
                              <a:ea typeface="Cambria Math" panose="02040503050406030204" pitchFamily="18" charset="0"/>
                            </a:rPr>
                            <m:t>0,1</m:t>
                          </m:r>
                          <m:r>
                            <a:rPr lang="es-ES" i="1">
                              <a:latin typeface="Cambria Math" panose="02040503050406030204" pitchFamily="18" charset="0"/>
                              <a:ea typeface="Cambria Math" panose="02040503050406030204" pitchFamily="18" charset="0"/>
                            </a:rPr>
                            <m:t>,2</m:t>
                          </m:r>
                        </m:e>
                      </m:d>
                    </m:oMath>
                  </m:oMathPara>
                </a14:m>
                <a:endParaRPr lang="es-ES" dirty="0">
                  <a:latin typeface="Century Gothic" panose="020B0502020202020204" pitchFamily="34" charset="0"/>
                  <a:ea typeface="Cambria Math" panose="02040503050406030204" pitchFamily="18" charset="0"/>
                </a:endParaRPr>
              </a:p>
              <a:p>
                <a:pPr algn="just"/>
                <a:endParaRPr lang="es-ES" dirty="0">
                  <a:latin typeface="Century Gothic" panose="020B0502020202020204" pitchFamily="34" charset="0"/>
                </a:endParaRPr>
              </a:p>
              <a:p>
                <a:pPr algn="just"/>
                <a:r>
                  <a:rPr lang="es-ES" dirty="0">
                    <a:latin typeface="Century Gothic" panose="020B0502020202020204" pitchFamily="34" charset="0"/>
                  </a:rPr>
                  <a:t>Si la variable asume el valor </a:t>
                </a:r>
                <a14:m>
                  <m:oMath xmlns:m="http://schemas.openxmlformats.org/officeDocument/2006/math">
                    <m:r>
                      <a:rPr lang="es-ES" i="1">
                        <a:latin typeface="Cambria Math" panose="02040503050406030204" pitchFamily="18" charset="0"/>
                      </a:rPr>
                      <m:t>𝑋</m:t>
                    </m:r>
                    <m:r>
                      <a:rPr lang="es-ES" i="1">
                        <a:latin typeface="Cambria Math" panose="02040503050406030204" pitchFamily="18" charset="0"/>
                      </a:rPr>
                      <m:t>=0</m:t>
                    </m:r>
                  </m:oMath>
                </a14:m>
                <a:r>
                  <a:rPr lang="es-AR" dirty="0">
                    <a:latin typeface="Century Gothic" panose="020B0502020202020204" pitchFamily="34" charset="0"/>
                  </a:rPr>
                  <a:t> significa que ninguna de las dos personas se han contagiado con tal enfermedad. </a:t>
                </a:r>
                <a:r>
                  <a:rPr lang="es-ES" dirty="0">
                    <a:latin typeface="Century Gothic" panose="020B0502020202020204" pitchFamily="34" charset="0"/>
                  </a:rPr>
                  <a:t>Si la variable asume el valor </a:t>
                </a:r>
                <a14:m>
                  <m:oMath xmlns:m="http://schemas.openxmlformats.org/officeDocument/2006/math">
                    <m:r>
                      <a:rPr lang="es-ES" i="1">
                        <a:latin typeface="Cambria Math" panose="02040503050406030204" pitchFamily="18" charset="0"/>
                      </a:rPr>
                      <m:t>𝑋</m:t>
                    </m:r>
                    <m:r>
                      <a:rPr lang="es-ES" i="1">
                        <a:latin typeface="Cambria Math" panose="02040503050406030204" pitchFamily="18" charset="0"/>
                      </a:rPr>
                      <m:t>=1</m:t>
                    </m:r>
                  </m:oMath>
                </a14:m>
                <a:r>
                  <a:rPr lang="es-AR" dirty="0">
                    <a:latin typeface="Century Gothic" panose="020B0502020202020204" pitchFamily="34" charset="0"/>
                  </a:rPr>
                  <a:t> significa que al menos una de las dos personas se han contagiado con tal enfermedad. Puede ser que se haya contagiado la primera o la segunda, pero no los dos en forma conjunta. </a:t>
                </a:r>
                <a:r>
                  <a:rPr lang="es-ES" dirty="0">
                    <a:latin typeface="Century Gothic" panose="020B0502020202020204" pitchFamily="34" charset="0"/>
                  </a:rPr>
                  <a:t>Por último, si el valor </a:t>
                </a:r>
                <a14:m>
                  <m:oMath xmlns:m="http://schemas.openxmlformats.org/officeDocument/2006/math">
                    <m:r>
                      <a:rPr lang="es-ES" i="1">
                        <a:latin typeface="Cambria Math" panose="02040503050406030204" pitchFamily="18" charset="0"/>
                      </a:rPr>
                      <m:t>𝑋</m:t>
                    </m:r>
                    <m:r>
                      <a:rPr lang="es-ES" i="1">
                        <a:latin typeface="Cambria Math" panose="02040503050406030204" pitchFamily="18" charset="0"/>
                      </a:rPr>
                      <m:t>=2</m:t>
                    </m:r>
                  </m:oMath>
                </a14:m>
                <a:r>
                  <a:rPr lang="es-AR" dirty="0">
                    <a:latin typeface="Century Gothic" panose="020B0502020202020204" pitchFamily="34" charset="0"/>
                  </a:rPr>
                  <a:t> significa que las dos personas observadas se han contagiado. </a:t>
                </a:r>
              </a:p>
            </p:txBody>
          </p:sp>
        </mc:Choice>
        <mc:Fallback>
          <p:sp>
            <p:nvSpPr>
              <p:cNvPr id="2" name="Rectángulo 1"/>
              <p:cNvSpPr>
                <a:spLocks noRot="1" noChangeAspect="1" noMove="1" noResize="1" noEditPoints="1" noAdjustHandles="1" noChangeArrowheads="1" noChangeShapeType="1" noTextEdit="1"/>
              </p:cNvSpPr>
              <p:nvPr/>
            </p:nvSpPr>
            <p:spPr>
              <a:xfrm>
                <a:off x="1524000" y="908721"/>
                <a:ext cx="9144000" cy="5078313"/>
              </a:xfrm>
              <a:prstGeom prst="rect">
                <a:avLst/>
              </a:prstGeom>
              <a:blipFill>
                <a:blip r:embed="rId2"/>
                <a:stretch>
                  <a:fillRect l="-533" t="-600" r="-533" b="-960"/>
                </a:stretch>
              </a:blipFill>
            </p:spPr>
            <p:txBody>
              <a:bodyPr/>
              <a:lstStyle/>
              <a:p>
                <a:r>
                  <a:rPr lang="es-AR">
                    <a:noFill/>
                  </a:rPr>
                  <a:t> </a:t>
                </a:r>
              </a:p>
            </p:txBody>
          </p:sp>
        </mc:Fallback>
      </mc:AlternateContent>
    </p:spTree>
    <p:extLst>
      <p:ext uri="{BB962C8B-B14F-4D97-AF65-F5344CB8AC3E}">
        <p14:creationId xmlns:p14="http://schemas.microsoft.com/office/powerpoint/2010/main" val="145557242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1501500" y="908720"/>
            <a:ext cx="9166501" cy="2862322"/>
          </a:xfrm>
          <a:prstGeom prst="rect">
            <a:avLst/>
          </a:prstGeom>
        </p:spPr>
        <p:txBody>
          <a:bodyPr wrap="square">
            <a:spAutoFit/>
          </a:bodyPr>
          <a:lstStyle/>
          <a:p>
            <a:pPr algn="just"/>
            <a:r>
              <a:rPr lang="es-AR" dirty="0">
                <a:latin typeface="Century Gothic" panose="020B0502020202020204" pitchFamily="34" charset="0"/>
              </a:rPr>
              <a:t>A partir de la definición anterior y entendiendo el recorrido de esta Variable Binomial se entiende que se trata de la cuantificación de un experimento aleatorio, en el cual se observan dos personas y se determina si presentan o no el atributo deseado.</a:t>
            </a:r>
          </a:p>
          <a:p>
            <a:pPr algn="just"/>
            <a:endParaRPr lang="es-ES" dirty="0">
              <a:latin typeface="Century Gothic" panose="020B0502020202020204" pitchFamily="34" charset="0"/>
            </a:endParaRPr>
          </a:p>
          <a:p>
            <a:pPr algn="just"/>
            <a:r>
              <a:rPr lang="es-ES" dirty="0">
                <a:latin typeface="Century Gothic" panose="020B0502020202020204" pitchFamily="34" charset="0"/>
              </a:rPr>
              <a:t>En las siguientes dos tablas se exhiben en forma individual la distribución de probabilidad de la variable Bernoulli que representa la afectación de cada persona,</a:t>
            </a:r>
          </a:p>
          <a:p>
            <a:pPr algn="just"/>
            <a:endParaRPr lang="es-ES" dirty="0">
              <a:latin typeface="Century Gothic" panose="020B0502020202020204" pitchFamily="34" charset="0"/>
            </a:endParaRPr>
          </a:p>
          <a:p>
            <a:pPr algn="just"/>
            <a:endParaRPr lang="es-AR" dirty="0">
              <a:latin typeface="Century Gothic" panose="020B0502020202020204" pitchFamily="34" charset="0"/>
            </a:endParaRPr>
          </a:p>
        </p:txBody>
      </p:sp>
      <mc:AlternateContent xmlns:mc="http://schemas.openxmlformats.org/markup-compatibility/2006">
        <mc:Choice xmlns:a14="http://schemas.microsoft.com/office/drawing/2010/main" Requires="a14">
          <p:graphicFrame>
            <p:nvGraphicFramePr>
              <p:cNvPr id="3" name="Tabla 2"/>
              <p:cNvGraphicFramePr>
                <a:graphicFrameLocks noGrp="1"/>
              </p:cNvGraphicFramePr>
              <p:nvPr>
                <p:extLst>
                  <p:ext uri="{D42A27DB-BD31-4B8C-83A1-F6EECF244321}">
                    <p14:modId xmlns:p14="http://schemas.microsoft.com/office/powerpoint/2010/main" val="4170455425"/>
                  </p:ext>
                </p:extLst>
              </p:nvPr>
            </p:nvGraphicFramePr>
            <p:xfrm>
              <a:off x="2989600" y="3128218"/>
              <a:ext cx="2438400" cy="1483360"/>
            </p:xfrm>
            <a:graphic>
              <a:graphicData uri="http://schemas.openxmlformats.org/drawingml/2006/table">
                <a:tbl>
                  <a:tblPr firstRow="1" bandRow="1">
                    <a:tableStyleId>{00A15C55-8517-42AA-B614-E9B94910E393}</a:tableStyleId>
                  </a:tblPr>
                  <a:tblGrid>
                    <a:gridCol w="1219200">
                      <a:extLst>
                        <a:ext uri="{9D8B030D-6E8A-4147-A177-3AD203B41FA5}">
                          <a16:colId xmlns:a16="http://schemas.microsoft.com/office/drawing/2014/main" val="20000"/>
                        </a:ext>
                      </a:extLst>
                    </a:gridCol>
                    <a:gridCol w="1219200">
                      <a:extLst>
                        <a:ext uri="{9D8B030D-6E8A-4147-A177-3AD203B41FA5}">
                          <a16:colId xmlns:a16="http://schemas.microsoft.com/office/drawing/2014/main" val="20001"/>
                        </a:ext>
                      </a:extLst>
                    </a:gridCol>
                  </a:tblGrid>
                  <a:tr h="370840">
                    <a:tc>
                      <a:txBody>
                        <a:bodyPr/>
                        <a:lstStyle/>
                        <a:p>
                          <a:pPr/>
                          <a14:m>
                            <m:oMathPara xmlns:m="http://schemas.openxmlformats.org/officeDocument/2006/math">
                              <m:oMathParaPr>
                                <m:jc m:val="centerGroup"/>
                              </m:oMathParaPr>
                              <m:oMath xmlns:m="http://schemas.openxmlformats.org/officeDocument/2006/math">
                                <m:sSub>
                                  <m:sSubPr>
                                    <m:ctrlPr>
                                      <a:rPr lang="es-AR" b="1" i="1" smtClean="0">
                                        <a:latin typeface="Cambria Math" panose="02040503050406030204" pitchFamily="18" charset="0"/>
                                      </a:rPr>
                                    </m:ctrlPr>
                                  </m:sSubPr>
                                  <m:e>
                                    <m:r>
                                      <a:rPr lang="es-ES" b="1" i="1" smtClean="0">
                                        <a:latin typeface="Cambria Math" panose="02040503050406030204" pitchFamily="18" charset="0"/>
                                      </a:rPr>
                                      <m:t>𝑿</m:t>
                                    </m:r>
                                  </m:e>
                                  <m:sub>
                                    <m:r>
                                      <a:rPr lang="es-ES" b="1" i="1" smtClean="0">
                                        <a:latin typeface="Cambria Math" panose="02040503050406030204" pitchFamily="18" charset="0"/>
                                      </a:rPr>
                                      <m:t>𝟏</m:t>
                                    </m:r>
                                  </m:sub>
                                </m:sSub>
                              </m:oMath>
                            </m:oMathPara>
                          </a14:m>
                          <a:endParaRPr lang="es-AR" dirty="0"/>
                        </a:p>
                      </a:txBody>
                      <a:tcPr/>
                    </a:tc>
                    <a:tc>
                      <a:txBody>
                        <a:bodyPr/>
                        <a:lstStyle/>
                        <a:p>
                          <a:pPr/>
                          <a14:m>
                            <m:oMathPara xmlns:m="http://schemas.openxmlformats.org/officeDocument/2006/math">
                              <m:oMathParaPr>
                                <m:jc m:val="centerGroup"/>
                              </m:oMathParaPr>
                              <m:oMath xmlns:m="http://schemas.openxmlformats.org/officeDocument/2006/math">
                                <m:r>
                                  <a:rPr lang="es-AR" b="1" i="1" smtClean="0">
                                    <a:latin typeface="Cambria Math" panose="02040503050406030204" pitchFamily="18" charset="0"/>
                                  </a:rPr>
                                  <m:t>𝑷</m:t>
                                </m:r>
                                <m:r>
                                  <a:rPr lang="es-AR" b="1" i="1" smtClean="0">
                                    <a:latin typeface="Cambria Math" panose="02040503050406030204" pitchFamily="18" charset="0"/>
                                  </a:rPr>
                                  <m:t>[</m:t>
                                </m:r>
                                <m:sSub>
                                  <m:sSubPr>
                                    <m:ctrlPr>
                                      <a:rPr lang="es-AR" b="1" i="1" smtClean="0">
                                        <a:latin typeface="Cambria Math" panose="02040503050406030204" pitchFamily="18" charset="0"/>
                                      </a:rPr>
                                    </m:ctrlPr>
                                  </m:sSubPr>
                                  <m:e>
                                    <m:r>
                                      <a:rPr lang="es-ES" b="1" i="1" smtClean="0">
                                        <a:latin typeface="Cambria Math" panose="02040503050406030204" pitchFamily="18" charset="0"/>
                                      </a:rPr>
                                      <m:t>𝑿</m:t>
                                    </m:r>
                                  </m:e>
                                  <m:sub>
                                    <m:r>
                                      <a:rPr lang="es-ES" b="1" i="1" smtClean="0">
                                        <a:latin typeface="Cambria Math" panose="02040503050406030204" pitchFamily="18" charset="0"/>
                                      </a:rPr>
                                      <m:t>𝟏</m:t>
                                    </m:r>
                                  </m:sub>
                                </m:sSub>
                                <m:r>
                                  <a:rPr lang="es-AR" b="1" i="1" smtClean="0">
                                    <a:latin typeface="Cambria Math" panose="02040503050406030204" pitchFamily="18" charset="0"/>
                                  </a:rPr>
                                  <m:t>=</m:t>
                                </m:r>
                                <m:r>
                                  <a:rPr lang="es-AR" b="1" i="1" smtClean="0">
                                    <a:latin typeface="Cambria Math" panose="02040503050406030204" pitchFamily="18" charset="0"/>
                                  </a:rPr>
                                  <m:t>𝒙</m:t>
                                </m:r>
                                <m:r>
                                  <a:rPr lang="es-AR" b="1" i="1" smtClean="0">
                                    <a:latin typeface="Cambria Math" panose="02040503050406030204" pitchFamily="18" charset="0"/>
                                  </a:rPr>
                                  <m:t>]</m:t>
                                </m:r>
                              </m:oMath>
                            </m:oMathPara>
                          </a14:m>
                          <a:endParaRPr lang="es-AR" dirty="0"/>
                        </a:p>
                      </a:txBody>
                      <a:tcPr/>
                    </a:tc>
                    <a:extLst>
                      <a:ext uri="{0D108BD9-81ED-4DB2-BD59-A6C34878D82A}">
                        <a16:rowId xmlns:a16="http://schemas.microsoft.com/office/drawing/2014/main" val="10000"/>
                      </a:ext>
                    </a:extLst>
                  </a:tr>
                  <a:tr h="370840">
                    <a:tc>
                      <a:txBody>
                        <a:bodyPr/>
                        <a:lstStyle/>
                        <a:p>
                          <a:pPr/>
                          <a14:m>
                            <m:oMathPara xmlns:m="http://schemas.openxmlformats.org/officeDocument/2006/math">
                              <m:oMathParaPr>
                                <m:jc m:val="centerGroup"/>
                              </m:oMathParaPr>
                              <m:oMath xmlns:m="http://schemas.openxmlformats.org/officeDocument/2006/math">
                                <m:r>
                                  <a:rPr lang="es-ES" b="0" i="1" smtClean="0">
                                    <a:latin typeface="Cambria Math" panose="02040503050406030204" pitchFamily="18" charset="0"/>
                                  </a:rPr>
                                  <m:t>0</m:t>
                                </m:r>
                              </m:oMath>
                            </m:oMathPara>
                          </a14:m>
                          <a:endParaRPr lang="es-AR" dirty="0"/>
                        </a:p>
                      </a:txBody>
                      <a:tcPr/>
                    </a:tc>
                    <a:tc>
                      <a:txBody>
                        <a:bodyPr/>
                        <a:lstStyle/>
                        <a:p>
                          <a:pPr/>
                          <a14:m>
                            <m:oMathPara xmlns:m="http://schemas.openxmlformats.org/officeDocument/2006/math">
                              <m:oMathParaPr>
                                <m:jc m:val="centerGroup"/>
                              </m:oMathParaPr>
                              <m:oMath xmlns:m="http://schemas.openxmlformats.org/officeDocument/2006/math">
                                <m:r>
                                  <a:rPr lang="es-ES" b="0" i="1" smtClean="0">
                                    <a:latin typeface="Cambria Math" panose="02040503050406030204" pitchFamily="18" charset="0"/>
                                  </a:rPr>
                                  <m:t>0,70</m:t>
                                </m:r>
                              </m:oMath>
                            </m:oMathPara>
                          </a14:m>
                          <a:endParaRPr lang="es-AR" dirty="0"/>
                        </a:p>
                      </a:txBody>
                      <a:tcPr/>
                    </a:tc>
                    <a:extLst>
                      <a:ext uri="{0D108BD9-81ED-4DB2-BD59-A6C34878D82A}">
                        <a16:rowId xmlns:a16="http://schemas.microsoft.com/office/drawing/2014/main" val="10001"/>
                      </a:ext>
                    </a:extLst>
                  </a:tr>
                  <a:tr h="370840">
                    <a:tc>
                      <a:txBody>
                        <a:bodyPr/>
                        <a:lstStyle/>
                        <a:p>
                          <a:pPr/>
                          <a14:m>
                            <m:oMathPara xmlns:m="http://schemas.openxmlformats.org/officeDocument/2006/math">
                              <m:oMathParaPr>
                                <m:jc m:val="centerGroup"/>
                              </m:oMathParaPr>
                              <m:oMath xmlns:m="http://schemas.openxmlformats.org/officeDocument/2006/math">
                                <m:r>
                                  <a:rPr lang="es-ES" b="0" i="1" smtClean="0">
                                    <a:latin typeface="Cambria Math" panose="02040503050406030204" pitchFamily="18" charset="0"/>
                                  </a:rPr>
                                  <m:t>1</m:t>
                                </m:r>
                              </m:oMath>
                            </m:oMathPara>
                          </a14:m>
                          <a:endParaRPr lang="es-AR" dirty="0"/>
                        </a:p>
                      </a:txBody>
                      <a:tcPr/>
                    </a:tc>
                    <a:tc>
                      <a:txBody>
                        <a:bodyPr/>
                        <a:lstStyle/>
                        <a:p>
                          <a:pPr/>
                          <a14:m>
                            <m:oMathPara xmlns:m="http://schemas.openxmlformats.org/officeDocument/2006/math">
                              <m:oMathParaPr>
                                <m:jc m:val="centerGroup"/>
                              </m:oMathParaPr>
                              <m:oMath xmlns:m="http://schemas.openxmlformats.org/officeDocument/2006/math">
                                <m:r>
                                  <a:rPr lang="es-ES" b="0" i="1" smtClean="0">
                                    <a:latin typeface="Cambria Math" panose="02040503050406030204" pitchFamily="18" charset="0"/>
                                  </a:rPr>
                                  <m:t>0,30</m:t>
                                </m:r>
                              </m:oMath>
                            </m:oMathPara>
                          </a14:m>
                          <a:endParaRPr lang="es-AR" dirty="0"/>
                        </a:p>
                      </a:txBody>
                      <a:tcPr/>
                    </a:tc>
                    <a:extLst>
                      <a:ext uri="{0D108BD9-81ED-4DB2-BD59-A6C34878D82A}">
                        <a16:rowId xmlns:a16="http://schemas.microsoft.com/office/drawing/2014/main" val="10002"/>
                      </a:ext>
                    </a:extLst>
                  </a:tr>
                  <a:tr h="370840">
                    <a:tc>
                      <a:txBody>
                        <a:bodyPr/>
                        <a:lstStyle/>
                        <a:p>
                          <a:endParaRPr lang="es-AR" dirty="0"/>
                        </a:p>
                      </a:txBody>
                      <a:tcPr/>
                    </a:tc>
                    <a:tc>
                      <a:txBody>
                        <a:bodyPr/>
                        <a:lstStyle/>
                        <a:p>
                          <a:pPr/>
                          <a14:m>
                            <m:oMathPara xmlns:m="http://schemas.openxmlformats.org/officeDocument/2006/math">
                              <m:oMathParaPr>
                                <m:jc m:val="centerGroup"/>
                              </m:oMathParaPr>
                              <m:oMath xmlns:m="http://schemas.openxmlformats.org/officeDocument/2006/math">
                                <m:r>
                                  <a:rPr lang="es-ES" b="0" i="1" smtClean="0">
                                    <a:latin typeface="Cambria Math" panose="02040503050406030204" pitchFamily="18" charset="0"/>
                                  </a:rPr>
                                  <m:t>1</m:t>
                                </m:r>
                              </m:oMath>
                            </m:oMathPara>
                          </a14:m>
                          <a:endParaRPr lang="es-AR" dirty="0"/>
                        </a:p>
                      </a:txBody>
                      <a:tcPr/>
                    </a:tc>
                    <a:extLst>
                      <a:ext uri="{0D108BD9-81ED-4DB2-BD59-A6C34878D82A}">
                        <a16:rowId xmlns:a16="http://schemas.microsoft.com/office/drawing/2014/main" val="10003"/>
                      </a:ext>
                    </a:extLst>
                  </a:tr>
                </a:tbl>
              </a:graphicData>
            </a:graphic>
          </p:graphicFrame>
        </mc:Choice>
        <mc:Fallback>
          <p:graphicFrame>
            <p:nvGraphicFramePr>
              <p:cNvPr id="3" name="Tabla 2"/>
              <p:cNvGraphicFramePr>
                <a:graphicFrameLocks noGrp="1"/>
              </p:cNvGraphicFramePr>
              <p:nvPr>
                <p:extLst>
                  <p:ext uri="{D42A27DB-BD31-4B8C-83A1-F6EECF244321}">
                    <p14:modId xmlns:p14="http://schemas.microsoft.com/office/powerpoint/2010/main" val="4170455425"/>
                  </p:ext>
                </p:extLst>
              </p:nvPr>
            </p:nvGraphicFramePr>
            <p:xfrm>
              <a:off x="2989600" y="3128218"/>
              <a:ext cx="2438400" cy="1483360"/>
            </p:xfrm>
            <a:graphic>
              <a:graphicData uri="http://schemas.openxmlformats.org/drawingml/2006/table">
                <a:tbl>
                  <a:tblPr firstRow="1" bandRow="1">
                    <a:tableStyleId>{00A15C55-8517-42AA-B614-E9B94910E393}</a:tableStyleId>
                  </a:tblPr>
                  <a:tblGrid>
                    <a:gridCol w="1219200">
                      <a:extLst>
                        <a:ext uri="{9D8B030D-6E8A-4147-A177-3AD203B41FA5}">
                          <a16:colId xmlns:a16="http://schemas.microsoft.com/office/drawing/2014/main" val="20000"/>
                        </a:ext>
                      </a:extLst>
                    </a:gridCol>
                    <a:gridCol w="1219200">
                      <a:extLst>
                        <a:ext uri="{9D8B030D-6E8A-4147-A177-3AD203B41FA5}">
                          <a16:colId xmlns:a16="http://schemas.microsoft.com/office/drawing/2014/main" val="20001"/>
                        </a:ext>
                      </a:extLst>
                    </a:gridCol>
                  </a:tblGrid>
                  <a:tr h="370840">
                    <a:tc>
                      <a:txBody>
                        <a:bodyPr/>
                        <a:lstStyle/>
                        <a:p>
                          <a:endParaRPr lang="es-AR"/>
                        </a:p>
                      </a:txBody>
                      <a:tcPr>
                        <a:blipFill>
                          <a:blip r:embed="rId2"/>
                          <a:stretch>
                            <a:fillRect l="-498" t="-1639" r="-101493" b="-303279"/>
                          </a:stretch>
                        </a:blipFill>
                      </a:tcPr>
                    </a:tc>
                    <a:tc>
                      <a:txBody>
                        <a:bodyPr/>
                        <a:lstStyle/>
                        <a:p>
                          <a:endParaRPr lang="es-AR"/>
                        </a:p>
                      </a:txBody>
                      <a:tcPr>
                        <a:blipFill>
                          <a:blip r:embed="rId2"/>
                          <a:stretch>
                            <a:fillRect l="-101000" t="-1639" r="-2000" b="-303279"/>
                          </a:stretch>
                        </a:blipFill>
                      </a:tcPr>
                    </a:tc>
                    <a:extLst>
                      <a:ext uri="{0D108BD9-81ED-4DB2-BD59-A6C34878D82A}">
                        <a16:rowId xmlns:a16="http://schemas.microsoft.com/office/drawing/2014/main" val="10000"/>
                      </a:ext>
                    </a:extLst>
                  </a:tr>
                  <a:tr h="370840">
                    <a:tc>
                      <a:txBody>
                        <a:bodyPr/>
                        <a:lstStyle/>
                        <a:p>
                          <a:endParaRPr lang="es-AR"/>
                        </a:p>
                      </a:txBody>
                      <a:tcPr>
                        <a:blipFill>
                          <a:blip r:embed="rId2"/>
                          <a:stretch>
                            <a:fillRect l="-498" t="-101639" r="-101493" b="-203279"/>
                          </a:stretch>
                        </a:blipFill>
                      </a:tcPr>
                    </a:tc>
                    <a:tc>
                      <a:txBody>
                        <a:bodyPr/>
                        <a:lstStyle/>
                        <a:p>
                          <a:endParaRPr lang="es-AR"/>
                        </a:p>
                      </a:txBody>
                      <a:tcPr>
                        <a:blipFill>
                          <a:blip r:embed="rId2"/>
                          <a:stretch>
                            <a:fillRect l="-101000" t="-101639" r="-2000" b="-203279"/>
                          </a:stretch>
                        </a:blipFill>
                      </a:tcPr>
                    </a:tc>
                    <a:extLst>
                      <a:ext uri="{0D108BD9-81ED-4DB2-BD59-A6C34878D82A}">
                        <a16:rowId xmlns:a16="http://schemas.microsoft.com/office/drawing/2014/main" val="10001"/>
                      </a:ext>
                    </a:extLst>
                  </a:tr>
                  <a:tr h="370840">
                    <a:tc>
                      <a:txBody>
                        <a:bodyPr/>
                        <a:lstStyle/>
                        <a:p>
                          <a:endParaRPr lang="es-AR"/>
                        </a:p>
                      </a:txBody>
                      <a:tcPr>
                        <a:blipFill>
                          <a:blip r:embed="rId2"/>
                          <a:stretch>
                            <a:fillRect l="-498" t="-201639" r="-101493" b="-103279"/>
                          </a:stretch>
                        </a:blipFill>
                      </a:tcPr>
                    </a:tc>
                    <a:tc>
                      <a:txBody>
                        <a:bodyPr/>
                        <a:lstStyle/>
                        <a:p>
                          <a:endParaRPr lang="es-AR"/>
                        </a:p>
                      </a:txBody>
                      <a:tcPr>
                        <a:blipFill>
                          <a:blip r:embed="rId2"/>
                          <a:stretch>
                            <a:fillRect l="-101000" t="-201639" r="-2000" b="-103279"/>
                          </a:stretch>
                        </a:blipFill>
                      </a:tcPr>
                    </a:tc>
                    <a:extLst>
                      <a:ext uri="{0D108BD9-81ED-4DB2-BD59-A6C34878D82A}">
                        <a16:rowId xmlns:a16="http://schemas.microsoft.com/office/drawing/2014/main" val="10002"/>
                      </a:ext>
                    </a:extLst>
                  </a:tr>
                  <a:tr h="370840">
                    <a:tc>
                      <a:txBody>
                        <a:bodyPr/>
                        <a:lstStyle/>
                        <a:p>
                          <a:endParaRPr lang="es-AR" dirty="0"/>
                        </a:p>
                      </a:txBody>
                      <a:tcPr/>
                    </a:tc>
                    <a:tc>
                      <a:txBody>
                        <a:bodyPr/>
                        <a:lstStyle/>
                        <a:p>
                          <a:endParaRPr lang="es-AR"/>
                        </a:p>
                      </a:txBody>
                      <a:tcPr>
                        <a:blipFill>
                          <a:blip r:embed="rId2"/>
                          <a:stretch>
                            <a:fillRect l="-101000" t="-301639" r="-2000" b="-3279"/>
                          </a:stretch>
                        </a:blipFill>
                      </a:tcPr>
                    </a:tc>
                    <a:extLst>
                      <a:ext uri="{0D108BD9-81ED-4DB2-BD59-A6C34878D82A}">
                        <a16:rowId xmlns:a16="http://schemas.microsoft.com/office/drawing/2014/main" val="10003"/>
                      </a:ext>
                    </a:extLst>
                  </a:tr>
                </a:tbl>
              </a:graphicData>
            </a:graphic>
          </p:graphicFrame>
        </mc:Fallback>
      </mc:AlternateContent>
      <mc:AlternateContent xmlns:mc="http://schemas.openxmlformats.org/markup-compatibility/2006">
        <mc:Choice xmlns:a14="http://schemas.microsoft.com/office/drawing/2010/main" Requires="a14">
          <p:graphicFrame>
            <p:nvGraphicFramePr>
              <p:cNvPr id="4" name="Tabla 3"/>
              <p:cNvGraphicFramePr>
                <a:graphicFrameLocks noGrp="1"/>
              </p:cNvGraphicFramePr>
              <p:nvPr>
                <p:extLst>
                  <p:ext uri="{D42A27DB-BD31-4B8C-83A1-F6EECF244321}">
                    <p14:modId xmlns:p14="http://schemas.microsoft.com/office/powerpoint/2010/main" val="807250755"/>
                  </p:ext>
                </p:extLst>
              </p:nvPr>
            </p:nvGraphicFramePr>
            <p:xfrm>
              <a:off x="5604741" y="3128218"/>
              <a:ext cx="2438400" cy="1483360"/>
            </p:xfrm>
            <a:graphic>
              <a:graphicData uri="http://schemas.openxmlformats.org/drawingml/2006/table">
                <a:tbl>
                  <a:tblPr firstRow="1" bandRow="1">
                    <a:tableStyleId>{00A15C55-8517-42AA-B614-E9B94910E393}</a:tableStyleId>
                  </a:tblPr>
                  <a:tblGrid>
                    <a:gridCol w="1219200">
                      <a:extLst>
                        <a:ext uri="{9D8B030D-6E8A-4147-A177-3AD203B41FA5}">
                          <a16:colId xmlns:a16="http://schemas.microsoft.com/office/drawing/2014/main" val="20000"/>
                        </a:ext>
                      </a:extLst>
                    </a:gridCol>
                    <a:gridCol w="1219200">
                      <a:extLst>
                        <a:ext uri="{9D8B030D-6E8A-4147-A177-3AD203B41FA5}">
                          <a16:colId xmlns:a16="http://schemas.microsoft.com/office/drawing/2014/main" val="20001"/>
                        </a:ext>
                      </a:extLst>
                    </a:gridCol>
                  </a:tblGrid>
                  <a:tr h="370840">
                    <a:tc>
                      <a:txBody>
                        <a:bodyPr/>
                        <a:lstStyle/>
                        <a:p>
                          <a:pPr/>
                          <a14:m>
                            <m:oMathPara xmlns:m="http://schemas.openxmlformats.org/officeDocument/2006/math">
                              <m:oMathParaPr>
                                <m:jc m:val="centerGroup"/>
                              </m:oMathParaPr>
                              <m:oMath xmlns:m="http://schemas.openxmlformats.org/officeDocument/2006/math">
                                <m:sSub>
                                  <m:sSubPr>
                                    <m:ctrlPr>
                                      <a:rPr lang="es-AR" b="1" i="1" smtClean="0">
                                        <a:latin typeface="Cambria Math" panose="02040503050406030204" pitchFamily="18" charset="0"/>
                                      </a:rPr>
                                    </m:ctrlPr>
                                  </m:sSubPr>
                                  <m:e>
                                    <m:r>
                                      <a:rPr lang="es-ES" b="1" i="1" smtClean="0">
                                        <a:latin typeface="Cambria Math" panose="02040503050406030204" pitchFamily="18" charset="0"/>
                                      </a:rPr>
                                      <m:t>𝑿</m:t>
                                    </m:r>
                                  </m:e>
                                  <m:sub>
                                    <m:r>
                                      <a:rPr lang="es-ES" b="1" i="1" smtClean="0">
                                        <a:latin typeface="Cambria Math" panose="02040503050406030204" pitchFamily="18" charset="0"/>
                                      </a:rPr>
                                      <m:t>𝟐</m:t>
                                    </m:r>
                                  </m:sub>
                                </m:sSub>
                              </m:oMath>
                            </m:oMathPara>
                          </a14:m>
                          <a:endParaRPr lang="es-AR" dirty="0"/>
                        </a:p>
                      </a:txBody>
                      <a:tcPr/>
                    </a:tc>
                    <a:tc>
                      <a:txBody>
                        <a:bodyPr/>
                        <a:lstStyle/>
                        <a:p>
                          <a:pPr/>
                          <a14:m>
                            <m:oMathPara xmlns:m="http://schemas.openxmlformats.org/officeDocument/2006/math">
                              <m:oMathParaPr>
                                <m:jc m:val="centerGroup"/>
                              </m:oMathParaPr>
                              <m:oMath xmlns:m="http://schemas.openxmlformats.org/officeDocument/2006/math">
                                <m:r>
                                  <a:rPr lang="es-AR" b="1" i="1" smtClean="0">
                                    <a:latin typeface="Cambria Math" panose="02040503050406030204" pitchFamily="18" charset="0"/>
                                  </a:rPr>
                                  <m:t>𝑷</m:t>
                                </m:r>
                                <m:r>
                                  <a:rPr lang="es-AR" b="1" i="1" smtClean="0">
                                    <a:latin typeface="Cambria Math" panose="02040503050406030204" pitchFamily="18" charset="0"/>
                                  </a:rPr>
                                  <m:t>[</m:t>
                                </m:r>
                                <m:sSub>
                                  <m:sSubPr>
                                    <m:ctrlPr>
                                      <a:rPr lang="es-AR" b="1" i="1" smtClean="0">
                                        <a:latin typeface="Cambria Math" panose="02040503050406030204" pitchFamily="18" charset="0"/>
                                      </a:rPr>
                                    </m:ctrlPr>
                                  </m:sSubPr>
                                  <m:e>
                                    <m:r>
                                      <a:rPr lang="es-ES" b="1" i="1" smtClean="0">
                                        <a:latin typeface="Cambria Math" panose="02040503050406030204" pitchFamily="18" charset="0"/>
                                      </a:rPr>
                                      <m:t>𝑿</m:t>
                                    </m:r>
                                  </m:e>
                                  <m:sub>
                                    <m:r>
                                      <a:rPr lang="es-ES" b="1" i="1" smtClean="0">
                                        <a:latin typeface="Cambria Math" panose="02040503050406030204" pitchFamily="18" charset="0"/>
                                      </a:rPr>
                                      <m:t>𝟐</m:t>
                                    </m:r>
                                  </m:sub>
                                </m:sSub>
                                <m:r>
                                  <a:rPr lang="es-AR" b="1" i="1" smtClean="0">
                                    <a:latin typeface="Cambria Math" panose="02040503050406030204" pitchFamily="18" charset="0"/>
                                  </a:rPr>
                                  <m:t>=</m:t>
                                </m:r>
                                <m:r>
                                  <a:rPr lang="es-AR" b="1" i="1" smtClean="0">
                                    <a:latin typeface="Cambria Math" panose="02040503050406030204" pitchFamily="18" charset="0"/>
                                  </a:rPr>
                                  <m:t>𝒙</m:t>
                                </m:r>
                                <m:r>
                                  <a:rPr lang="es-AR" b="1" i="1" smtClean="0">
                                    <a:latin typeface="Cambria Math" panose="02040503050406030204" pitchFamily="18" charset="0"/>
                                  </a:rPr>
                                  <m:t>]</m:t>
                                </m:r>
                              </m:oMath>
                            </m:oMathPara>
                          </a14:m>
                          <a:endParaRPr lang="es-AR" dirty="0"/>
                        </a:p>
                      </a:txBody>
                      <a:tcPr/>
                    </a:tc>
                    <a:extLst>
                      <a:ext uri="{0D108BD9-81ED-4DB2-BD59-A6C34878D82A}">
                        <a16:rowId xmlns:a16="http://schemas.microsoft.com/office/drawing/2014/main" val="10000"/>
                      </a:ext>
                    </a:extLst>
                  </a:tr>
                  <a:tr h="370840">
                    <a:tc>
                      <a:txBody>
                        <a:bodyPr/>
                        <a:lstStyle/>
                        <a:p>
                          <a:pPr/>
                          <a14:m>
                            <m:oMathPara xmlns:m="http://schemas.openxmlformats.org/officeDocument/2006/math">
                              <m:oMathParaPr>
                                <m:jc m:val="centerGroup"/>
                              </m:oMathParaPr>
                              <m:oMath xmlns:m="http://schemas.openxmlformats.org/officeDocument/2006/math">
                                <m:r>
                                  <a:rPr lang="es-ES" b="0" i="1" smtClean="0">
                                    <a:latin typeface="Cambria Math" panose="02040503050406030204" pitchFamily="18" charset="0"/>
                                  </a:rPr>
                                  <m:t>0</m:t>
                                </m:r>
                              </m:oMath>
                            </m:oMathPara>
                          </a14:m>
                          <a:endParaRPr lang="es-AR" dirty="0"/>
                        </a:p>
                      </a:txBody>
                      <a:tcPr/>
                    </a:tc>
                    <a:tc>
                      <a:txBody>
                        <a:bodyPr/>
                        <a:lstStyle/>
                        <a:p>
                          <a:pPr/>
                          <a14:m>
                            <m:oMathPara xmlns:m="http://schemas.openxmlformats.org/officeDocument/2006/math">
                              <m:oMathParaPr>
                                <m:jc m:val="centerGroup"/>
                              </m:oMathParaPr>
                              <m:oMath xmlns:m="http://schemas.openxmlformats.org/officeDocument/2006/math">
                                <m:r>
                                  <a:rPr lang="es-ES" b="0" i="1" smtClean="0">
                                    <a:latin typeface="Cambria Math" panose="02040503050406030204" pitchFamily="18" charset="0"/>
                                  </a:rPr>
                                  <m:t>0,70</m:t>
                                </m:r>
                              </m:oMath>
                            </m:oMathPara>
                          </a14:m>
                          <a:endParaRPr lang="es-AR" dirty="0"/>
                        </a:p>
                      </a:txBody>
                      <a:tcPr/>
                    </a:tc>
                    <a:extLst>
                      <a:ext uri="{0D108BD9-81ED-4DB2-BD59-A6C34878D82A}">
                        <a16:rowId xmlns:a16="http://schemas.microsoft.com/office/drawing/2014/main" val="10001"/>
                      </a:ext>
                    </a:extLst>
                  </a:tr>
                  <a:tr h="370840">
                    <a:tc>
                      <a:txBody>
                        <a:bodyPr/>
                        <a:lstStyle/>
                        <a:p>
                          <a:pPr/>
                          <a14:m>
                            <m:oMathPara xmlns:m="http://schemas.openxmlformats.org/officeDocument/2006/math">
                              <m:oMathParaPr>
                                <m:jc m:val="centerGroup"/>
                              </m:oMathParaPr>
                              <m:oMath xmlns:m="http://schemas.openxmlformats.org/officeDocument/2006/math">
                                <m:r>
                                  <a:rPr lang="es-ES" b="0" i="1" smtClean="0">
                                    <a:latin typeface="Cambria Math" panose="02040503050406030204" pitchFamily="18" charset="0"/>
                                  </a:rPr>
                                  <m:t>1</m:t>
                                </m:r>
                              </m:oMath>
                            </m:oMathPara>
                          </a14:m>
                          <a:endParaRPr lang="es-AR" dirty="0"/>
                        </a:p>
                      </a:txBody>
                      <a:tcPr/>
                    </a:tc>
                    <a:tc>
                      <a:txBody>
                        <a:bodyPr/>
                        <a:lstStyle/>
                        <a:p>
                          <a:pPr/>
                          <a14:m>
                            <m:oMathPara xmlns:m="http://schemas.openxmlformats.org/officeDocument/2006/math">
                              <m:oMathParaPr>
                                <m:jc m:val="centerGroup"/>
                              </m:oMathParaPr>
                              <m:oMath xmlns:m="http://schemas.openxmlformats.org/officeDocument/2006/math">
                                <m:r>
                                  <a:rPr lang="es-ES" b="0" i="1" smtClean="0">
                                    <a:latin typeface="Cambria Math" panose="02040503050406030204" pitchFamily="18" charset="0"/>
                                  </a:rPr>
                                  <m:t>0,30</m:t>
                                </m:r>
                              </m:oMath>
                            </m:oMathPara>
                          </a14:m>
                          <a:endParaRPr lang="es-AR" dirty="0"/>
                        </a:p>
                      </a:txBody>
                      <a:tcPr/>
                    </a:tc>
                    <a:extLst>
                      <a:ext uri="{0D108BD9-81ED-4DB2-BD59-A6C34878D82A}">
                        <a16:rowId xmlns:a16="http://schemas.microsoft.com/office/drawing/2014/main" val="10002"/>
                      </a:ext>
                    </a:extLst>
                  </a:tr>
                  <a:tr h="370840">
                    <a:tc>
                      <a:txBody>
                        <a:bodyPr/>
                        <a:lstStyle/>
                        <a:p>
                          <a:endParaRPr lang="es-AR" dirty="0"/>
                        </a:p>
                      </a:txBody>
                      <a:tcPr/>
                    </a:tc>
                    <a:tc>
                      <a:txBody>
                        <a:bodyPr/>
                        <a:lstStyle/>
                        <a:p>
                          <a:pPr/>
                          <a14:m>
                            <m:oMathPara xmlns:m="http://schemas.openxmlformats.org/officeDocument/2006/math">
                              <m:oMathParaPr>
                                <m:jc m:val="centerGroup"/>
                              </m:oMathParaPr>
                              <m:oMath xmlns:m="http://schemas.openxmlformats.org/officeDocument/2006/math">
                                <m:r>
                                  <a:rPr lang="es-ES" b="0" i="1" smtClean="0">
                                    <a:latin typeface="Cambria Math" panose="02040503050406030204" pitchFamily="18" charset="0"/>
                                  </a:rPr>
                                  <m:t>1</m:t>
                                </m:r>
                              </m:oMath>
                            </m:oMathPara>
                          </a14:m>
                          <a:endParaRPr lang="es-AR" dirty="0"/>
                        </a:p>
                      </a:txBody>
                      <a:tcPr/>
                    </a:tc>
                    <a:extLst>
                      <a:ext uri="{0D108BD9-81ED-4DB2-BD59-A6C34878D82A}">
                        <a16:rowId xmlns:a16="http://schemas.microsoft.com/office/drawing/2014/main" val="10003"/>
                      </a:ext>
                    </a:extLst>
                  </a:tr>
                </a:tbl>
              </a:graphicData>
            </a:graphic>
          </p:graphicFrame>
        </mc:Choice>
        <mc:Fallback>
          <p:graphicFrame>
            <p:nvGraphicFramePr>
              <p:cNvPr id="4" name="Tabla 3"/>
              <p:cNvGraphicFramePr>
                <a:graphicFrameLocks noGrp="1"/>
              </p:cNvGraphicFramePr>
              <p:nvPr>
                <p:extLst>
                  <p:ext uri="{D42A27DB-BD31-4B8C-83A1-F6EECF244321}">
                    <p14:modId xmlns:p14="http://schemas.microsoft.com/office/powerpoint/2010/main" val="807250755"/>
                  </p:ext>
                </p:extLst>
              </p:nvPr>
            </p:nvGraphicFramePr>
            <p:xfrm>
              <a:off x="5604741" y="3128218"/>
              <a:ext cx="2438400" cy="1483360"/>
            </p:xfrm>
            <a:graphic>
              <a:graphicData uri="http://schemas.openxmlformats.org/drawingml/2006/table">
                <a:tbl>
                  <a:tblPr firstRow="1" bandRow="1">
                    <a:tableStyleId>{00A15C55-8517-42AA-B614-E9B94910E393}</a:tableStyleId>
                  </a:tblPr>
                  <a:tblGrid>
                    <a:gridCol w="1219200">
                      <a:extLst>
                        <a:ext uri="{9D8B030D-6E8A-4147-A177-3AD203B41FA5}">
                          <a16:colId xmlns:a16="http://schemas.microsoft.com/office/drawing/2014/main" val="20000"/>
                        </a:ext>
                      </a:extLst>
                    </a:gridCol>
                    <a:gridCol w="1219200">
                      <a:extLst>
                        <a:ext uri="{9D8B030D-6E8A-4147-A177-3AD203B41FA5}">
                          <a16:colId xmlns:a16="http://schemas.microsoft.com/office/drawing/2014/main" val="20001"/>
                        </a:ext>
                      </a:extLst>
                    </a:gridCol>
                  </a:tblGrid>
                  <a:tr h="370840">
                    <a:tc>
                      <a:txBody>
                        <a:bodyPr/>
                        <a:lstStyle/>
                        <a:p>
                          <a:endParaRPr lang="es-AR"/>
                        </a:p>
                      </a:txBody>
                      <a:tcPr>
                        <a:blipFill>
                          <a:blip r:embed="rId3"/>
                          <a:stretch>
                            <a:fillRect l="-498" t="-1639" r="-101493" b="-303279"/>
                          </a:stretch>
                        </a:blipFill>
                      </a:tcPr>
                    </a:tc>
                    <a:tc>
                      <a:txBody>
                        <a:bodyPr/>
                        <a:lstStyle/>
                        <a:p>
                          <a:endParaRPr lang="es-AR"/>
                        </a:p>
                      </a:txBody>
                      <a:tcPr>
                        <a:blipFill>
                          <a:blip r:embed="rId3"/>
                          <a:stretch>
                            <a:fillRect l="-101000" t="-1639" r="-2000" b="-303279"/>
                          </a:stretch>
                        </a:blipFill>
                      </a:tcPr>
                    </a:tc>
                    <a:extLst>
                      <a:ext uri="{0D108BD9-81ED-4DB2-BD59-A6C34878D82A}">
                        <a16:rowId xmlns:a16="http://schemas.microsoft.com/office/drawing/2014/main" val="10000"/>
                      </a:ext>
                    </a:extLst>
                  </a:tr>
                  <a:tr h="370840">
                    <a:tc>
                      <a:txBody>
                        <a:bodyPr/>
                        <a:lstStyle/>
                        <a:p>
                          <a:endParaRPr lang="es-AR"/>
                        </a:p>
                      </a:txBody>
                      <a:tcPr>
                        <a:blipFill>
                          <a:blip r:embed="rId3"/>
                          <a:stretch>
                            <a:fillRect l="-498" t="-101639" r="-101493" b="-203279"/>
                          </a:stretch>
                        </a:blipFill>
                      </a:tcPr>
                    </a:tc>
                    <a:tc>
                      <a:txBody>
                        <a:bodyPr/>
                        <a:lstStyle/>
                        <a:p>
                          <a:endParaRPr lang="es-AR"/>
                        </a:p>
                      </a:txBody>
                      <a:tcPr>
                        <a:blipFill>
                          <a:blip r:embed="rId3"/>
                          <a:stretch>
                            <a:fillRect l="-101000" t="-101639" r="-2000" b="-203279"/>
                          </a:stretch>
                        </a:blipFill>
                      </a:tcPr>
                    </a:tc>
                    <a:extLst>
                      <a:ext uri="{0D108BD9-81ED-4DB2-BD59-A6C34878D82A}">
                        <a16:rowId xmlns:a16="http://schemas.microsoft.com/office/drawing/2014/main" val="10001"/>
                      </a:ext>
                    </a:extLst>
                  </a:tr>
                  <a:tr h="370840">
                    <a:tc>
                      <a:txBody>
                        <a:bodyPr/>
                        <a:lstStyle/>
                        <a:p>
                          <a:endParaRPr lang="es-AR"/>
                        </a:p>
                      </a:txBody>
                      <a:tcPr>
                        <a:blipFill>
                          <a:blip r:embed="rId3"/>
                          <a:stretch>
                            <a:fillRect l="-498" t="-201639" r="-101493" b="-103279"/>
                          </a:stretch>
                        </a:blipFill>
                      </a:tcPr>
                    </a:tc>
                    <a:tc>
                      <a:txBody>
                        <a:bodyPr/>
                        <a:lstStyle/>
                        <a:p>
                          <a:endParaRPr lang="es-AR"/>
                        </a:p>
                      </a:txBody>
                      <a:tcPr>
                        <a:blipFill>
                          <a:blip r:embed="rId3"/>
                          <a:stretch>
                            <a:fillRect l="-101000" t="-201639" r="-2000" b="-103279"/>
                          </a:stretch>
                        </a:blipFill>
                      </a:tcPr>
                    </a:tc>
                    <a:extLst>
                      <a:ext uri="{0D108BD9-81ED-4DB2-BD59-A6C34878D82A}">
                        <a16:rowId xmlns:a16="http://schemas.microsoft.com/office/drawing/2014/main" val="10002"/>
                      </a:ext>
                    </a:extLst>
                  </a:tr>
                  <a:tr h="370840">
                    <a:tc>
                      <a:txBody>
                        <a:bodyPr/>
                        <a:lstStyle/>
                        <a:p>
                          <a:endParaRPr lang="es-AR" dirty="0"/>
                        </a:p>
                      </a:txBody>
                      <a:tcPr/>
                    </a:tc>
                    <a:tc>
                      <a:txBody>
                        <a:bodyPr/>
                        <a:lstStyle/>
                        <a:p>
                          <a:endParaRPr lang="es-AR"/>
                        </a:p>
                      </a:txBody>
                      <a:tcPr>
                        <a:blipFill>
                          <a:blip r:embed="rId3"/>
                          <a:stretch>
                            <a:fillRect l="-101000" t="-301639" r="-2000" b="-3279"/>
                          </a:stretch>
                        </a:blipFill>
                      </a:tcPr>
                    </a:tc>
                    <a:extLst>
                      <a:ext uri="{0D108BD9-81ED-4DB2-BD59-A6C34878D82A}">
                        <a16:rowId xmlns:a16="http://schemas.microsoft.com/office/drawing/2014/main" val="10003"/>
                      </a:ext>
                    </a:extLst>
                  </a:tr>
                </a:tbl>
              </a:graphicData>
            </a:graphic>
          </p:graphicFrame>
        </mc:Fallback>
      </mc:AlternateContent>
      <mc:AlternateContent xmlns:mc="http://schemas.openxmlformats.org/markup-compatibility/2006">
        <mc:Choice xmlns:a14="http://schemas.microsoft.com/office/drawing/2010/main" Requires="a14">
          <p:graphicFrame>
            <p:nvGraphicFramePr>
              <p:cNvPr id="5" name="Tabla 4"/>
              <p:cNvGraphicFramePr>
                <a:graphicFrameLocks noGrp="1"/>
              </p:cNvGraphicFramePr>
              <p:nvPr>
                <p:extLst>
                  <p:ext uri="{D42A27DB-BD31-4B8C-83A1-F6EECF244321}">
                    <p14:modId xmlns:p14="http://schemas.microsoft.com/office/powerpoint/2010/main" val="2238771770"/>
                  </p:ext>
                </p:extLst>
              </p:nvPr>
            </p:nvGraphicFramePr>
            <p:xfrm>
              <a:off x="2989600" y="4879396"/>
              <a:ext cx="5011742" cy="1478280"/>
            </p:xfrm>
            <a:graphic>
              <a:graphicData uri="http://schemas.openxmlformats.org/drawingml/2006/table">
                <a:tbl>
                  <a:tblPr firstRow="1" bandRow="1">
                    <a:tableStyleId>{00A15C55-8517-42AA-B614-E9B94910E393}</a:tableStyleId>
                  </a:tblPr>
                  <a:tblGrid>
                    <a:gridCol w="1662580">
                      <a:extLst>
                        <a:ext uri="{9D8B030D-6E8A-4147-A177-3AD203B41FA5}">
                          <a16:colId xmlns:a16="http://schemas.microsoft.com/office/drawing/2014/main" val="20000"/>
                        </a:ext>
                      </a:extLst>
                    </a:gridCol>
                    <a:gridCol w="3349162">
                      <a:extLst>
                        <a:ext uri="{9D8B030D-6E8A-4147-A177-3AD203B41FA5}">
                          <a16:colId xmlns:a16="http://schemas.microsoft.com/office/drawing/2014/main" val="20001"/>
                        </a:ext>
                      </a:extLst>
                    </a:gridCol>
                  </a:tblGrid>
                  <a:tr h="298832">
                    <a:tc>
                      <a:txBody>
                        <a:bodyPr/>
                        <a:lstStyle/>
                        <a:p>
                          <a:pPr/>
                          <a14:m>
                            <m:oMathPara xmlns:m="http://schemas.openxmlformats.org/officeDocument/2006/math">
                              <m:oMathParaPr>
                                <m:jc m:val="centerGroup"/>
                              </m:oMathParaPr>
                              <m:oMath xmlns:m="http://schemas.openxmlformats.org/officeDocument/2006/math">
                                <m:r>
                                  <a:rPr lang="es-ES" b="1" i="1" smtClean="0">
                                    <a:latin typeface="Cambria Math" panose="02040503050406030204" pitchFamily="18" charset="0"/>
                                  </a:rPr>
                                  <m:t>𝑿</m:t>
                                </m:r>
                                <m:r>
                                  <a:rPr lang="es-ES" b="1" i="1" smtClean="0">
                                    <a:latin typeface="Cambria Math" panose="02040503050406030204" pitchFamily="18" charset="0"/>
                                  </a:rPr>
                                  <m:t>=</m:t>
                                </m:r>
                                <m:sSub>
                                  <m:sSubPr>
                                    <m:ctrlPr>
                                      <a:rPr lang="es-AR" b="1" i="1" smtClean="0">
                                        <a:latin typeface="Cambria Math" panose="02040503050406030204" pitchFamily="18" charset="0"/>
                                      </a:rPr>
                                    </m:ctrlPr>
                                  </m:sSubPr>
                                  <m:e>
                                    <m:r>
                                      <a:rPr lang="es-ES" b="1" i="1" smtClean="0">
                                        <a:latin typeface="Cambria Math" panose="02040503050406030204" pitchFamily="18" charset="0"/>
                                      </a:rPr>
                                      <m:t>𝑿</m:t>
                                    </m:r>
                                  </m:e>
                                  <m:sub>
                                    <m:r>
                                      <a:rPr lang="es-ES" b="1" i="1" smtClean="0">
                                        <a:latin typeface="Cambria Math" panose="02040503050406030204" pitchFamily="18" charset="0"/>
                                      </a:rPr>
                                      <m:t>𝟏</m:t>
                                    </m:r>
                                  </m:sub>
                                </m:sSub>
                                <m:r>
                                  <a:rPr lang="es-ES" b="1" i="1" smtClean="0">
                                    <a:latin typeface="Cambria Math" panose="02040503050406030204" pitchFamily="18" charset="0"/>
                                  </a:rPr>
                                  <m:t>+</m:t>
                                </m:r>
                                <m:sSub>
                                  <m:sSubPr>
                                    <m:ctrlPr>
                                      <a:rPr lang="es-AR" b="1" i="1" smtClean="0">
                                        <a:latin typeface="Cambria Math" panose="02040503050406030204" pitchFamily="18" charset="0"/>
                                      </a:rPr>
                                    </m:ctrlPr>
                                  </m:sSubPr>
                                  <m:e>
                                    <m:r>
                                      <a:rPr lang="es-ES" b="1" i="1" smtClean="0">
                                        <a:latin typeface="Cambria Math" panose="02040503050406030204" pitchFamily="18" charset="0"/>
                                      </a:rPr>
                                      <m:t>𝑿</m:t>
                                    </m:r>
                                  </m:e>
                                  <m:sub>
                                    <m:r>
                                      <a:rPr lang="es-ES" b="1" i="1" smtClean="0">
                                        <a:latin typeface="Cambria Math" panose="02040503050406030204" pitchFamily="18" charset="0"/>
                                      </a:rPr>
                                      <m:t>𝟐</m:t>
                                    </m:r>
                                  </m:sub>
                                </m:sSub>
                              </m:oMath>
                            </m:oMathPara>
                          </a14:m>
                          <a:endParaRPr lang="es-AR" dirty="0"/>
                        </a:p>
                      </a:txBody>
                      <a:tcPr/>
                    </a:tc>
                    <a:tc>
                      <a:txBody>
                        <a:bodyPr/>
                        <a:lstStyle/>
                        <a:p>
                          <a:pPr/>
                          <a14:m>
                            <m:oMathPara xmlns:m="http://schemas.openxmlformats.org/officeDocument/2006/math">
                              <m:oMathParaPr>
                                <m:jc m:val="centerGroup"/>
                              </m:oMathParaPr>
                              <m:oMath xmlns:m="http://schemas.openxmlformats.org/officeDocument/2006/math">
                                <m:r>
                                  <a:rPr lang="es-AR" b="1" i="1" smtClean="0">
                                    <a:latin typeface="Cambria Math" panose="02040503050406030204" pitchFamily="18" charset="0"/>
                                  </a:rPr>
                                  <m:t>𝑷</m:t>
                                </m:r>
                                <m:r>
                                  <a:rPr lang="es-AR" b="1" i="1" smtClean="0">
                                    <a:latin typeface="Cambria Math" panose="02040503050406030204" pitchFamily="18" charset="0"/>
                                  </a:rPr>
                                  <m:t>[</m:t>
                                </m:r>
                                <m:r>
                                  <a:rPr lang="es-ES" b="1" i="1" smtClean="0">
                                    <a:latin typeface="Cambria Math" panose="02040503050406030204" pitchFamily="18" charset="0"/>
                                  </a:rPr>
                                  <m:t>𝑿</m:t>
                                </m:r>
                                <m:r>
                                  <a:rPr lang="es-AR" b="1" i="1" smtClean="0">
                                    <a:latin typeface="Cambria Math" panose="02040503050406030204" pitchFamily="18" charset="0"/>
                                  </a:rPr>
                                  <m:t>=</m:t>
                                </m:r>
                                <m:r>
                                  <a:rPr lang="es-AR" b="1" i="1" smtClean="0">
                                    <a:latin typeface="Cambria Math" panose="02040503050406030204" pitchFamily="18" charset="0"/>
                                  </a:rPr>
                                  <m:t>𝒙</m:t>
                                </m:r>
                                <m:r>
                                  <a:rPr lang="es-ES" b="1" i="1" smtClean="0">
                                    <a:latin typeface="Cambria Math" panose="02040503050406030204" pitchFamily="18" charset="0"/>
                                  </a:rPr>
                                  <m:t>]</m:t>
                                </m:r>
                              </m:oMath>
                            </m:oMathPara>
                          </a14:m>
                          <a:endParaRPr lang="es-AR" dirty="0"/>
                        </a:p>
                      </a:txBody>
                      <a:tcPr/>
                    </a:tc>
                    <a:extLst>
                      <a:ext uri="{0D108BD9-81ED-4DB2-BD59-A6C34878D82A}">
                        <a16:rowId xmlns:a16="http://schemas.microsoft.com/office/drawing/2014/main" val="1000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s-ES" b="0" i="1" smtClean="0">
                                    <a:latin typeface="Cambria Math" panose="02040503050406030204" pitchFamily="18" charset="0"/>
                                  </a:rPr>
                                  <m:t>0</m:t>
                                </m:r>
                              </m:oMath>
                            </m:oMathPara>
                          </a14:m>
                          <a:endParaRPr lang="es-AR"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s-ES" b="0" i="1" smtClean="0">
                                    <a:latin typeface="Cambria Math" panose="02040503050406030204" pitchFamily="18" charset="0"/>
                                  </a:rPr>
                                  <m:t>0,70∗0,70=0,49</m:t>
                                </m:r>
                              </m:oMath>
                            </m:oMathPara>
                          </a14:m>
                          <a:endParaRPr lang="es-AR" dirty="0"/>
                        </a:p>
                      </a:txBody>
                      <a:tcP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s-ES" b="0" i="1" smtClean="0">
                                    <a:latin typeface="Cambria Math" panose="02040503050406030204" pitchFamily="18" charset="0"/>
                                  </a:rPr>
                                  <m:t>1</m:t>
                                </m:r>
                              </m:oMath>
                            </m:oMathPara>
                          </a14:m>
                          <a:endParaRPr lang="es-AR"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s-ES" b="0" i="1" smtClean="0">
                                    <a:latin typeface="Cambria Math" panose="02040503050406030204" pitchFamily="18" charset="0"/>
                                  </a:rPr>
                                  <m:t>0,70∗0,30+0,30∗0,70=0,</m:t>
                                </m:r>
                                <m:r>
                                  <a:rPr lang="es-AR" b="0" i="1" smtClean="0">
                                    <a:latin typeface="Cambria Math" panose="02040503050406030204" pitchFamily="18" charset="0"/>
                                  </a:rPr>
                                  <m:t>42</m:t>
                                </m:r>
                              </m:oMath>
                            </m:oMathPara>
                          </a14:m>
                          <a:endParaRPr lang="es-AR" dirty="0"/>
                        </a:p>
                      </a:txBody>
                      <a:tcPr/>
                    </a:tc>
                    <a:extLst>
                      <a:ext uri="{0D108BD9-81ED-4DB2-BD59-A6C34878D82A}">
                        <a16:rowId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s-ES" b="0" i="1" smtClean="0">
                                    <a:latin typeface="Cambria Math" panose="02040503050406030204" pitchFamily="18" charset="0"/>
                                  </a:rPr>
                                  <m:t>2</m:t>
                                </m:r>
                              </m:oMath>
                            </m:oMathPara>
                          </a14:m>
                          <a:endParaRPr lang="es-AR"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s-ES" b="0" i="1" smtClean="0">
                                    <a:latin typeface="Cambria Math" panose="02040503050406030204" pitchFamily="18" charset="0"/>
                                  </a:rPr>
                                  <m:t>0,30∗0,30=0,09</m:t>
                                </m:r>
                              </m:oMath>
                            </m:oMathPara>
                          </a14:m>
                          <a:endParaRPr lang="es-AR" dirty="0"/>
                        </a:p>
                      </a:txBody>
                      <a:tcPr/>
                    </a:tc>
                    <a:extLst>
                      <a:ext uri="{0D108BD9-81ED-4DB2-BD59-A6C34878D82A}">
                        <a16:rowId xmlns:a16="http://schemas.microsoft.com/office/drawing/2014/main" val="10003"/>
                      </a:ext>
                    </a:extLst>
                  </a:tr>
                </a:tbl>
              </a:graphicData>
            </a:graphic>
          </p:graphicFrame>
        </mc:Choice>
        <mc:Fallback>
          <p:graphicFrame>
            <p:nvGraphicFramePr>
              <p:cNvPr id="5" name="Tabla 4"/>
              <p:cNvGraphicFramePr>
                <a:graphicFrameLocks noGrp="1"/>
              </p:cNvGraphicFramePr>
              <p:nvPr>
                <p:extLst>
                  <p:ext uri="{D42A27DB-BD31-4B8C-83A1-F6EECF244321}">
                    <p14:modId xmlns:p14="http://schemas.microsoft.com/office/powerpoint/2010/main" val="2238771770"/>
                  </p:ext>
                </p:extLst>
              </p:nvPr>
            </p:nvGraphicFramePr>
            <p:xfrm>
              <a:off x="2989600" y="4879396"/>
              <a:ext cx="5011742" cy="1478280"/>
            </p:xfrm>
            <a:graphic>
              <a:graphicData uri="http://schemas.openxmlformats.org/drawingml/2006/table">
                <a:tbl>
                  <a:tblPr firstRow="1" bandRow="1">
                    <a:tableStyleId>{00A15C55-8517-42AA-B614-E9B94910E393}</a:tableStyleId>
                  </a:tblPr>
                  <a:tblGrid>
                    <a:gridCol w="1662580">
                      <a:extLst>
                        <a:ext uri="{9D8B030D-6E8A-4147-A177-3AD203B41FA5}">
                          <a16:colId xmlns:a16="http://schemas.microsoft.com/office/drawing/2014/main" val="20000"/>
                        </a:ext>
                      </a:extLst>
                    </a:gridCol>
                    <a:gridCol w="3349162">
                      <a:extLst>
                        <a:ext uri="{9D8B030D-6E8A-4147-A177-3AD203B41FA5}">
                          <a16:colId xmlns:a16="http://schemas.microsoft.com/office/drawing/2014/main" val="20001"/>
                        </a:ext>
                      </a:extLst>
                    </a:gridCol>
                  </a:tblGrid>
                  <a:tr h="365760">
                    <a:tc>
                      <a:txBody>
                        <a:bodyPr/>
                        <a:lstStyle/>
                        <a:p>
                          <a:endParaRPr lang="es-AR"/>
                        </a:p>
                      </a:txBody>
                      <a:tcPr>
                        <a:blipFill>
                          <a:blip r:embed="rId4"/>
                          <a:stretch>
                            <a:fillRect l="-366" t="-1667" r="-202930" b="-310000"/>
                          </a:stretch>
                        </a:blipFill>
                      </a:tcPr>
                    </a:tc>
                    <a:tc>
                      <a:txBody>
                        <a:bodyPr/>
                        <a:lstStyle/>
                        <a:p>
                          <a:endParaRPr lang="es-AR"/>
                        </a:p>
                      </a:txBody>
                      <a:tcPr>
                        <a:blipFill>
                          <a:blip r:embed="rId4"/>
                          <a:stretch>
                            <a:fillRect l="-49818" t="-1667" r="-727" b="-310000"/>
                          </a:stretch>
                        </a:blipFill>
                      </a:tcPr>
                    </a:tc>
                    <a:extLst>
                      <a:ext uri="{0D108BD9-81ED-4DB2-BD59-A6C34878D82A}">
                        <a16:rowId xmlns:a16="http://schemas.microsoft.com/office/drawing/2014/main" val="10000"/>
                      </a:ext>
                    </a:extLst>
                  </a:tr>
                  <a:tr h="370840">
                    <a:tc>
                      <a:txBody>
                        <a:bodyPr/>
                        <a:lstStyle/>
                        <a:p>
                          <a:endParaRPr lang="es-AR"/>
                        </a:p>
                      </a:txBody>
                      <a:tcPr>
                        <a:blipFill>
                          <a:blip r:embed="rId4"/>
                          <a:stretch>
                            <a:fillRect l="-366" t="-100000" r="-202930" b="-204918"/>
                          </a:stretch>
                        </a:blipFill>
                      </a:tcPr>
                    </a:tc>
                    <a:tc>
                      <a:txBody>
                        <a:bodyPr/>
                        <a:lstStyle/>
                        <a:p>
                          <a:endParaRPr lang="es-AR"/>
                        </a:p>
                      </a:txBody>
                      <a:tcPr>
                        <a:blipFill>
                          <a:blip r:embed="rId4"/>
                          <a:stretch>
                            <a:fillRect l="-49818" t="-100000" r="-727" b="-204918"/>
                          </a:stretch>
                        </a:blipFill>
                      </a:tcPr>
                    </a:tc>
                    <a:extLst>
                      <a:ext uri="{0D108BD9-81ED-4DB2-BD59-A6C34878D82A}">
                        <a16:rowId xmlns:a16="http://schemas.microsoft.com/office/drawing/2014/main" val="10001"/>
                      </a:ext>
                    </a:extLst>
                  </a:tr>
                  <a:tr h="370840">
                    <a:tc>
                      <a:txBody>
                        <a:bodyPr/>
                        <a:lstStyle/>
                        <a:p>
                          <a:endParaRPr lang="es-AR"/>
                        </a:p>
                      </a:txBody>
                      <a:tcPr>
                        <a:blipFill>
                          <a:blip r:embed="rId4"/>
                          <a:stretch>
                            <a:fillRect l="-366" t="-200000" r="-202930" b="-104918"/>
                          </a:stretch>
                        </a:blipFill>
                      </a:tcPr>
                    </a:tc>
                    <a:tc>
                      <a:txBody>
                        <a:bodyPr/>
                        <a:lstStyle/>
                        <a:p>
                          <a:endParaRPr lang="es-AR"/>
                        </a:p>
                      </a:txBody>
                      <a:tcPr>
                        <a:blipFill>
                          <a:blip r:embed="rId4"/>
                          <a:stretch>
                            <a:fillRect l="-49818" t="-200000" r="-727" b="-104918"/>
                          </a:stretch>
                        </a:blipFill>
                      </a:tcPr>
                    </a:tc>
                    <a:extLst>
                      <a:ext uri="{0D108BD9-81ED-4DB2-BD59-A6C34878D82A}">
                        <a16:rowId xmlns:a16="http://schemas.microsoft.com/office/drawing/2014/main" val="10002"/>
                      </a:ext>
                    </a:extLst>
                  </a:tr>
                  <a:tr h="370840">
                    <a:tc>
                      <a:txBody>
                        <a:bodyPr/>
                        <a:lstStyle/>
                        <a:p>
                          <a:endParaRPr lang="es-AR"/>
                        </a:p>
                      </a:txBody>
                      <a:tcPr>
                        <a:blipFill>
                          <a:blip r:embed="rId4"/>
                          <a:stretch>
                            <a:fillRect l="-366" t="-300000" r="-202930" b="-4918"/>
                          </a:stretch>
                        </a:blipFill>
                      </a:tcPr>
                    </a:tc>
                    <a:tc>
                      <a:txBody>
                        <a:bodyPr/>
                        <a:lstStyle/>
                        <a:p>
                          <a:endParaRPr lang="es-AR"/>
                        </a:p>
                      </a:txBody>
                      <a:tcPr>
                        <a:blipFill>
                          <a:blip r:embed="rId4"/>
                          <a:stretch>
                            <a:fillRect l="-49818" t="-300000" r="-727" b="-4918"/>
                          </a:stretch>
                        </a:blipFill>
                      </a:tcPr>
                    </a:tc>
                    <a:extLst>
                      <a:ext uri="{0D108BD9-81ED-4DB2-BD59-A6C34878D82A}">
                        <a16:rowId xmlns:a16="http://schemas.microsoft.com/office/drawing/2014/main" val="10003"/>
                      </a:ext>
                    </a:extLst>
                  </a:tr>
                </a:tbl>
              </a:graphicData>
            </a:graphic>
          </p:graphicFrame>
        </mc:Fallback>
      </mc:AlternateContent>
      <mc:AlternateContent xmlns:mc="http://schemas.openxmlformats.org/markup-compatibility/2006">
        <mc:Choice xmlns:a14="http://schemas.microsoft.com/office/drawing/2010/main" Requires="a14">
          <p:sp>
            <p:nvSpPr>
              <p:cNvPr id="6" name="Rectángulo 5"/>
              <p:cNvSpPr/>
              <p:nvPr/>
            </p:nvSpPr>
            <p:spPr>
              <a:xfrm>
                <a:off x="8063076" y="4720103"/>
                <a:ext cx="3358687" cy="1200329"/>
              </a:xfrm>
              <a:prstGeom prst="rect">
                <a:avLst/>
              </a:prstGeom>
            </p:spPr>
            <p:txBody>
              <a:bodyPr wrap="square">
                <a:spAutoFit/>
              </a:bodyPr>
              <a:lstStyle/>
              <a:p>
                <a:pPr algn="ctr"/>
                <a:r>
                  <a:rPr lang="es-ES" b="1" dirty="0">
                    <a:solidFill>
                      <a:srgbClr val="2E3192"/>
                    </a:solidFill>
                    <a:latin typeface="Century Gothic" panose="020B0502020202020204" pitchFamily="34" charset="0"/>
                  </a:rPr>
                  <a:t>Se dice que </a:t>
                </a:r>
                <a14:m>
                  <m:oMath xmlns:m="http://schemas.openxmlformats.org/officeDocument/2006/math">
                    <m:r>
                      <a:rPr lang="es-ES" b="1" i="1">
                        <a:solidFill>
                          <a:srgbClr val="2E3192"/>
                        </a:solidFill>
                        <a:latin typeface="Cambria Math" panose="02040503050406030204" pitchFamily="18" charset="0"/>
                      </a:rPr>
                      <m:t>𝑿</m:t>
                    </m:r>
                  </m:oMath>
                </a14:m>
                <a:r>
                  <a:rPr lang="es-AR" b="1" dirty="0">
                    <a:solidFill>
                      <a:srgbClr val="2E3192"/>
                    </a:solidFill>
                    <a:latin typeface="Century Gothic" panose="020B0502020202020204" pitchFamily="34" charset="0"/>
                  </a:rPr>
                  <a:t> es una Binomial</a:t>
                </a:r>
              </a:p>
              <a:p>
                <a:pPr algn="ctr"/>
                <a:endParaRPr lang="es-ES" b="1" dirty="0">
                  <a:solidFill>
                    <a:srgbClr val="2E3192"/>
                  </a:solidFill>
                  <a:latin typeface="Century Gothic" panose="020B0502020202020204" pitchFamily="34" charset="0"/>
                </a:endParaRPr>
              </a:p>
              <a:p>
                <a:pPr algn="ctr"/>
                <a14:m>
                  <m:oMathPara xmlns:m="http://schemas.openxmlformats.org/officeDocument/2006/math">
                    <m:oMathParaPr>
                      <m:jc m:val="centerGroup"/>
                    </m:oMathParaPr>
                    <m:oMath xmlns:m="http://schemas.openxmlformats.org/officeDocument/2006/math">
                      <m:r>
                        <a:rPr lang="es-ES" b="1" i="1">
                          <a:solidFill>
                            <a:srgbClr val="2E3192"/>
                          </a:solidFill>
                          <a:latin typeface="Cambria Math" panose="02040503050406030204" pitchFamily="18" charset="0"/>
                        </a:rPr>
                        <m:t>𝑿</m:t>
                      </m:r>
                      <m:r>
                        <a:rPr lang="es-ES" b="1" i="1">
                          <a:solidFill>
                            <a:srgbClr val="2E3192"/>
                          </a:solidFill>
                          <a:latin typeface="Cambria Math" panose="02040503050406030204" pitchFamily="18" charset="0"/>
                        </a:rPr>
                        <m:t>~</m:t>
                      </m:r>
                      <m:r>
                        <a:rPr lang="es-ES" b="1" i="1">
                          <a:solidFill>
                            <a:srgbClr val="2E3192"/>
                          </a:solidFill>
                          <a:latin typeface="Cambria Math" panose="02040503050406030204" pitchFamily="18" charset="0"/>
                        </a:rPr>
                        <m:t>𝑩</m:t>
                      </m:r>
                      <m:r>
                        <a:rPr lang="es-ES" b="1" i="1">
                          <a:solidFill>
                            <a:srgbClr val="2E3192"/>
                          </a:solidFill>
                          <a:latin typeface="Cambria Math" panose="02040503050406030204" pitchFamily="18" charset="0"/>
                        </a:rPr>
                        <m:t>(</m:t>
                      </m:r>
                      <m:r>
                        <a:rPr lang="es-ES" b="1" i="1">
                          <a:solidFill>
                            <a:srgbClr val="2E3192"/>
                          </a:solidFill>
                          <a:latin typeface="Cambria Math" panose="02040503050406030204" pitchFamily="18" charset="0"/>
                        </a:rPr>
                        <m:t>𝟐</m:t>
                      </m:r>
                      <m:r>
                        <a:rPr lang="es-ES" b="1" i="1">
                          <a:solidFill>
                            <a:srgbClr val="2E3192"/>
                          </a:solidFill>
                          <a:latin typeface="Cambria Math" panose="02040503050406030204" pitchFamily="18" charset="0"/>
                        </a:rPr>
                        <m:t>;</m:t>
                      </m:r>
                      <m:r>
                        <a:rPr lang="es-ES" b="1" i="1">
                          <a:solidFill>
                            <a:srgbClr val="2E3192"/>
                          </a:solidFill>
                          <a:latin typeface="Cambria Math" panose="02040503050406030204" pitchFamily="18" charset="0"/>
                        </a:rPr>
                        <m:t>𝟎</m:t>
                      </m:r>
                      <m:r>
                        <a:rPr lang="es-ES" b="1" i="1">
                          <a:solidFill>
                            <a:srgbClr val="2E3192"/>
                          </a:solidFill>
                          <a:latin typeface="Cambria Math" panose="02040503050406030204" pitchFamily="18" charset="0"/>
                        </a:rPr>
                        <m:t>,</m:t>
                      </m:r>
                      <m:r>
                        <a:rPr lang="es-ES" b="1" i="1">
                          <a:solidFill>
                            <a:srgbClr val="2E3192"/>
                          </a:solidFill>
                          <a:latin typeface="Cambria Math" panose="02040503050406030204" pitchFamily="18" charset="0"/>
                        </a:rPr>
                        <m:t>𝟑𝟎</m:t>
                      </m:r>
                      <m:r>
                        <a:rPr lang="es-ES" b="1" i="1">
                          <a:solidFill>
                            <a:srgbClr val="2E3192"/>
                          </a:solidFill>
                          <a:latin typeface="Cambria Math" panose="02040503050406030204" pitchFamily="18" charset="0"/>
                        </a:rPr>
                        <m:t>)</m:t>
                      </m:r>
                    </m:oMath>
                  </m:oMathPara>
                </a14:m>
                <a:endParaRPr lang="es-AR" b="1" dirty="0">
                  <a:solidFill>
                    <a:srgbClr val="2E3192"/>
                  </a:solidFill>
                  <a:latin typeface="Century Gothic" panose="020B0502020202020204" pitchFamily="34" charset="0"/>
                </a:endParaRPr>
              </a:p>
            </p:txBody>
          </p:sp>
        </mc:Choice>
        <mc:Fallback>
          <p:sp>
            <p:nvSpPr>
              <p:cNvPr id="6" name="Rectángulo 5"/>
              <p:cNvSpPr>
                <a:spLocks noRot="1" noChangeAspect="1" noMove="1" noResize="1" noEditPoints="1" noAdjustHandles="1" noChangeArrowheads="1" noChangeShapeType="1" noTextEdit="1"/>
              </p:cNvSpPr>
              <p:nvPr/>
            </p:nvSpPr>
            <p:spPr>
              <a:xfrm>
                <a:off x="8063076" y="4720103"/>
                <a:ext cx="3358687" cy="1200329"/>
              </a:xfrm>
              <a:prstGeom prst="rect">
                <a:avLst/>
              </a:prstGeom>
              <a:blipFill>
                <a:blip r:embed="rId5"/>
                <a:stretch>
                  <a:fillRect t="-2538" b="-4569"/>
                </a:stretch>
              </a:blipFill>
            </p:spPr>
            <p:txBody>
              <a:bodyPr/>
              <a:lstStyle/>
              <a:p>
                <a:r>
                  <a:rPr lang="es-AR">
                    <a:noFill/>
                  </a:rPr>
                  <a:t> </a:t>
                </a:r>
              </a:p>
            </p:txBody>
          </p:sp>
        </mc:Fallback>
      </mc:AlternateContent>
    </p:spTree>
    <p:extLst>
      <p:ext uri="{BB962C8B-B14F-4D97-AF65-F5344CB8AC3E}">
        <p14:creationId xmlns:p14="http://schemas.microsoft.com/office/powerpoint/2010/main" val="233636704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Rectángulo 1"/>
              <p:cNvSpPr/>
              <p:nvPr/>
            </p:nvSpPr>
            <p:spPr>
              <a:xfrm>
                <a:off x="1066548" y="711013"/>
                <a:ext cx="9156609" cy="5909310"/>
              </a:xfrm>
              <a:prstGeom prst="rect">
                <a:avLst/>
              </a:prstGeom>
            </p:spPr>
            <p:txBody>
              <a:bodyPr wrap="square">
                <a:spAutoFit/>
              </a:bodyPr>
              <a:lstStyle/>
              <a:p>
                <a:pPr algn="just"/>
                <a:r>
                  <a:rPr lang="es-AR" dirty="0">
                    <a:latin typeface="Century Gothic" panose="020B0502020202020204" pitchFamily="34" charset="0"/>
                  </a:rPr>
                  <a:t>El procedimiento anterior se conoce como </a:t>
                </a:r>
                <a:r>
                  <a:rPr lang="es-AR" b="1" i="1" dirty="0">
                    <a:latin typeface="Century Gothic" panose="020B0502020202020204" pitchFamily="34" charset="0"/>
                  </a:rPr>
                  <a:t>“</a:t>
                </a:r>
                <a:r>
                  <a:rPr lang="es-AR" b="1" i="1" dirty="0" err="1">
                    <a:latin typeface="Century Gothic" panose="020B0502020202020204" pitchFamily="34" charset="0"/>
                  </a:rPr>
                  <a:t>Convolución</a:t>
                </a:r>
                <a:r>
                  <a:rPr lang="es-AR" b="1" i="1" dirty="0">
                    <a:latin typeface="Century Gothic" panose="020B0502020202020204" pitchFamily="34" charset="0"/>
                  </a:rPr>
                  <a:t>”</a:t>
                </a:r>
                <a:r>
                  <a:rPr lang="es-AR" dirty="0">
                    <a:latin typeface="Century Gothic" panose="020B0502020202020204" pitchFamily="34" charset="0"/>
                  </a:rPr>
                  <a:t> de variables aleatorias discretas.</a:t>
                </a:r>
              </a:p>
              <a:p>
                <a:pPr algn="just"/>
                <a:endParaRPr lang="es-ES" dirty="0">
                  <a:latin typeface="Century Gothic" panose="020B0502020202020204" pitchFamily="34" charset="0"/>
                </a:endParaRPr>
              </a:p>
              <a:p>
                <a:pPr algn="just"/>
                <a:r>
                  <a:rPr lang="es-ES" dirty="0">
                    <a:latin typeface="Century Gothic" panose="020B0502020202020204" pitchFamily="34" charset="0"/>
                  </a:rPr>
                  <a:t>El objetivo fue determinar una nueva distribución de probabilidad mediante la suma de variables Bernoulli independientes.</a:t>
                </a:r>
              </a:p>
              <a:p>
                <a:pPr algn="just"/>
                <a:endParaRPr lang="es-ES" dirty="0">
                  <a:latin typeface="Century Gothic" panose="020B0502020202020204" pitchFamily="34" charset="0"/>
                </a:endParaRPr>
              </a:p>
              <a:p>
                <a:pPr algn="just"/>
                <a:r>
                  <a:rPr lang="es-ES" dirty="0">
                    <a:latin typeface="Century Gothic" panose="020B0502020202020204" pitchFamily="34" charset="0"/>
                  </a:rPr>
                  <a:t>¿Cómo podemos hacer cuando en vez de observar 2 personas queremos observar una muestra más grande?</a:t>
                </a:r>
              </a:p>
              <a:p>
                <a:pPr algn="just"/>
                <a:endParaRPr lang="es-ES" dirty="0">
                  <a:latin typeface="Century Gothic" panose="020B0502020202020204" pitchFamily="34" charset="0"/>
                </a:endParaRPr>
              </a:p>
              <a:p>
                <a:pPr algn="just"/>
                <a:r>
                  <a:rPr lang="es-ES" dirty="0">
                    <a:latin typeface="Century Gothic" panose="020B0502020202020204" pitchFamily="34" charset="0"/>
                  </a:rPr>
                  <a:t>Supongamos que contamos con una Binomial con los siguientes valores de parámetros,</a:t>
                </a:r>
              </a:p>
              <a:p>
                <a:pPr algn="just"/>
                <a:endParaRPr lang="es-ES" dirty="0">
                  <a:latin typeface="Century Gothic" panose="020B0502020202020204" pitchFamily="34" charset="0"/>
                </a:endParaRPr>
              </a:p>
              <a:p>
                <a:pPr algn="just"/>
                <a14:m>
                  <m:oMathPara xmlns:m="http://schemas.openxmlformats.org/officeDocument/2006/math">
                    <m:oMathParaPr>
                      <m:jc m:val="centerGroup"/>
                    </m:oMathParaPr>
                    <m:oMath xmlns:m="http://schemas.openxmlformats.org/officeDocument/2006/math">
                      <m:r>
                        <a:rPr lang="es-ES" b="1" i="1">
                          <a:latin typeface="Cambria Math" panose="02040503050406030204" pitchFamily="18" charset="0"/>
                        </a:rPr>
                        <m:t>𝑿</m:t>
                      </m:r>
                      <m:r>
                        <a:rPr lang="es-ES" b="1" i="1">
                          <a:latin typeface="Cambria Math" panose="02040503050406030204" pitchFamily="18" charset="0"/>
                        </a:rPr>
                        <m:t>~</m:t>
                      </m:r>
                      <m:r>
                        <a:rPr lang="es-ES" b="1" i="1">
                          <a:latin typeface="Cambria Math" panose="02040503050406030204" pitchFamily="18" charset="0"/>
                        </a:rPr>
                        <m:t>𝑩</m:t>
                      </m:r>
                      <m:r>
                        <a:rPr lang="es-ES" b="1" i="1">
                          <a:latin typeface="Cambria Math" panose="02040503050406030204" pitchFamily="18" charset="0"/>
                        </a:rPr>
                        <m:t>(</m:t>
                      </m:r>
                      <m:r>
                        <a:rPr lang="es-ES" b="1" i="1">
                          <a:latin typeface="Cambria Math" panose="02040503050406030204" pitchFamily="18" charset="0"/>
                        </a:rPr>
                        <m:t>𝟓</m:t>
                      </m:r>
                      <m:r>
                        <a:rPr lang="es-ES" b="1" i="1">
                          <a:latin typeface="Cambria Math" panose="02040503050406030204" pitchFamily="18" charset="0"/>
                        </a:rPr>
                        <m:t>;</m:t>
                      </m:r>
                      <m:r>
                        <a:rPr lang="es-ES" b="1" i="1">
                          <a:latin typeface="Cambria Math" panose="02040503050406030204" pitchFamily="18" charset="0"/>
                        </a:rPr>
                        <m:t>𝟎</m:t>
                      </m:r>
                      <m:r>
                        <a:rPr lang="es-ES" b="1" i="1">
                          <a:latin typeface="Cambria Math" panose="02040503050406030204" pitchFamily="18" charset="0"/>
                        </a:rPr>
                        <m:t>,</m:t>
                      </m:r>
                      <m:r>
                        <a:rPr lang="es-ES" b="1" i="1">
                          <a:latin typeface="Cambria Math" panose="02040503050406030204" pitchFamily="18" charset="0"/>
                        </a:rPr>
                        <m:t>𝟑𝟎</m:t>
                      </m:r>
                      <m:r>
                        <a:rPr lang="es-ES" b="1" i="1">
                          <a:latin typeface="Cambria Math" panose="02040503050406030204" pitchFamily="18" charset="0"/>
                        </a:rPr>
                        <m:t>)</m:t>
                      </m:r>
                    </m:oMath>
                  </m:oMathPara>
                </a14:m>
                <a:endParaRPr lang="es-AR" b="1" dirty="0">
                  <a:latin typeface="Century Gothic" panose="020B0502020202020204" pitchFamily="34" charset="0"/>
                </a:endParaRPr>
              </a:p>
              <a:p>
                <a:pPr algn="just"/>
                <a:endParaRPr lang="es-ES" dirty="0">
                  <a:latin typeface="Century Gothic" panose="020B0502020202020204" pitchFamily="34" charset="0"/>
                </a:endParaRPr>
              </a:p>
              <a:p>
                <a:pPr algn="just"/>
                <a:r>
                  <a:rPr lang="es-ES" dirty="0">
                    <a:latin typeface="Century Gothic" panose="020B0502020202020204" pitchFamily="34" charset="0"/>
                  </a:rPr>
                  <a:t>Y se desea calcular la probabilidad de encontrar 3 personas </a:t>
                </a:r>
                <a:r>
                  <a:rPr lang="es-ES" b="1" dirty="0">
                    <a:solidFill>
                      <a:srgbClr val="FF0000"/>
                    </a:solidFill>
                    <a:latin typeface="Century Gothic" panose="020B0502020202020204" pitchFamily="34" charset="0"/>
                  </a:rPr>
                  <a:t>infectadas </a:t>
                </a:r>
                <a:r>
                  <a:rPr lang="es-ES" dirty="0">
                    <a:latin typeface="Century Gothic" panose="020B0502020202020204" pitchFamily="34" charset="0"/>
                  </a:rPr>
                  <a:t>de las 5 observadas, bajo el supuesto de que la probabilidad de encontrar una persona infectada es constante e igual para cada integrante de la muestra y que si una persona está infectada no influye que otra se infecte (Aclaración: Es una suposición!!!!!). Es decir, me solicitan calcular,</a:t>
                </a:r>
              </a:p>
              <a:p>
                <a:pPr algn="just"/>
                <a:endParaRPr lang="es-ES" dirty="0">
                  <a:latin typeface="Century Gothic" panose="020B0502020202020204" pitchFamily="34" charset="0"/>
                </a:endParaRPr>
              </a:p>
              <a:p>
                <a:pPr algn="just"/>
                <a14:m>
                  <m:oMathPara xmlns:m="http://schemas.openxmlformats.org/officeDocument/2006/math">
                    <m:oMathParaPr>
                      <m:jc m:val="centerGroup"/>
                    </m:oMathParaPr>
                    <m:oMath xmlns:m="http://schemas.openxmlformats.org/officeDocument/2006/math">
                      <m:r>
                        <a:rPr lang="es-ES" b="1" i="1">
                          <a:latin typeface="Cambria Math" panose="02040503050406030204" pitchFamily="18" charset="0"/>
                        </a:rPr>
                        <m:t>𝑷</m:t>
                      </m:r>
                      <m:d>
                        <m:dPr>
                          <m:begChr m:val="["/>
                          <m:endChr m:val="]"/>
                          <m:ctrlPr>
                            <a:rPr lang="es-ES" b="1" i="1">
                              <a:latin typeface="Cambria Math" panose="02040503050406030204" pitchFamily="18" charset="0"/>
                            </a:rPr>
                          </m:ctrlPr>
                        </m:dPr>
                        <m:e>
                          <m:r>
                            <a:rPr lang="es-ES" b="1" i="1">
                              <a:latin typeface="Cambria Math" panose="02040503050406030204" pitchFamily="18" charset="0"/>
                            </a:rPr>
                            <m:t>𝑿</m:t>
                          </m:r>
                          <m:r>
                            <a:rPr lang="es-ES" b="1" i="1">
                              <a:latin typeface="Cambria Math" panose="02040503050406030204" pitchFamily="18" charset="0"/>
                            </a:rPr>
                            <m:t>=</m:t>
                          </m:r>
                          <m:r>
                            <a:rPr lang="es-ES" b="1" i="1">
                              <a:latin typeface="Cambria Math" panose="02040503050406030204" pitchFamily="18" charset="0"/>
                            </a:rPr>
                            <m:t>𝟑</m:t>
                          </m:r>
                        </m:e>
                      </m:d>
                      <m:r>
                        <a:rPr lang="es-ES" b="1" i="1">
                          <a:latin typeface="Cambria Math" panose="02040503050406030204" pitchFamily="18" charset="0"/>
                        </a:rPr>
                        <m:t>=?</m:t>
                      </m:r>
                    </m:oMath>
                  </m:oMathPara>
                </a14:m>
                <a:endParaRPr lang="es-AR" dirty="0">
                  <a:latin typeface="Century Gothic" panose="020B0502020202020204" pitchFamily="34" charset="0"/>
                </a:endParaRPr>
              </a:p>
            </p:txBody>
          </p:sp>
        </mc:Choice>
        <mc:Fallback>
          <p:sp>
            <p:nvSpPr>
              <p:cNvPr id="2" name="Rectángulo 1"/>
              <p:cNvSpPr>
                <a:spLocks noRot="1" noChangeAspect="1" noMove="1" noResize="1" noEditPoints="1" noAdjustHandles="1" noChangeArrowheads="1" noChangeShapeType="1" noTextEdit="1"/>
              </p:cNvSpPr>
              <p:nvPr/>
            </p:nvSpPr>
            <p:spPr>
              <a:xfrm>
                <a:off x="1066548" y="711013"/>
                <a:ext cx="9156609" cy="5909310"/>
              </a:xfrm>
              <a:prstGeom prst="rect">
                <a:avLst/>
              </a:prstGeom>
              <a:blipFill>
                <a:blip r:embed="rId2"/>
                <a:stretch>
                  <a:fillRect l="-599" t="-619" r="-533"/>
                </a:stretch>
              </a:blipFill>
            </p:spPr>
            <p:txBody>
              <a:bodyPr/>
              <a:lstStyle/>
              <a:p>
                <a:r>
                  <a:rPr lang="es-AR">
                    <a:noFill/>
                  </a:rPr>
                  <a:t> </a:t>
                </a:r>
              </a:p>
            </p:txBody>
          </p:sp>
        </mc:Fallback>
      </mc:AlternateContent>
    </p:spTree>
    <p:extLst>
      <p:ext uri="{BB962C8B-B14F-4D97-AF65-F5344CB8AC3E}">
        <p14:creationId xmlns:p14="http://schemas.microsoft.com/office/powerpoint/2010/main" val="70579913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Rectángulo 1"/>
              <p:cNvSpPr/>
              <p:nvPr/>
            </p:nvSpPr>
            <p:spPr>
              <a:xfrm>
                <a:off x="1510126" y="908721"/>
                <a:ext cx="9157874" cy="5078313"/>
              </a:xfrm>
              <a:prstGeom prst="rect">
                <a:avLst/>
              </a:prstGeom>
            </p:spPr>
            <p:txBody>
              <a:bodyPr wrap="square">
                <a:spAutoFit/>
              </a:bodyPr>
              <a:lstStyle/>
              <a:p>
                <a:pPr algn="just"/>
                <a:r>
                  <a:rPr lang="es-ES" dirty="0">
                    <a:latin typeface="Century Gothic" panose="020B0502020202020204" pitchFamily="34" charset="0"/>
                  </a:rPr>
                  <a:t>Es decir, me solicitan calcular,</a:t>
                </a:r>
              </a:p>
              <a:p>
                <a:pPr algn="just"/>
                <a:endParaRPr lang="es-ES" dirty="0">
                  <a:latin typeface="Century Gothic" panose="020B0502020202020204" pitchFamily="34" charset="0"/>
                </a:endParaRPr>
              </a:p>
              <a:p>
                <a:pPr algn="just"/>
                <a14:m>
                  <m:oMathPara xmlns:m="http://schemas.openxmlformats.org/officeDocument/2006/math">
                    <m:oMathParaPr>
                      <m:jc m:val="centerGroup"/>
                    </m:oMathParaPr>
                    <m:oMath xmlns:m="http://schemas.openxmlformats.org/officeDocument/2006/math">
                      <m:r>
                        <a:rPr lang="es-ES" b="1" i="1">
                          <a:latin typeface="Cambria Math" panose="02040503050406030204" pitchFamily="18" charset="0"/>
                        </a:rPr>
                        <m:t>𝑷</m:t>
                      </m:r>
                      <m:d>
                        <m:dPr>
                          <m:begChr m:val="["/>
                          <m:endChr m:val="]"/>
                          <m:ctrlPr>
                            <a:rPr lang="es-ES" b="1" i="1">
                              <a:latin typeface="Cambria Math" panose="02040503050406030204" pitchFamily="18" charset="0"/>
                            </a:rPr>
                          </m:ctrlPr>
                        </m:dPr>
                        <m:e>
                          <m:r>
                            <a:rPr lang="es-ES" b="1" i="1">
                              <a:latin typeface="Cambria Math" panose="02040503050406030204" pitchFamily="18" charset="0"/>
                            </a:rPr>
                            <m:t>𝑿</m:t>
                          </m:r>
                          <m:r>
                            <a:rPr lang="es-ES" b="1" i="1">
                              <a:latin typeface="Cambria Math" panose="02040503050406030204" pitchFamily="18" charset="0"/>
                            </a:rPr>
                            <m:t>=</m:t>
                          </m:r>
                          <m:r>
                            <a:rPr lang="es-ES" b="1" i="1">
                              <a:latin typeface="Cambria Math" panose="02040503050406030204" pitchFamily="18" charset="0"/>
                            </a:rPr>
                            <m:t>𝟑</m:t>
                          </m:r>
                        </m:e>
                      </m:d>
                      <m:r>
                        <a:rPr lang="es-ES" b="1" i="1">
                          <a:latin typeface="Cambria Math" panose="02040503050406030204" pitchFamily="18" charset="0"/>
                        </a:rPr>
                        <m:t>=?</m:t>
                      </m:r>
                    </m:oMath>
                  </m:oMathPara>
                </a14:m>
                <a:endParaRPr lang="es-ES" b="1" dirty="0">
                  <a:latin typeface="Century Gothic" panose="020B0502020202020204" pitchFamily="34" charset="0"/>
                </a:endParaRPr>
              </a:p>
              <a:p>
                <a:pPr algn="just"/>
                <a:endParaRPr lang="es-ES" dirty="0">
                  <a:latin typeface="Century Gothic" panose="020B0502020202020204" pitchFamily="34" charset="0"/>
                </a:endParaRPr>
              </a:p>
              <a:p>
                <a:pPr algn="just"/>
                <a:r>
                  <a:rPr lang="es-ES" b="1" i="1" dirty="0">
                    <a:solidFill>
                      <a:srgbClr val="2E3192"/>
                    </a:solidFill>
                    <a:latin typeface="Century Gothic" panose="020B0502020202020204" pitchFamily="34" charset="0"/>
                  </a:rPr>
                  <a:t>¿Qué primer acercamiento a la determinación del valor de probabilidad podemos hacer sin emplear convolución?</a:t>
                </a:r>
              </a:p>
              <a:p>
                <a:pPr algn="just"/>
                <a:endParaRPr lang="es-ES" dirty="0">
                  <a:latin typeface="Century Gothic" panose="020B0502020202020204" pitchFamily="34" charset="0"/>
                </a:endParaRPr>
              </a:p>
              <a:p>
                <a:pPr algn="just"/>
                <a:r>
                  <a:rPr lang="es-ES" dirty="0">
                    <a:latin typeface="Century Gothic" panose="020B0502020202020204" pitchFamily="34" charset="0"/>
                  </a:rPr>
                  <a:t>Podemos pensar del siguiente modo,</a:t>
                </a:r>
              </a:p>
              <a:p>
                <a:pPr algn="just"/>
                <a:endParaRPr lang="es-ES" dirty="0">
                  <a:latin typeface="Century Gothic" panose="020B0502020202020204" pitchFamily="34" charset="0"/>
                </a:endParaRPr>
              </a:p>
              <a:p>
                <a:pPr algn="just"/>
                <a14:m>
                  <m:oMathPara xmlns:m="http://schemas.openxmlformats.org/officeDocument/2006/math">
                    <m:oMathParaPr>
                      <m:jc m:val="centerGroup"/>
                    </m:oMathParaPr>
                    <m:oMath xmlns:m="http://schemas.openxmlformats.org/officeDocument/2006/math">
                      <m:r>
                        <a:rPr lang="es-ES" b="1" i="1">
                          <a:latin typeface="Cambria Math" panose="02040503050406030204" pitchFamily="18" charset="0"/>
                        </a:rPr>
                        <m:t>𝒏</m:t>
                      </m:r>
                      <m:r>
                        <a:rPr lang="es-ES" b="1" i="1">
                          <a:latin typeface="Cambria Math" panose="02040503050406030204" pitchFamily="18" charset="0"/>
                        </a:rPr>
                        <m:t>=</m:t>
                      </m:r>
                      <m:r>
                        <a:rPr lang="es-ES" b="1" i="1">
                          <a:latin typeface="Cambria Math" panose="02040503050406030204" pitchFamily="18" charset="0"/>
                        </a:rPr>
                        <m:t>𝟓</m:t>
                      </m:r>
                    </m:oMath>
                  </m:oMathPara>
                </a14:m>
                <a:endParaRPr lang="es-ES" b="1" dirty="0">
                  <a:latin typeface="Century Gothic" panose="020B0502020202020204" pitchFamily="34" charset="0"/>
                </a:endParaRPr>
              </a:p>
              <a:p>
                <a:pPr algn="just"/>
                <a:endParaRPr lang="es-ES" dirty="0">
                  <a:latin typeface="Century Gothic" panose="020B0502020202020204" pitchFamily="34" charset="0"/>
                </a:endParaRPr>
              </a:p>
              <a:p>
                <a:pPr algn="just"/>
                <a:endParaRPr lang="es-ES" dirty="0">
                  <a:latin typeface="Century Gothic" panose="020B0502020202020204" pitchFamily="34" charset="0"/>
                </a:endParaRPr>
              </a:p>
              <a:p>
                <a:pPr algn="just"/>
                <a:r>
                  <a:rPr lang="es-ES" dirty="0">
                    <a:latin typeface="Century Gothic" panose="020B0502020202020204" pitchFamily="34" charset="0"/>
                  </a:rPr>
                  <a:t>Es decir, de las 5 personas existen 3 que poseen el atributo deseado y el resto no lo posee y mediante probabilidades se puede formalizar de la forma siguiente,</a:t>
                </a:r>
              </a:p>
              <a:p>
                <a:pPr algn="just"/>
                <a:endParaRPr lang="es-ES" dirty="0">
                  <a:latin typeface="Century Gothic" panose="020B0502020202020204" pitchFamily="34" charset="0"/>
                </a:endParaRPr>
              </a:p>
              <a:p>
                <a:pPr algn="just"/>
                <a14:m>
                  <m:oMathPara xmlns:m="http://schemas.openxmlformats.org/officeDocument/2006/math">
                    <m:oMathParaPr>
                      <m:jc m:val="centerGroup"/>
                    </m:oMathParaPr>
                    <m:oMath xmlns:m="http://schemas.openxmlformats.org/officeDocument/2006/math">
                      <m:sSup>
                        <m:sSupPr>
                          <m:ctrlPr>
                            <a:rPr lang="es-ES" i="1">
                              <a:latin typeface="Cambria Math" panose="02040503050406030204" pitchFamily="18" charset="0"/>
                            </a:rPr>
                          </m:ctrlPr>
                        </m:sSupPr>
                        <m:e>
                          <m:r>
                            <a:rPr lang="es-ES" i="1">
                              <a:latin typeface="Cambria Math" panose="02040503050406030204" pitchFamily="18" charset="0"/>
                            </a:rPr>
                            <m:t>0,30∗</m:t>
                          </m:r>
                          <m:r>
                            <a:rPr lang="es-ES" i="1">
                              <a:latin typeface="Cambria Math" panose="02040503050406030204" pitchFamily="18" charset="0"/>
                            </a:rPr>
                            <m:t>0,30</m:t>
                          </m:r>
                          <m:r>
                            <a:rPr lang="es-ES" i="1">
                              <a:latin typeface="Cambria Math" panose="02040503050406030204" pitchFamily="18" charset="0"/>
                            </a:rPr>
                            <m:t>∗</m:t>
                          </m:r>
                          <m:r>
                            <a:rPr lang="es-ES" i="1">
                              <a:latin typeface="Cambria Math" panose="02040503050406030204" pitchFamily="18" charset="0"/>
                            </a:rPr>
                            <m:t>0,30</m:t>
                          </m:r>
                          <m:r>
                            <a:rPr lang="es-ES" i="1">
                              <a:latin typeface="Cambria Math" panose="02040503050406030204" pitchFamily="18" charset="0"/>
                            </a:rPr>
                            <m:t>∗</m:t>
                          </m:r>
                          <m:r>
                            <a:rPr lang="es-ES" i="1">
                              <a:latin typeface="Cambria Math" panose="02040503050406030204" pitchFamily="18" charset="0"/>
                            </a:rPr>
                            <m:t>0,</m:t>
                          </m:r>
                          <m:r>
                            <a:rPr lang="es-ES" i="1">
                              <a:latin typeface="Cambria Math" panose="02040503050406030204" pitchFamily="18" charset="0"/>
                            </a:rPr>
                            <m:t>7</m:t>
                          </m:r>
                          <m:r>
                            <a:rPr lang="es-ES" i="1">
                              <a:latin typeface="Cambria Math" panose="02040503050406030204" pitchFamily="18" charset="0"/>
                            </a:rPr>
                            <m:t>0</m:t>
                          </m:r>
                          <m:r>
                            <a:rPr lang="es-ES" i="1">
                              <a:latin typeface="Cambria Math" panose="02040503050406030204" pitchFamily="18" charset="0"/>
                            </a:rPr>
                            <m:t>∗</m:t>
                          </m:r>
                          <m:r>
                            <a:rPr lang="es-ES" i="1">
                              <a:latin typeface="Cambria Math" panose="02040503050406030204" pitchFamily="18" charset="0"/>
                            </a:rPr>
                            <m:t>0,</m:t>
                          </m:r>
                          <m:r>
                            <a:rPr lang="es-ES" i="1">
                              <a:latin typeface="Cambria Math" panose="02040503050406030204" pitchFamily="18" charset="0"/>
                            </a:rPr>
                            <m:t>7</m:t>
                          </m:r>
                          <m:r>
                            <a:rPr lang="es-ES" i="1">
                              <a:latin typeface="Cambria Math" panose="02040503050406030204" pitchFamily="18" charset="0"/>
                            </a:rPr>
                            <m:t>0</m:t>
                          </m:r>
                          <m:r>
                            <a:rPr lang="es-ES" i="1">
                              <a:latin typeface="Cambria Math" panose="02040503050406030204" pitchFamily="18" charset="0"/>
                            </a:rPr>
                            <m:t>=0,30</m:t>
                          </m:r>
                        </m:e>
                        <m:sup>
                          <m:r>
                            <a:rPr lang="es-ES" i="1">
                              <a:latin typeface="Cambria Math" panose="02040503050406030204" pitchFamily="18" charset="0"/>
                            </a:rPr>
                            <m:t>3</m:t>
                          </m:r>
                        </m:sup>
                      </m:sSup>
                      <m:sSup>
                        <m:sSupPr>
                          <m:ctrlPr>
                            <a:rPr lang="es-ES" i="1">
                              <a:latin typeface="Cambria Math" panose="02040503050406030204" pitchFamily="18" charset="0"/>
                            </a:rPr>
                          </m:ctrlPr>
                        </m:sSupPr>
                        <m:e>
                          <m:r>
                            <a:rPr lang="es-ES" i="1">
                              <a:latin typeface="Cambria Math" panose="02040503050406030204" pitchFamily="18" charset="0"/>
                            </a:rPr>
                            <m:t>0,</m:t>
                          </m:r>
                          <m:r>
                            <a:rPr lang="es-ES" i="1">
                              <a:latin typeface="Cambria Math" panose="02040503050406030204" pitchFamily="18" charset="0"/>
                            </a:rPr>
                            <m:t>7</m:t>
                          </m:r>
                          <m:r>
                            <a:rPr lang="es-ES" i="1">
                              <a:latin typeface="Cambria Math" panose="02040503050406030204" pitchFamily="18" charset="0"/>
                            </a:rPr>
                            <m:t>0</m:t>
                          </m:r>
                        </m:e>
                        <m:sup>
                          <m:r>
                            <a:rPr lang="es-ES" i="1">
                              <a:latin typeface="Cambria Math" panose="02040503050406030204" pitchFamily="18" charset="0"/>
                            </a:rPr>
                            <m:t>2</m:t>
                          </m:r>
                        </m:sup>
                      </m:sSup>
                    </m:oMath>
                  </m:oMathPara>
                </a14:m>
                <a:endParaRPr lang="es-ES" dirty="0">
                  <a:latin typeface="Century Gothic" panose="020B0502020202020204" pitchFamily="34" charset="0"/>
                </a:endParaRPr>
              </a:p>
              <a:p>
                <a:pPr algn="just"/>
                <a:endParaRPr lang="es-ES" dirty="0">
                  <a:latin typeface="Century Gothic" panose="020B0502020202020204" pitchFamily="34" charset="0"/>
                </a:endParaRPr>
              </a:p>
              <a:p>
                <a:pPr algn="ctr"/>
                <a:r>
                  <a:rPr lang="es-ES" b="1" dirty="0">
                    <a:solidFill>
                      <a:srgbClr val="2E3192"/>
                    </a:solidFill>
                    <a:latin typeface="Century Gothic" panose="020B0502020202020204" pitchFamily="34" charset="0"/>
                  </a:rPr>
                  <a:t>¿Qué le falta a la anterior expresión?, ¿Qué considera implícitamente?</a:t>
                </a:r>
              </a:p>
            </p:txBody>
          </p:sp>
        </mc:Choice>
        <mc:Fallback>
          <p:sp>
            <p:nvSpPr>
              <p:cNvPr id="2" name="Rectángulo 1"/>
              <p:cNvSpPr>
                <a:spLocks noRot="1" noChangeAspect="1" noMove="1" noResize="1" noEditPoints="1" noAdjustHandles="1" noChangeArrowheads="1" noChangeShapeType="1" noTextEdit="1"/>
              </p:cNvSpPr>
              <p:nvPr/>
            </p:nvSpPr>
            <p:spPr>
              <a:xfrm>
                <a:off x="1510126" y="908721"/>
                <a:ext cx="9157874" cy="5078313"/>
              </a:xfrm>
              <a:prstGeom prst="rect">
                <a:avLst/>
              </a:prstGeom>
              <a:blipFill>
                <a:blip r:embed="rId2"/>
                <a:stretch>
                  <a:fillRect l="-599" t="-600" r="-533" b="-960"/>
                </a:stretch>
              </a:blipFill>
            </p:spPr>
            <p:txBody>
              <a:bodyPr/>
              <a:lstStyle/>
              <a:p>
                <a:r>
                  <a:rPr lang="es-AR">
                    <a:noFill/>
                  </a:rPr>
                  <a:t> </a:t>
                </a:r>
              </a:p>
            </p:txBody>
          </p:sp>
        </mc:Fallback>
      </mc:AlternateContent>
      <p:cxnSp>
        <p:nvCxnSpPr>
          <p:cNvPr id="4" name="Conector recto de flecha 3"/>
          <p:cNvCxnSpPr/>
          <p:nvPr/>
        </p:nvCxnSpPr>
        <p:spPr bwMode="auto">
          <a:xfrm flipV="1">
            <a:off x="6456040" y="3140968"/>
            <a:ext cx="648072" cy="36004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 name="Conector recto de flecha 4"/>
          <p:cNvCxnSpPr/>
          <p:nvPr/>
        </p:nvCxnSpPr>
        <p:spPr bwMode="auto">
          <a:xfrm>
            <a:off x="6456040" y="3520686"/>
            <a:ext cx="648072" cy="340362"/>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mc:Choice xmlns:a14="http://schemas.microsoft.com/office/drawing/2010/main" Requires="a14">
          <p:sp>
            <p:nvSpPr>
              <p:cNvPr id="7" name="Rectángulo 6"/>
              <p:cNvSpPr/>
              <p:nvPr/>
            </p:nvSpPr>
            <p:spPr>
              <a:xfrm>
                <a:off x="7544239" y="2951656"/>
                <a:ext cx="82105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s-ES" b="1" i="1">
                          <a:latin typeface="Cambria Math" panose="02040503050406030204" pitchFamily="18" charset="0"/>
                        </a:rPr>
                        <m:t>𝒙</m:t>
                      </m:r>
                      <m:r>
                        <a:rPr lang="es-ES" b="1" i="1">
                          <a:latin typeface="Cambria Math" panose="02040503050406030204" pitchFamily="18" charset="0"/>
                        </a:rPr>
                        <m:t>=</m:t>
                      </m:r>
                      <m:r>
                        <a:rPr lang="es-ES" b="1" i="1">
                          <a:latin typeface="Cambria Math" panose="02040503050406030204" pitchFamily="18" charset="0"/>
                        </a:rPr>
                        <m:t>𝟑</m:t>
                      </m:r>
                    </m:oMath>
                  </m:oMathPara>
                </a14:m>
                <a:endParaRPr lang="es-AR" dirty="0">
                  <a:latin typeface="Century Gothic" panose="020B0502020202020204" pitchFamily="34" charset="0"/>
                </a:endParaRPr>
              </a:p>
            </p:txBody>
          </p:sp>
        </mc:Choice>
        <mc:Fallback>
          <p:sp>
            <p:nvSpPr>
              <p:cNvPr id="7" name="Rectángulo 6"/>
              <p:cNvSpPr>
                <a:spLocks noRot="1" noChangeAspect="1" noMove="1" noResize="1" noEditPoints="1" noAdjustHandles="1" noChangeArrowheads="1" noChangeShapeType="1" noTextEdit="1"/>
              </p:cNvSpPr>
              <p:nvPr/>
            </p:nvSpPr>
            <p:spPr>
              <a:xfrm>
                <a:off x="7544239" y="2951656"/>
                <a:ext cx="821059" cy="369332"/>
              </a:xfrm>
              <a:prstGeom prst="rect">
                <a:avLst/>
              </a:prstGeom>
              <a:blipFill>
                <a:blip r:embed="rId3"/>
                <a:stretch>
                  <a:fillRect/>
                </a:stretch>
              </a:blipFill>
            </p:spPr>
            <p:txBody>
              <a:bodyPr/>
              <a:lstStyle/>
              <a:p>
                <a:r>
                  <a:rPr lang="es-AR">
                    <a:noFill/>
                  </a:rPr>
                  <a:t> </a:t>
                </a:r>
              </a:p>
            </p:txBody>
          </p:sp>
        </mc:Fallback>
      </mc:AlternateContent>
      <mc:AlternateContent xmlns:mc="http://schemas.openxmlformats.org/markup-compatibility/2006">
        <mc:Choice xmlns:a14="http://schemas.microsoft.com/office/drawing/2010/main" Requires="a14">
          <p:sp>
            <p:nvSpPr>
              <p:cNvPr id="8" name="Rectángulo 7"/>
              <p:cNvSpPr/>
              <p:nvPr/>
            </p:nvSpPr>
            <p:spPr>
              <a:xfrm>
                <a:off x="7146693" y="3631379"/>
                <a:ext cx="124585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s-ES" b="1" i="1">
                          <a:latin typeface="Cambria Math" panose="02040503050406030204" pitchFamily="18" charset="0"/>
                        </a:rPr>
                        <m:t>𝒏</m:t>
                      </m:r>
                      <m:r>
                        <a:rPr lang="es-ES" b="1" i="1">
                          <a:latin typeface="Cambria Math" panose="02040503050406030204" pitchFamily="18" charset="0"/>
                        </a:rPr>
                        <m:t>−</m:t>
                      </m:r>
                      <m:r>
                        <a:rPr lang="es-ES" b="1" i="1">
                          <a:latin typeface="Cambria Math" panose="02040503050406030204" pitchFamily="18" charset="0"/>
                        </a:rPr>
                        <m:t>𝒙</m:t>
                      </m:r>
                      <m:r>
                        <a:rPr lang="es-ES" b="1" i="1">
                          <a:latin typeface="Cambria Math" panose="02040503050406030204" pitchFamily="18" charset="0"/>
                        </a:rPr>
                        <m:t>=</m:t>
                      </m:r>
                      <m:r>
                        <a:rPr lang="es-ES" b="1" i="1">
                          <a:latin typeface="Cambria Math" panose="02040503050406030204" pitchFamily="18" charset="0"/>
                        </a:rPr>
                        <m:t>𝟐</m:t>
                      </m:r>
                    </m:oMath>
                  </m:oMathPara>
                </a14:m>
                <a:endParaRPr lang="es-AR" dirty="0">
                  <a:latin typeface="Century Gothic" panose="020B0502020202020204" pitchFamily="34" charset="0"/>
                </a:endParaRPr>
              </a:p>
            </p:txBody>
          </p:sp>
        </mc:Choice>
        <mc:Fallback>
          <p:sp>
            <p:nvSpPr>
              <p:cNvPr id="8" name="Rectángulo 7"/>
              <p:cNvSpPr>
                <a:spLocks noRot="1" noChangeAspect="1" noMove="1" noResize="1" noEditPoints="1" noAdjustHandles="1" noChangeArrowheads="1" noChangeShapeType="1" noTextEdit="1"/>
              </p:cNvSpPr>
              <p:nvPr/>
            </p:nvSpPr>
            <p:spPr>
              <a:xfrm>
                <a:off x="7146693" y="3631379"/>
                <a:ext cx="1245854" cy="369332"/>
              </a:xfrm>
              <a:prstGeom prst="rect">
                <a:avLst/>
              </a:prstGeom>
              <a:blipFill>
                <a:blip r:embed="rId4"/>
                <a:stretch>
                  <a:fillRect/>
                </a:stretch>
              </a:blipFill>
            </p:spPr>
            <p:txBody>
              <a:bodyPr/>
              <a:lstStyle/>
              <a:p>
                <a:r>
                  <a:rPr lang="es-AR">
                    <a:noFill/>
                  </a:rPr>
                  <a:t> </a:t>
                </a:r>
              </a:p>
            </p:txBody>
          </p:sp>
        </mc:Fallback>
      </mc:AlternateContent>
    </p:spTree>
    <p:extLst>
      <p:ext uri="{BB962C8B-B14F-4D97-AF65-F5344CB8AC3E}">
        <p14:creationId xmlns:p14="http://schemas.microsoft.com/office/powerpoint/2010/main" val="62310092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Rectángulo 1"/>
              <p:cNvSpPr/>
              <p:nvPr/>
            </p:nvSpPr>
            <p:spPr>
              <a:xfrm>
                <a:off x="1189393" y="484780"/>
                <a:ext cx="9169688" cy="6373220"/>
              </a:xfrm>
              <a:prstGeom prst="rect">
                <a:avLst/>
              </a:prstGeom>
            </p:spPr>
            <p:txBody>
              <a:bodyPr wrap="square">
                <a:spAutoFit/>
              </a:bodyPr>
              <a:lstStyle/>
              <a:p>
                <a:pPr algn="just"/>
                <a:r>
                  <a:rPr lang="es-ES" dirty="0">
                    <a:latin typeface="Century Gothic" panose="020B0502020202020204" pitchFamily="34" charset="0"/>
                  </a:rPr>
                  <a:t>La siguiente expresión está considerando únicamente un ordenamiento y es que las tres primeras personas observadas estén infectadas y las últimas dos no lo estén,</a:t>
                </a:r>
              </a:p>
              <a:p>
                <a:pPr algn="just"/>
                <a:endParaRPr lang="es-ES" dirty="0">
                  <a:latin typeface="Century Gothic" panose="020B0502020202020204" pitchFamily="34" charset="0"/>
                </a:endParaRPr>
              </a:p>
              <a:p>
                <a:pPr algn="just"/>
                <a14:m>
                  <m:oMathPara xmlns:m="http://schemas.openxmlformats.org/officeDocument/2006/math">
                    <m:oMathParaPr>
                      <m:jc m:val="centerGroup"/>
                    </m:oMathParaPr>
                    <m:oMath xmlns:m="http://schemas.openxmlformats.org/officeDocument/2006/math">
                      <m:sSup>
                        <m:sSupPr>
                          <m:ctrlPr>
                            <a:rPr lang="es-ES" i="1">
                              <a:latin typeface="Cambria Math" panose="02040503050406030204" pitchFamily="18" charset="0"/>
                            </a:rPr>
                          </m:ctrlPr>
                        </m:sSupPr>
                        <m:e>
                          <m:r>
                            <a:rPr lang="es-ES" i="1">
                              <a:latin typeface="Cambria Math" panose="02040503050406030204" pitchFamily="18" charset="0"/>
                            </a:rPr>
                            <m:t>0,30∗0,30∗0,30∗0,70∗0,70=0,30</m:t>
                          </m:r>
                        </m:e>
                        <m:sup>
                          <m:r>
                            <a:rPr lang="es-ES" i="1">
                              <a:latin typeface="Cambria Math" panose="02040503050406030204" pitchFamily="18" charset="0"/>
                            </a:rPr>
                            <m:t>3</m:t>
                          </m:r>
                        </m:sup>
                      </m:sSup>
                      <m:sSup>
                        <m:sSupPr>
                          <m:ctrlPr>
                            <a:rPr lang="es-ES" i="1">
                              <a:latin typeface="Cambria Math" panose="02040503050406030204" pitchFamily="18" charset="0"/>
                            </a:rPr>
                          </m:ctrlPr>
                        </m:sSupPr>
                        <m:e>
                          <m:r>
                            <a:rPr lang="es-ES" i="1">
                              <a:latin typeface="Cambria Math" panose="02040503050406030204" pitchFamily="18" charset="0"/>
                            </a:rPr>
                            <m:t>0,70</m:t>
                          </m:r>
                        </m:e>
                        <m:sup>
                          <m:r>
                            <a:rPr lang="es-ES" i="1">
                              <a:latin typeface="Cambria Math" panose="02040503050406030204" pitchFamily="18" charset="0"/>
                            </a:rPr>
                            <m:t>2</m:t>
                          </m:r>
                        </m:sup>
                      </m:sSup>
                    </m:oMath>
                  </m:oMathPara>
                </a14:m>
                <a:endParaRPr lang="es-AR" dirty="0">
                  <a:latin typeface="Century Gothic" panose="020B0502020202020204" pitchFamily="34" charset="0"/>
                </a:endParaRPr>
              </a:p>
              <a:p>
                <a:pPr algn="just"/>
                <a:endParaRPr lang="es-ES" dirty="0">
                  <a:latin typeface="Century Gothic" panose="020B0502020202020204" pitchFamily="34" charset="0"/>
                </a:endParaRPr>
              </a:p>
              <a:p>
                <a:pPr algn="just"/>
                <a:r>
                  <a:rPr lang="es-ES" dirty="0">
                    <a:latin typeface="Century Gothic" panose="020B0502020202020204" pitchFamily="34" charset="0"/>
                  </a:rPr>
                  <a:t>Ahora bien con esta información, </a:t>
                </a:r>
                <a:r>
                  <a:rPr lang="es-ES" b="1" i="1" dirty="0">
                    <a:solidFill>
                      <a:srgbClr val="2E3192"/>
                    </a:solidFill>
                    <a:latin typeface="Century Gothic" panose="020B0502020202020204" pitchFamily="34" charset="0"/>
                  </a:rPr>
                  <a:t>¿Cuántos ordenamientos existen?</a:t>
                </a:r>
              </a:p>
              <a:p>
                <a:pPr algn="just"/>
                <a:endParaRPr lang="es-ES" dirty="0">
                  <a:latin typeface="Century Gothic" panose="020B0502020202020204" pitchFamily="34" charset="0"/>
                </a:endParaRPr>
              </a:p>
              <a:p>
                <a:pPr algn="just"/>
                <a:r>
                  <a:rPr lang="es-ES" dirty="0">
                    <a:latin typeface="Century Gothic" panose="020B0502020202020204" pitchFamily="34" charset="0"/>
                  </a:rPr>
                  <a:t>La probabilidad anterior debe ir multiplicada por un número combinatorio que indique las combinaciones de dado una cantidad de ensayos (o repeticiones) encontrar una cantidad de elementos con atributo. Por ejemplo, supongamos que contamos con 3 profesoras y queremos determinar la cantidad de combinaciones seleccionando 2 de ellas. Al pensar por un momento determinamos que existen 3 combinaciones (Pro1-Pro2, Pro1-Pro3, Pro2-Pro3). Formalmente con un número combinatorio,</a:t>
                </a:r>
              </a:p>
              <a:p>
                <a:pPr algn="just"/>
                <a:endParaRPr lang="es-ES" dirty="0">
                  <a:latin typeface="Century Gothic" panose="020B0502020202020204" pitchFamily="34" charset="0"/>
                </a:endParaRPr>
              </a:p>
              <a:p>
                <a:pPr algn="just"/>
                <a14:m>
                  <m:oMathPara xmlns:m="http://schemas.openxmlformats.org/officeDocument/2006/math">
                    <m:oMathParaPr>
                      <m:jc m:val="centerGroup"/>
                    </m:oMathParaPr>
                    <m:oMath xmlns:m="http://schemas.openxmlformats.org/officeDocument/2006/math">
                      <m:d>
                        <m:dPr>
                          <m:ctrlPr>
                            <a:rPr lang="es-ES" i="1">
                              <a:latin typeface="Cambria Math" panose="02040503050406030204" pitchFamily="18" charset="0"/>
                            </a:rPr>
                          </m:ctrlPr>
                        </m:dPr>
                        <m:e>
                          <m:eqArr>
                            <m:eqArrPr>
                              <m:ctrlPr>
                                <a:rPr lang="es-ES" i="1">
                                  <a:latin typeface="Cambria Math" panose="02040503050406030204" pitchFamily="18" charset="0"/>
                                </a:rPr>
                              </m:ctrlPr>
                            </m:eqArrPr>
                            <m:e>
                              <m:r>
                                <a:rPr lang="es-ES" i="1">
                                  <a:latin typeface="Cambria Math" panose="02040503050406030204" pitchFamily="18" charset="0"/>
                                </a:rPr>
                                <m:t>3</m:t>
                              </m:r>
                            </m:e>
                            <m:e>
                              <m:r>
                                <a:rPr lang="es-ES" i="1">
                                  <a:latin typeface="Cambria Math" panose="02040503050406030204" pitchFamily="18" charset="0"/>
                                </a:rPr>
                                <m:t>2</m:t>
                              </m:r>
                            </m:e>
                          </m:eqArr>
                        </m:e>
                      </m:d>
                      <m:r>
                        <a:rPr lang="es-ES" i="1">
                          <a:latin typeface="Cambria Math" panose="02040503050406030204" pitchFamily="18" charset="0"/>
                        </a:rPr>
                        <m:t>=3</m:t>
                      </m:r>
                    </m:oMath>
                  </m:oMathPara>
                </a14:m>
                <a:endParaRPr lang="es-ES" dirty="0">
                  <a:latin typeface="Century Gothic" panose="020B0502020202020204" pitchFamily="34" charset="0"/>
                </a:endParaRPr>
              </a:p>
              <a:p>
                <a:pPr algn="just"/>
                <a:endParaRPr lang="es-ES" dirty="0">
                  <a:latin typeface="Century Gothic" panose="020B0502020202020204" pitchFamily="34" charset="0"/>
                </a:endParaRPr>
              </a:p>
              <a:p>
                <a:pPr algn="just"/>
                <a:r>
                  <a:rPr lang="es-ES" dirty="0">
                    <a:latin typeface="Century Gothic" panose="020B0502020202020204" pitchFamily="34" charset="0"/>
                  </a:rPr>
                  <a:t>¿Cómo se calcula un número combinatorio? (genéricamente),</a:t>
                </a:r>
              </a:p>
              <a:p>
                <a:pPr algn="just"/>
                <a:endParaRPr lang="es-ES" dirty="0">
                  <a:latin typeface="Century Gothic" panose="020B0502020202020204" pitchFamily="34" charset="0"/>
                </a:endParaRPr>
              </a:p>
              <a:p>
                <a:pPr algn="just"/>
                <a14:m>
                  <m:oMathPara xmlns:m="http://schemas.openxmlformats.org/officeDocument/2006/math">
                    <m:oMathParaPr>
                      <m:jc m:val="centerGroup"/>
                    </m:oMathParaPr>
                    <m:oMath xmlns:m="http://schemas.openxmlformats.org/officeDocument/2006/math">
                      <m:d>
                        <m:dPr>
                          <m:ctrlPr>
                            <a:rPr lang="es-ES" i="1">
                              <a:latin typeface="Cambria Math" panose="02040503050406030204" pitchFamily="18" charset="0"/>
                            </a:rPr>
                          </m:ctrlPr>
                        </m:dPr>
                        <m:e>
                          <m:eqArr>
                            <m:eqArrPr>
                              <m:ctrlPr>
                                <a:rPr lang="es-ES" i="1">
                                  <a:latin typeface="Cambria Math" panose="02040503050406030204" pitchFamily="18" charset="0"/>
                                </a:rPr>
                              </m:ctrlPr>
                            </m:eqArrPr>
                            <m:e>
                              <m:r>
                                <a:rPr lang="es-ES" i="1">
                                  <a:latin typeface="Cambria Math" panose="02040503050406030204" pitchFamily="18" charset="0"/>
                                </a:rPr>
                                <m:t>𝑛</m:t>
                              </m:r>
                            </m:e>
                            <m:e>
                              <m:r>
                                <a:rPr lang="es-ES" i="1">
                                  <a:latin typeface="Cambria Math" panose="02040503050406030204" pitchFamily="18" charset="0"/>
                                </a:rPr>
                                <m:t>𝑘</m:t>
                              </m:r>
                            </m:e>
                          </m:eqArr>
                        </m:e>
                      </m:d>
                      <m:r>
                        <a:rPr lang="es-ES" i="1">
                          <a:latin typeface="Cambria Math" panose="02040503050406030204" pitchFamily="18" charset="0"/>
                        </a:rPr>
                        <m:t>=</m:t>
                      </m:r>
                      <m:f>
                        <m:fPr>
                          <m:ctrlPr>
                            <a:rPr lang="es-ES" i="1">
                              <a:latin typeface="Cambria Math" panose="02040503050406030204" pitchFamily="18" charset="0"/>
                            </a:rPr>
                          </m:ctrlPr>
                        </m:fPr>
                        <m:num>
                          <m:r>
                            <a:rPr lang="es-ES" i="1">
                              <a:latin typeface="Cambria Math" panose="02040503050406030204" pitchFamily="18" charset="0"/>
                            </a:rPr>
                            <m:t>𝑛</m:t>
                          </m:r>
                          <m:r>
                            <a:rPr lang="es-ES" i="1">
                              <a:latin typeface="Cambria Math" panose="02040503050406030204" pitchFamily="18" charset="0"/>
                            </a:rPr>
                            <m:t>!</m:t>
                          </m:r>
                        </m:num>
                        <m:den>
                          <m:r>
                            <a:rPr lang="es-ES" i="1">
                              <a:latin typeface="Cambria Math" panose="02040503050406030204" pitchFamily="18" charset="0"/>
                            </a:rPr>
                            <m:t>𝑘</m:t>
                          </m:r>
                          <m:r>
                            <a:rPr lang="es-ES" i="1">
                              <a:latin typeface="Cambria Math" panose="02040503050406030204" pitchFamily="18" charset="0"/>
                            </a:rPr>
                            <m:t>!</m:t>
                          </m:r>
                          <m:d>
                            <m:dPr>
                              <m:ctrlPr>
                                <a:rPr lang="es-ES" i="1">
                                  <a:latin typeface="Cambria Math" panose="02040503050406030204" pitchFamily="18" charset="0"/>
                                </a:rPr>
                              </m:ctrlPr>
                            </m:dPr>
                            <m:e>
                              <m:r>
                                <a:rPr lang="es-ES" i="1">
                                  <a:latin typeface="Cambria Math" panose="02040503050406030204" pitchFamily="18" charset="0"/>
                                </a:rPr>
                                <m:t>𝑛</m:t>
                              </m:r>
                              <m:r>
                                <a:rPr lang="es-ES" i="1">
                                  <a:latin typeface="Cambria Math" panose="02040503050406030204" pitchFamily="18" charset="0"/>
                                </a:rPr>
                                <m:t>−</m:t>
                              </m:r>
                              <m:r>
                                <a:rPr lang="es-ES" i="1">
                                  <a:latin typeface="Cambria Math" panose="02040503050406030204" pitchFamily="18" charset="0"/>
                                </a:rPr>
                                <m:t>𝑘</m:t>
                              </m:r>
                            </m:e>
                          </m:d>
                          <m:r>
                            <a:rPr lang="es-ES" i="1">
                              <a:latin typeface="Cambria Math" panose="02040503050406030204" pitchFamily="18" charset="0"/>
                            </a:rPr>
                            <m:t>!</m:t>
                          </m:r>
                        </m:den>
                      </m:f>
                    </m:oMath>
                  </m:oMathPara>
                </a14:m>
                <a:endParaRPr lang="es-AR" dirty="0">
                  <a:latin typeface="Century Gothic" panose="020B0502020202020204" pitchFamily="34" charset="0"/>
                </a:endParaRPr>
              </a:p>
            </p:txBody>
          </p:sp>
        </mc:Choice>
        <mc:Fallback>
          <p:sp>
            <p:nvSpPr>
              <p:cNvPr id="2" name="Rectángulo 1"/>
              <p:cNvSpPr>
                <a:spLocks noRot="1" noChangeAspect="1" noMove="1" noResize="1" noEditPoints="1" noAdjustHandles="1" noChangeArrowheads="1" noChangeShapeType="1" noTextEdit="1"/>
              </p:cNvSpPr>
              <p:nvPr/>
            </p:nvSpPr>
            <p:spPr>
              <a:xfrm>
                <a:off x="1189393" y="484780"/>
                <a:ext cx="9169688" cy="6373220"/>
              </a:xfrm>
              <a:prstGeom prst="rect">
                <a:avLst/>
              </a:prstGeom>
              <a:blipFill>
                <a:blip r:embed="rId2"/>
                <a:stretch>
                  <a:fillRect l="-532" t="-574" r="-598"/>
                </a:stretch>
              </a:blipFill>
            </p:spPr>
            <p:txBody>
              <a:bodyPr/>
              <a:lstStyle/>
              <a:p>
                <a:r>
                  <a:rPr lang="es-AR">
                    <a:noFill/>
                  </a:rPr>
                  <a:t> </a:t>
                </a:r>
              </a:p>
            </p:txBody>
          </p:sp>
        </mc:Fallback>
      </mc:AlternateContent>
    </p:spTree>
    <p:extLst>
      <p:ext uri="{BB962C8B-B14F-4D97-AF65-F5344CB8AC3E}">
        <p14:creationId xmlns:p14="http://schemas.microsoft.com/office/powerpoint/2010/main" val="207233978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Rectángulo 1">
                <a:extLst>
                  <a:ext uri="{FF2B5EF4-FFF2-40B4-BE49-F238E27FC236}">
                    <a16:creationId xmlns:a16="http://schemas.microsoft.com/office/drawing/2014/main" id="{70DF90F7-FC25-4778-899A-38E51D9B3146}"/>
                  </a:ext>
                </a:extLst>
              </p:cNvPr>
              <p:cNvSpPr/>
              <p:nvPr/>
            </p:nvSpPr>
            <p:spPr>
              <a:xfrm>
                <a:off x="1524000" y="908720"/>
                <a:ext cx="9144000" cy="5355312"/>
              </a:xfrm>
              <a:prstGeom prst="rect">
                <a:avLst/>
              </a:prstGeom>
            </p:spPr>
            <p:txBody>
              <a:bodyPr wrap="square">
                <a:spAutoFit/>
              </a:bodyPr>
              <a:lstStyle/>
              <a:p>
                <a:pPr algn="just"/>
                <a:r>
                  <a:rPr lang="es-AR" dirty="0">
                    <a:latin typeface="Century Gothic" panose="020B0502020202020204" pitchFamily="34" charset="0"/>
                  </a:rPr>
                  <a:t>Supongamos que se realiza el siguiente experimento aleatorio:</a:t>
                </a:r>
              </a:p>
              <a:p>
                <a:pPr algn="just"/>
                <a:endParaRPr lang="es-AR" dirty="0">
                  <a:latin typeface="Century Gothic" panose="020B0502020202020204" pitchFamily="34" charset="0"/>
                </a:endParaRPr>
              </a:p>
              <a:p>
                <a:pPr marL="285750" indent="-285750" algn="just">
                  <a:buFont typeface="Arial" panose="020B0604020202020204" pitchFamily="34" charset="0"/>
                  <a:buChar char="•"/>
                </a:pPr>
                <a:r>
                  <a:rPr lang="es-AR" b="1" i="1" dirty="0">
                    <a:latin typeface="Century Gothic" panose="020B0502020202020204" pitchFamily="34" charset="0"/>
                  </a:rPr>
                  <a:t>Arrojar tres veces al aire una moneda equilibrada</a:t>
                </a:r>
              </a:p>
              <a:p>
                <a:pPr algn="just"/>
                <a:endParaRPr lang="es-AR" dirty="0">
                  <a:latin typeface="Century Gothic" panose="020B0502020202020204" pitchFamily="34" charset="0"/>
                </a:endParaRPr>
              </a:p>
              <a:p>
                <a:pPr algn="just"/>
                <a:r>
                  <a:rPr lang="es-AR" dirty="0">
                    <a:latin typeface="Century Gothic" panose="020B0502020202020204" pitchFamily="34" charset="0"/>
                  </a:rPr>
                  <a:t>El espacio muestral de este experimento aleatorio esta compuesto por los siguientes resultados,</a:t>
                </a:r>
              </a:p>
              <a:p>
                <a:endParaRPr lang="es-AR" dirty="0">
                  <a:latin typeface="Century Gothic" panose="020B0502020202020204" pitchFamily="34" charset="0"/>
                </a:endParaRPr>
              </a:p>
              <a:p>
                <a:pPr/>
                <a14:m>
                  <m:oMathPara xmlns:m="http://schemas.openxmlformats.org/officeDocument/2006/math">
                    <m:oMathParaPr>
                      <m:jc m:val="centerGroup"/>
                    </m:oMathParaPr>
                    <m:oMath xmlns:m="http://schemas.openxmlformats.org/officeDocument/2006/math">
                      <m:r>
                        <a:rPr lang="es-AR" i="1">
                          <a:latin typeface="Cambria Math" panose="02040503050406030204" pitchFamily="18" charset="0"/>
                        </a:rPr>
                        <m:t>𝑆</m:t>
                      </m:r>
                      <m:r>
                        <a:rPr lang="es-AR" i="1">
                          <a:latin typeface="Cambria Math" panose="02040503050406030204" pitchFamily="18" charset="0"/>
                        </a:rPr>
                        <m:t>=</m:t>
                      </m:r>
                      <m:d>
                        <m:dPr>
                          <m:begChr m:val="{"/>
                          <m:endChr m:val="}"/>
                          <m:ctrlPr>
                            <a:rPr lang="es-AR" i="1">
                              <a:latin typeface="Cambria Math" panose="02040503050406030204" pitchFamily="18" charset="0"/>
                            </a:rPr>
                          </m:ctrlPr>
                        </m:dPr>
                        <m:e>
                          <m:r>
                            <a:rPr lang="es-AR" i="1">
                              <a:latin typeface="Cambria Math" panose="02040503050406030204" pitchFamily="18" charset="0"/>
                            </a:rPr>
                            <m:t>𝐶𝐶𝐶</m:t>
                          </m:r>
                          <m:r>
                            <a:rPr lang="es-AR" i="1">
                              <a:latin typeface="Cambria Math" panose="02040503050406030204" pitchFamily="18" charset="0"/>
                            </a:rPr>
                            <m:t>,</m:t>
                          </m:r>
                          <m:r>
                            <a:rPr lang="es-AR" i="1">
                              <a:latin typeface="Cambria Math" panose="02040503050406030204" pitchFamily="18" charset="0"/>
                            </a:rPr>
                            <m:t>𝐶𝐶𝑋</m:t>
                          </m:r>
                          <m:r>
                            <a:rPr lang="es-AR" i="1">
                              <a:latin typeface="Cambria Math" panose="02040503050406030204" pitchFamily="18" charset="0"/>
                            </a:rPr>
                            <m:t>,</m:t>
                          </m:r>
                          <m:r>
                            <a:rPr lang="es-AR" i="1">
                              <a:latin typeface="Cambria Math" panose="02040503050406030204" pitchFamily="18" charset="0"/>
                            </a:rPr>
                            <m:t>𝐶𝑋𝐶</m:t>
                          </m:r>
                          <m:r>
                            <a:rPr lang="es-AR" i="1">
                              <a:latin typeface="Cambria Math" panose="02040503050406030204" pitchFamily="18" charset="0"/>
                            </a:rPr>
                            <m:t>,</m:t>
                          </m:r>
                          <m:r>
                            <a:rPr lang="es-AR" i="1">
                              <a:latin typeface="Cambria Math" panose="02040503050406030204" pitchFamily="18" charset="0"/>
                            </a:rPr>
                            <m:t>𝑋𝐶𝐶</m:t>
                          </m:r>
                          <m:r>
                            <a:rPr lang="es-AR" i="1">
                              <a:latin typeface="Cambria Math" panose="02040503050406030204" pitchFamily="18" charset="0"/>
                            </a:rPr>
                            <m:t>,</m:t>
                          </m:r>
                          <m:r>
                            <a:rPr lang="es-AR" i="1">
                              <a:latin typeface="Cambria Math" panose="02040503050406030204" pitchFamily="18" charset="0"/>
                            </a:rPr>
                            <m:t>𝐶𝑋𝑋</m:t>
                          </m:r>
                          <m:r>
                            <a:rPr lang="es-AR" i="1">
                              <a:latin typeface="Cambria Math" panose="02040503050406030204" pitchFamily="18" charset="0"/>
                            </a:rPr>
                            <m:t>,</m:t>
                          </m:r>
                          <m:r>
                            <a:rPr lang="es-AR" i="1">
                              <a:latin typeface="Cambria Math" panose="02040503050406030204" pitchFamily="18" charset="0"/>
                            </a:rPr>
                            <m:t>𝑋𝐶𝑋</m:t>
                          </m:r>
                          <m:r>
                            <a:rPr lang="es-AR" i="1">
                              <a:latin typeface="Cambria Math" panose="02040503050406030204" pitchFamily="18" charset="0"/>
                            </a:rPr>
                            <m:t>,</m:t>
                          </m:r>
                          <m:r>
                            <a:rPr lang="es-AR" i="1">
                              <a:latin typeface="Cambria Math" panose="02040503050406030204" pitchFamily="18" charset="0"/>
                            </a:rPr>
                            <m:t>𝑋𝑋𝐶</m:t>
                          </m:r>
                          <m:r>
                            <a:rPr lang="es-AR" i="1">
                              <a:latin typeface="Cambria Math" panose="02040503050406030204" pitchFamily="18" charset="0"/>
                            </a:rPr>
                            <m:t>,</m:t>
                          </m:r>
                          <m:r>
                            <a:rPr lang="es-AR" i="1">
                              <a:latin typeface="Cambria Math" panose="02040503050406030204" pitchFamily="18" charset="0"/>
                            </a:rPr>
                            <m:t>𝑋𝑋𝑋</m:t>
                          </m:r>
                        </m:e>
                      </m:d>
                    </m:oMath>
                  </m:oMathPara>
                </a14:m>
                <a:endParaRPr lang="es-AR" dirty="0">
                  <a:latin typeface="Century Gothic" panose="020B0502020202020204" pitchFamily="34" charset="0"/>
                </a:endParaRPr>
              </a:p>
              <a:p>
                <a:endParaRPr lang="es-AR" dirty="0">
                  <a:latin typeface="Century Gothic" panose="020B0502020202020204" pitchFamily="34" charset="0"/>
                </a:endParaRPr>
              </a:p>
              <a:p>
                <a:r>
                  <a:rPr lang="es-AR" dirty="0">
                    <a:latin typeface="Century Gothic" panose="020B0502020202020204" pitchFamily="34" charset="0"/>
                  </a:rPr>
                  <a:t>Y supongamos que queremos cuantificar la cantidad de caras que salen al realizar este experimento aleatorio, es decir estamos interesados en determinar cuantas veces sale cara,</a:t>
                </a:r>
              </a:p>
              <a:p>
                <a:endParaRPr lang="es-AR" dirty="0">
                  <a:latin typeface="Century Gothic" panose="020B0502020202020204" pitchFamily="34" charset="0"/>
                </a:endParaRPr>
              </a:p>
              <a:p>
                <a:pPr/>
                <a14:m>
                  <m:oMathPara xmlns:m="http://schemas.openxmlformats.org/officeDocument/2006/math">
                    <m:oMathParaPr>
                      <m:jc m:val="centerGroup"/>
                    </m:oMathParaPr>
                    <m:oMath xmlns:m="http://schemas.openxmlformats.org/officeDocument/2006/math">
                      <m:r>
                        <a:rPr lang="es-AR" i="1">
                          <a:latin typeface="Cambria Math" panose="02040503050406030204" pitchFamily="18" charset="0"/>
                        </a:rPr>
                        <m:t>𝑋</m:t>
                      </m:r>
                      <m:r>
                        <a:rPr lang="es-AR" i="1">
                          <a:latin typeface="Cambria Math" panose="02040503050406030204" pitchFamily="18" charset="0"/>
                        </a:rPr>
                        <m:t>=</m:t>
                      </m:r>
                      <m:r>
                        <a:rPr lang="es-AR" i="1">
                          <a:latin typeface="Cambria Math" panose="02040503050406030204" pitchFamily="18" charset="0"/>
                        </a:rPr>
                        <m:t>𝐶𝑎𝑛𝑡𝑖𝑑𝑎𝑑</m:t>
                      </m:r>
                      <m:r>
                        <a:rPr lang="es-AR" i="1">
                          <a:latin typeface="Cambria Math" panose="02040503050406030204" pitchFamily="18" charset="0"/>
                        </a:rPr>
                        <m:t> </m:t>
                      </m:r>
                      <m:r>
                        <a:rPr lang="es-AR" i="1">
                          <a:latin typeface="Cambria Math" panose="02040503050406030204" pitchFamily="18" charset="0"/>
                        </a:rPr>
                        <m:t>𝑑𝑒</m:t>
                      </m:r>
                      <m:r>
                        <a:rPr lang="es-AR" i="1">
                          <a:latin typeface="Cambria Math" panose="02040503050406030204" pitchFamily="18" charset="0"/>
                        </a:rPr>
                        <m:t> </m:t>
                      </m:r>
                      <m:r>
                        <a:rPr lang="es-AR" i="1">
                          <a:latin typeface="Cambria Math" panose="02040503050406030204" pitchFamily="18" charset="0"/>
                        </a:rPr>
                        <m:t>𝐶𝑎𝑟𝑎𝑠</m:t>
                      </m:r>
                      <m:r>
                        <a:rPr lang="es-AR" i="1">
                          <a:latin typeface="Cambria Math" panose="02040503050406030204" pitchFamily="18" charset="0"/>
                        </a:rPr>
                        <m:t> </m:t>
                      </m:r>
                      <m:r>
                        <a:rPr lang="es-AR" i="1">
                          <a:latin typeface="Cambria Math" panose="02040503050406030204" pitchFamily="18" charset="0"/>
                        </a:rPr>
                        <m:t>𝑞𝑢𝑒</m:t>
                      </m:r>
                      <m:r>
                        <a:rPr lang="es-AR" i="1">
                          <a:latin typeface="Cambria Math" panose="02040503050406030204" pitchFamily="18" charset="0"/>
                        </a:rPr>
                        <m:t> </m:t>
                      </m:r>
                      <m:r>
                        <a:rPr lang="es-AR" i="1">
                          <a:latin typeface="Cambria Math" panose="02040503050406030204" pitchFamily="18" charset="0"/>
                        </a:rPr>
                        <m:t>𝑠𝑎𝑙𝑒𝑛</m:t>
                      </m:r>
                      <m:r>
                        <a:rPr lang="es-AR" i="1">
                          <a:latin typeface="Cambria Math" panose="02040503050406030204" pitchFamily="18" charset="0"/>
                        </a:rPr>
                        <m:t> </m:t>
                      </m:r>
                      <m:r>
                        <a:rPr lang="es-AR" i="1">
                          <a:latin typeface="Cambria Math" panose="02040503050406030204" pitchFamily="18" charset="0"/>
                        </a:rPr>
                        <m:t>𝑎𝑙</m:t>
                      </m:r>
                      <m:r>
                        <a:rPr lang="es-AR" i="1">
                          <a:latin typeface="Cambria Math" panose="02040503050406030204" pitchFamily="18" charset="0"/>
                        </a:rPr>
                        <m:t> </m:t>
                      </m:r>
                      <m:r>
                        <a:rPr lang="es-AR" i="1">
                          <a:latin typeface="Cambria Math" panose="02040503050406030204" pitchFamily="18" charset="0"/>
                        </a:rPr>
                        <m:t>𝑙𝑎𝑛𝑧𝑎𝑟</m:t>
                      </m:r>
                      <m:r>
                        <a:rPr lang="es-AR" i="1">
                          <a:latin typeface="Cambria Math" panose="02040503050406030204" pitchFamily="18" charset="0"/>
                        </a:rPr>
                        <m:t> 3 </m:t>
                      </m:r>
                      <m:r>
                        <a:rPr lang="es-AR" i="1">
                          <a:latin typeface="Cambria Math" panose="02040503050406030204" pitchFamily="18" charset="0"/>
                        </a:rPr>
                        <m:t>𝑣𝑒𝑐𝑒𝑠</m:t>
                      </m:r>
                      <m:r>
                        <a:rPr lang="es-AR" i="1">
                          <a:latin typeface="Cambria Math" panose="02040503050406030204" pitchFamily="18" charset="0"/>
                        </a:rPr>
                        <m:t> </m:t>
                      </m:r>
                      <m:r>
                        <a:rPr lang="es-AR" i="1">
                          <a:latin typeface="Cambria Math" panose="02040503050406030204" pitchFamily="18" charset="0"/>
                        </a:rPr>
                        <m:t>𝑢𝑛𝑎</m:t>
                      </m:r>
                      <m:r>
                        <a:rPr lang="es-AR" i="1">
                          <a:latin typeface="Cambria Math" panose="02040503050406030204" pitchFamily="18" charset="0"/>
                        </a:rPr>
                        <m:t> </m:t>
                      </m:r>
                      <m:r>
                        <a:rPr lang="es-AR" i="1">
                          <a:latin typeface="Cambria Math" panose="02040503050406030204" pitchFamily="18" charset="0"/>
                        </a:rPr>
                        <m:t>𝑚𝑜𝑛𝑒𝑑𝑎</m:t>
                      </m:r>
                      <m:r>
                        <a:rPr lang="es-AR" i="1">
                          <a:latin typeface="Cambria Math" panose="02040503050406030204" pitchFamily="18" charset="0"/>
                        </a:rPr>
                        <m:t> </m:t>
                      </m:r>
                      <m:r>
                        <a:rPr lang="es-AR" i="1">
                          <a:latin typeface="Cambria Math" panose="02040503050406030204" pitchFamily="18" charset="0"/>
                        </a:rPr>
                        <m:t>𝑎𝑙</m:t>
                      </m:r>
                      <m:r>
                        <a:rPr lang="es-AR" i="1">
                          <a:latin typeface="Cambria Math" panose="02040503050406030204" pitchFamily="18" charset="0"/>
                        </a:rPr>
                        <m:t> </m:t>
                      </m:r>
                      <m:r>
                        <a:rPr lang="es-AR" i="1">
                          <a:latin typeface="Cambria Math" panose="02040503050406030204" pitchFamily="18" charset="0"/>
                        </a:rPr>
                        <m:t>𝑎𝑖𝑟𝑒</m:t>
                      </m:r>
                    </m:oMath>
                  </m:oMathPara>
                </a14:m>
                <a:endParaRPr lang="es-AR" dirty="0">
                  <a:latin typeface="Century Gothic" panose="020B0502020202020204" pitchFamily="34" charset="0"/>
                </a:endParaRPr>
              </a:p>
              <a:p>
                <a:endParaRPr lang="es-AR" dirty="0">
                  <a:latin typeface="Century Gothic" panose="020B0502020202020204" pitchFamily="34" charset="0"/>
                </a:endParaRPr>
              </a:p>
              <a:p>
                <a:r>
                  <a:rPr lang="es-AR" dirty="0">
                    <a:latin typeface="Century Gothic" panose="020B0502020202020204" pitchFamily="34" charset="0"/>
                  </a:rPr>
                  <a:t>Por lo tanto, nos queda definido una variable que asume, en este ejemplo particular, los siguientes resultados,</a:t>
                </a:r>
              </a:p>
              <a:p>
                <a:endParaRPr lang="es-AR" dirty="0">
                  <a:latin typeface="Century Gothic" panose="020B0502020202020204" pitchFamily="34" charset="0"/>
                </a:endParaRPr>
              </a:p>
              <a:p>
                <a:pPr/>
                <a14:m>
                  <m:oMathPara xmlns:m="http://schemas.openxmlformats.org/officeDocument/2006/math">
                    <m:oMathParaPr>
                      <m:jc m:val="centerGroup"/>
                    </m:oMathParaPr>
                    <m:oMath xmlns:m="http://schemas.openxmlformats.org/officeDocument/2006/math">
                      <m:r>
                        <m:rPr>
                          <m:sty m:val="p"/>
                        </m:rPr>
                        <a:rPr lang="el-GR" i="1">
                          <a:latin typeface="Cambria Math" panose="02040503050406030204" pitchFamily="18" charset="0"/>
                          <a:ea typeface="Cambria Math" panose="02040503050406030204" pitchFamily="18" charset="0"/>
                        </a:rPr>
                        <m:t>Ω</m:t>
                      </m:r>
                      <m:d>
                        <m:dPr>
                          <m:ctrlPr>
                            <a:rPr lang="es-AR" i="1">
                              <a:latin typeface="Cambria Math" panose="02040503050406030204" pitchFamily="18" charset="0"/>
                              <a:ea typeface="Cambria Math" panose="02040503050406030204" pitchFamily="18" charset="0"/>
                            </a:rPr>
                          </m:ctrlPr>
                        </m:dPr>
                        <m:e>
                          <m:r>
                            <a:rPr lang="es-AR" i="1">
                              <a:latin typeface="Cambria Math" panose="02040503050406030204" pitchFamily="18" charset="0"/>
                              <a:ea typeface="Cambria Math" panose="02040503050406030204" pitchFamily="18" charset="0"/>
                            </a:rPr>
                            <m:t>𝑋</m:t>
                          </m:r>
                        </m:e>
                      </m:d>
                      <m:r>
                        <a:rPr lang="es-AR" i="1">
                          <a:latin typeface="Cambria Math" panose="02040503050406030204" pitchFamily="18" charset="0"/>
                          <a:ea typeface="Cambria Math" panose="02040503050406030204" pitchFamily="18" charset="0"/>
                        </a:rPr>
                        <m:t>=</m:t>
                      </m:r>
                      <m:d>
                        <m:dPr>
                          <m:begChr m:val="{"/>
                          <m:endChr m:val="}"/>
                          <m:ctrlPr>
                            <a:rPr lang="es-AR" i="1">
                              <a:latin typeface="Cambria Math" panose="02040503050406030204" pitchFamily="18" charset="0"/>
                              <a:ea typeface="Cambria Math" panose="02040503050406030204" pitchFamily="18" charset="0"/>
                            </a:rPr>
                          </m:ctrlPr>
                        </m:dPr>
                        <m:e>
                          <m:r>
                            <a:rPr lang="es-AR" i="1">
                              <a:latin typeface="Cambria Math" panose="02040503050406030204" pitchFamily="18" charset="0"/>
                              <a:ea typeface="Cambria Math" panose="02040503050406030204" pitchFamily="18" charset="0"/>
                            </a:rPr>
                            <m:t>0,1,2,3</m:t>
                          </m:r>
                        </m:e>
                      </m:d>
                    </m:oMath>
                  </m:oMathPara>
                </a14:m>
                <a:endParaRPr lang="es-AR" dirty="0">
                  <a:latin typeface="Century Gothic" panose="020B0502020202020204" pitchFamily="34" charset="0"/>
                </a:endParaRPr>
              </a:p>
            </p:txBody>
          </p:sp>
        </mc:Choice>
        <mc:Fallback>
          <p:sp>
            <p:nvSpPr>
              <p:cNvPr id="2" name="Rectángulo 1">
                <a:extLst>
                  <a:ext uri="{FF2B5EF4-FFF2-40B4-BE49-F238E27FC236}">
                    <a16:creationId xmlns:a16="http://schemas.microsoft.com/office/drawing/2014/main" id="{70DF90F7-FC25-4778-899A-38E51D9B3146}"/>
                  </a:ext>
                </a:extLst>
              </p:cNvPr>
              <p:cNvSpPr>
                <a:spLocks noRot="1" noChangeAspect="1" noMove="1" noResize="1" noEditPoints="1" noAdjustHandles="1" noChangeArrowheads="1" noChangeShapeType="1" noTextEdit="1"/>
              </p:cNvSpPr>
              <p:nvPr/>
            </p:nvSpPr>
            <p:spPr>
              <a:xfrm>
                <a:off x="1524000" y="908720"/>
                <a:ext cx="9144000" cy="5355312"/>
              </a:xfrm>
              <a:prstGeom prst="rect">
                <a:avLst/>
              </a:prstGeom>
              <a:blipFill>
                <a:blip r:embed="rId2"/>
                <a:stretch>
                  <a:fillRect l="-533" t="-569" r="-533"/>
                </a:stretch>
              </a:blipFill>
            </p:spPr>
            <p:txBody>
              <a:bodyPr/>
              <a:lstStyle/>
              <a:p>
                <a:r>
                  <a:rPr lang="es-AR">
                    <a:noFill/>
                  </a:rPr>
                  <a:t> </a:t>
                </a:r>
              </a:p>
            </p:txBody>
          </p:sp>
        </mc:Fallback>
      </mc:AlternateContent>
    </p:spTree>
    <p:extLst>
      <p:ext uri="{BB962C8B-B14F-4D97-AF65-F5344CB8AC3E}">
        <p14:creationId xmlns:p14="http://schemas.microsoft.com/office/powerpoint/2010/main" val="284296380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Rectángulo 3"/>
              <p:cNvSpPr/>
              <p:nvPr/>
            </p:nvSpPr>
            <p:spPr>
              <a:xfrm>
                <a:off x="1523533" y="980729"/>
                <a:ext cx="9036964" cy="4471352"/>
              </a:xfrm>
              <a:prstGeom prst="rect">
                <a:avLst/>
              </a:prstGeom>
            </p:spPr>
            <p:txBody>
              <a:bodyPr wrap="square">
                <a:spAutoFit/>
              </a:bodyPr>
              <a:lstStyle/>
              <a:p>
                <a:pPr algn="just"/>
                <a:r>
                  <a:rPr lang="es-ES" dirty="0">
                    <a:latin typeface="Century Gothic" panose="020B0502020202020204" pitchFamily="34" charset="0"/>
                  </a:rPr>
                  <a:t>En nuestro ejemplo, </a:t>
                </a:r>
                <a:r>
                  <a:rPr lang="es-ES" b="1" i="1" dirty="0">
                    <a:solidFill>
                      <a:srgbClr val="2E3192"/>
                    </a:solidFill>
                    <a:latin typeface="Century Gothic" panose="020B0502020202020204" pitchFamily="34" charset="0"/>
                  </a:rPr>
                  <a:t>¿Qué número combinatorio debemos incluir en el cálculo?</a:t>
                </a:r>
              </a:p>
              <a:p>
                <a:pPr algn="just"/>
                <a:endParaRPr lang="es-ES" dirty="0">
                  <a:solidFill>
                    <a:srgbClr val="2E3192"/>
                  </a:solidFill>
                  <a:latin typeface="Century Gothic" panose="020B0502020202020204" pitchFamily="34" charset="0"/>
                </a:endParaRPr>
              </a:p>
              <a:p>
                <a:pPr algn="just"/>
                <a14:m>
                  <m:oMathPara xmlns:m="http://schemas.openxmlformats.org/officeDocument/2006/math">
                    <m:oMathParaPr>
                      <m:jc m:val="centerGroup"/>
                    </m:oMathParaPr>
                    <m:oMath xmlns:m="http://schemas.openxmlformats.org/officeDocument/2006/math">
                      <m:d>
                        <m:dPr>
                          <m:ctrlPr>
                            <a:rPr lang="es-ES" i="1">
                              <a:latin typeface="Cambria Math" panose="02040503050406030204" pitchFamily="18" charset="0"/>
                            </a:rPr>
                          </m:ctrlPr>
                        </m:dPr>
                        <m:e>
                          <m:eqArr>
                            <m:eqArrPr>
                              <m:ctrlPr>
                                <a:rPr lang="es-ES" i="1">
                                  <a:latin typeface="Cambria Math" panose="02040503050406030204" pitchFamily="18" charset="0"/>
                                </a:rPr>
                              </m:ctrlPr>
                            </m:eqArrPr>
                            <m:e>
                              <m:r>
                                <a:rPr lang="es-ES" i="1">
                                  <a:latin typeface="Cambria Math" panose="02040503050406030204" pitchFamily="18" charset="0"/>
                                </a:rPr>
                                <m:t>5</m:t>
                              </m:r>
                            </m:e>
                            <m:e>
                              <m:r>
                                <a:rPr lang="es-ES" i="1">
                                  <a:latin typeface="Cambria Math" panose="02040503050406030204" pitchFamily="18" charset="0"/>
                                </a:rPr>
                                <m:t>3</m:t>
                              </m:r>
                            </m:e>
                          </m:eqArr>
                        </m:e>
                      </m:d>
                      <m:r>
                        <a:rPr lang="es-ES" i="1">
                          <a:latin typeface="Cambria Math" panose="02040503050406030204" pitchFamily="18" charset="0"/>
                        </a:rPr>
                        <m:t>=</m:t>
                      </m:r>
                      <m:f>
                        <m:fPr>
                          <m:ctrlPr>
                            <a:rPr lang="es-ES" i="1">
                              <a:latin typeface="Cambria Math" panose="02040503050406030204" pitchFamily="18" charset="0"/>
                            </a:rPr>
                          </m:ctrlPr>
                        </m:fPr>
                        <m:num>
                          <m:r>
                            <a:rPr lang="es-ES" i="1">
                              <a:latin typeface="Cambria Math" panose="02040503050406030204" pitchFamily="18" charset="0"/>
                            </a:rPr>
                            <m:t>5</m:t>
                          </m:r>
                          <m:r>
                            <a:rPr lang="es-ES" i="1">
                              <a:latin typeface="Cambria Math" panose="02040503050406030204" pitchFamily="18" charset="0"/>
                            </a:rPr>
                            <m:t>!</m:t>
                          </m:r>
                        </m:num>
                        <m:den>
                          <m:r>
                            <a:rPr lang="es-ES" i="1">
                              <a:latin typeface="Cambria Math" panose="02040503050406030204" pitchFamily="18" charset="0"/>
                            </a:rPr>
                            <m:t>3</m:t>
                          </m:r>
                          <m:r>
                            <a:rPr lang="es-ES" i="1">
                              <a:latin typeface="Cambria Math" panose="02040503050406030204" pitchFamily="18" charset="0"/>
                            </a:rPr>
                            <m:t>!</m:t>
                          </m:r>
                          <m:d>
                            <m:dPr>
                              <m:ctrlPr>
                                <a:rPr lang="es-ES" i="1">
                                  <a:latin typeface="Cambria Math" panose="02040503050406030204" pitchFamily="18" charset="0"/>
                                </a:rPr>
                              </m:ctrlPr>
                            </m:dPr>
                            <m:e>
                              <m:r>
                                <a:rPr lang="es-ES" i="1">
                                  <a:latin typeface="Cambria Math" panose="02040503050406030204" pitchFamily="18" charset="0"/>
                                </a:rPr>
                                <m:t>5</m:t>
                              </m:r>
                              <m:r>
                                <a:rPr lang="es-ES" i="1">
                                  <a:latin typeface="Cambria Math" panose="02040503050406030204" pitchFamily="18" charset="0"/>
                                </a:rPr>
                                <m:t>−</m:t>
                              </m:r>
                              <m:r>
                                <a:rPr lang="es-ES" i="1">
                                  <a:latin typeface="Cambria Math" panose="02040503050406030204" pitchFamily="18" charset="0"/>
                                </a:rPr>
                                <m:t>3</m:t>
                              </m:r>
                            </m:e>
                          </m:d>
                          <m:r>
                            <a:rPr lang="es-ES" i="1">
                              <a:latin typeface="Cambria Math" panose="02040503050406030204" pitchFamily="18" charset="0"/>
                            </a:rPr>
                            <m:t>!</m:t>
                          </m:r>
                        </m:den>
                      </m:f>
                      <m:r>
                        <a:rPr lang="es-ES" i="1">
                          <a:latin typeface="Cambria Math" panose="02040503050406030204" pitchFamily="18" charset="0"/>
                        </a:rPr>
                        <m:t>=</m:t>
                      </m:r>
                      <m:f>
                        <m:fPr>
                          <m:ctrlPr>
                            <a:rPr lang="es-ES" i="1">
                              <a:latin typeface="Cambria Math" panose="02040503050406030204" pitchFamily="18" charset="0"/>
                            </a:rPr>
                          </m:ctrlPr>
                        </m:fPr>
                        <m:num>
                          <m:r>
                            <a:rPr lang="es-ES" i="1">
                              <a:latin typeface="Cambria Math" panose="02040503050406030204" pitchFamily="18" charset="0"/>
                            </a:rPr>
                            <m:t>5</m:t>
                          </m:r>
                          <m:r>
                            <a:rPr lang="es-ES" i="1">
                              <a:latin typeface="Cambria Math" panose="02040503050406030204" pitchFamily="18" charset="0"/>
                            </a:rPr>
                            <m:t>∗4∗3!</m:t>
                          </m:r>
                        </m:num>
                        <m:den>
                          <m:r>
                            <a:rPr lang="es-ES" i="1">
                              <a:latin typeface="Cambria Math" panose="02040503050406030204" pitchFamily="18" charset="0"/>
                            </a:rPr>
                            <m:t>3!</m:t>
                          </m:r>
                          <m:r>
                            <a:rPr lang="es-ES" i="1">
                              <a:latin typeface="Cambria Math" panose="02040503050406030204" pitchFamily="18" charset="0"/>
                            </a:rPr>
                            <m:t>2</m:t>
                          </m:r>
                          <m:r>
                            <a:rPr lang="es-ES" i="1">
                              <a:latin typeface="Cambria Math" panose="02040503050406030204" pitchFamily="18" charset="0"/>
                            </a:rPr>
                            <m:t>!</m:t>
                          </m:r>
                        </m:den>
                      </m:f>
                      <m:r>
                        <a:rPr lang="es-ES" i="1">
                          <a:latin typeface="Cambria Math" panose="02040503050406030204" pitchFamily="18" charset="0"/>
                        </a:rPr>
                        <m:t>=</m:t>
                      </m:r>
                      <m:f>
                        <m:fPr>
                          <m:ctrlPr>
                            <a:rPr lang="es-ES" i="1">
                              <a:latin typeface="Cambria Math" panose="02040503050406030204" pitchFamily="18" charset="0"/>
                            </a:rPr>
                          </m:ctrlPr>
                        </m:fPr>
                        <m:num>
                          <m:r>
                            <a:rPr lang="es-ES" i="1">
                              <a:latin typeface="Cambria Math" panose="02040503050406030204" pitchFamily="18" charset="0"/>
                            </a:rPr>
                            <m:t>5∗4</m:t>
                          </m:r>
                        </m:num>
                        <m:den>
                          <m:r>
                            <a:rPr lang="es-ES" i="1">
                              <a:latin typeface="Cambria Math" panose="02040503050406030204" pitchFamily="18" charset="0"/>
                            </a:rPr>
                            <m:t>2</m:t>
                          </m:r>
                          <m:r>
                            <a:rPr lang="es-ES" i="1">
                              <a:latin typeface="Cambria Math" panose="02040503050406030204" pitchFamily="18" charset="0"/>
                            </a:rPr>
                            <m:t>∗1</m:t>
                          </m:r>
                        </m:den>
                      </m:f>
                      <m:r>
                        <a:rPr lang="es-ES" i="1">
                          <a:latin typeface="Cambria Math" panose="02040503050406030204" pitchFamily="18" charset="0"/>
                        </a:rPr>
                        <m:t>=10</m:t>
                      </m:r>
                    </m:oMath>
                  </m:oMathPara>
                </a14:m>
                <a:endParaRPr lang="es-ES" dirty="0">
                  <a:latin typeface="Century Gothic" panose="020B0502020202020204" pitchFamily="34" charset="0"/>
                </a:endParaRPr>
              </a:p>
              <a:p>
                <a:pPr algn="just"/>
                <a:endParaRPr lang="es-ES" dirty="0">
                  <a:latin typeface="Century Gothic" panose="020B0502020202020204" pitchFamily="34" charset="0"/>
                </a:endParaRPr>
              </a:p>
              <a:p>
                <a:pPr algn="just"/>
                <a:r>
                  <a:rPr lang="es-ES" dirty="0">
                    <a:latin typeface="Century Gothic" panose="020B0502020202020204" pitchFamily="34" charset="0"/>
                  </a:rPr>
                  <a:t>Es decir, que el número que debe anteceder a </a:t>
                </a:r>
                <a14:m>
                  <m:oMath xmlns:m="http://schemas.openxmlformats.org/officeDocument/2006/math">
                    <m:sSup>
                      <m:sSupPr>
                        <m:ctrlPr>
                          <a:rPr lang="es-ES" i="1">
                            <a:latin typeface="Cambria Math" panose="02040503050406030204" pitchFamily="18" charset="0"/>
                          </a:rPr>
                        </m:ctrlPr>
                      </m:sSupPr>
                      <m:e>
                        <m:r>
                          <a:rPr lang="es-ES" i="1">
                            <a:latin typeface="Cambria Math" panose="02040503050406030204" pitchFamily="18" charset="0"/>
                          </a:rPr>
                          <m:t>0,30</m:t>
                        </m:r>
                      </m:e>
                      <m:sup>
                        <m:r>
                          <a:rPr lang="es-ES" i="1">
                            <a:latin typeface="Cambria Math" panose="02040503050406030204" pitchFamily="18" charset="0"/>
                          </a:rPr>
                          <m:t>3</m:t>
                        </m:r>
                      </m:sup>
                    </m:sSup>
                    <m:sSup>
                      <m:sSupPr>
                        <m:ctrlPr>
                          <a:rPr lang="es-ES" i="1">
                            <a:latin typeface="Cambria Math" panose="02040503050406030204" pitchFamily="18" charset="0"/>
                          </a:rPr>
                        </m:ctrlPr>
                      </m:sSupPr>
                      <m:e>
                        <m:r>
                          <a:rPr lang="es-ES" i="1">
                            <a:latin typeface="Cambria Math" panose="02040503050406030204" pitchFamily="18" charset="0"/>
                          </a:rPr>
                          <m:t>0,70</m:t>
                        </m:r>
                      </m:e>
                      <m:sup>
                        <m:r>
                          <a:rPr lang="es-ES" i="1">
                            <a:latin typeface="Cambria Math" panose="02040503050406030204" pitchFamily="18" charset="0"/>
                          </a:rPr>
                          <m:t>2</m:t>
                        </m:r>
                      </m:sup>
                    </m:sSup>
                  </m:oMath>
                </a14:m>
                <a:r>
                  <a:rPr lang="es-ES" dirty="0">
                    <a:latin typeface="Century Gothic" panose="020B0502020202020204" pitchFamily="34" charset="0"/>
                  </a:rPr>
                  <a:t> es 10. Formalmente,</a:t>
                </a:r>
              </a:p>
              <a:p>
                <a:pPr algn="just"/>
                <a:endParaRPr lang="es-ES" dirty="0">
                  <a:latin typeface="Century Gothic" panose="020B0502020202020204" pitchFamily="34" charset="0"/>
                </a:endParaRPr>
              </a:p>
              <a:p>
                <a:pPr algn="just"/>
                <a14:m>
                  <m:oMathPara xmlns:m="http://schemas.openxmlformats.org/officeDocument/2006/math">
                    <m:oMathParaPr>
                      <m:jc m:val="centerGroup"/>
                    </m:oMathParaPr>
                    <m:oMath xmlns:m="http://schemas.openxmlformats.org/officeDocument/2006/math">
                      <m:r>
                        <a:rPr lang="es-ES" i="1">
                          <a:latin typeface="Cambria Math" panose="02040503050406030204" pitchFamily="18" charset="0"/>
                        </a:rPr>
                        <m:t>𝑃</m:t>
                      </m:r>
                      <m:d>
                        <m:dPr>
                          <m:begChr m:val="["/>
                          <m:endChr m:val="]"/>
                          <m:ctrlPr>
                            <a:rPr lang="es-ES" i="1">
                              <a:latin typeface="Cambria Math" panose="02040503050406030204" pitchFamily="18" charset="0"/>
                            </a:rPr>
                          </m:ctrlPr>
                        </m:dPr>
                        <m:e>
                          <m:r>
                            <a:rPr lang="es-ES" i="1">
                              <a:latin typeface="Cambria Math" panose="02040503050406030204" pitchFamily="18" charset="0"/>
                            </a:rPr>
                            <m:t>𝑋</m:t>
                          </m:r>
                          <m:r>
                            <a:rPr lang="es-ES" i="1">
                              <a:latin typeface="Cambria Math" panose="02040503050406030204" pitchFamily="18" charset="0"/>
                            </a:rPr>
                            <m:t>=3</m:t>
                          </m:r>
                        </m:e>
                      </m:d>
                      <m:r>
                        <a:rPr lang="es-ES" i="1">
                          <a:latin typeface="Cambria Math" panose="02040503050406030204" pitchFamily="18" charset="0"/>
                        </a:rPr>
                        <m:t>=</m:t>
                      </m:r>
                      <m:d>
                        <m:dPr>
                          <m:ctrlPr>
                            <a:rPr lang="es-ES" i="1">
                              <a:latin typeface="Cambria Math" panose="02040503050406030204" pitchFamily="18" charset="0"/>
                            </a:rPr>
                          </m:ctrlPr>
                        </m:dPr>
                        <m:e>
                          <m:eqArr>
                            <m:eqArrPr>
                              <m:ctrlPr>
                                <a:rPr lang="es-ES" i="1">
                                  <a:latin typeface="Cambria Math" panose="02040503050406030204" pitchFamily="18" charset="0"/>
                                </a:rPr>
                              </m:ctrlPr>
                            </m:eqArrPr>
                            <m:e>
                              <m:r>
                                <a:rPr lang="es-ES" i="1">
                                  <a:latin typeface="Cambria Math" panose="02040503050406030204" pitchFamily="18" charset="0"/>
                                </a:rPr>
                                <m:t>5</m:t>
                              </m:r>
                            </m:e>
                            <m:e>
                              <m:r>
                                <a:rPr lang="es-ES" i="1">
                                  <a:latin typeface="Cambria Math" panose="02040503050406030204" pitchFamily="18" charset="0"/>
                                </a:rPr>
                                <m:t>3</m:t>
                              </m:r>
                            </m:e>
                          </m:eqArr>
                        </m:e>
                      </m:d>
                      <m:sSup>
                        <m:sSupPr>
                          <m:ctrlPr>
                            <a:rPr lang="es-ES" i="1">
                              <a:latin typeface="Cambria Math" panose="02040503050406030204" pitchFamily="18" charset="0"/>
                            </a:rPr>
                          </m:ctrlPr>
                        </m:sSupPr>
                        <m:e>
                          <m:r>
                            <a:rPr lang="es-ES" i="1">
                              <a:latin typeface="Cambria Math" panose="02040503050406030204" pitchFamily="18" charset="0"/>
                            </a:rPr>
                            <m:t>0,30</m:t>
                          </m:r>
                        </m:e>
                        <m:sup>
                          <m:r>
                            <a:rPr lang="es-ES" i="1">
                              <a:latin typeface="Cambria Math" panose="02040503050406030204" pitchFamily="18" charset="0"/>
                            </a:rPr>
                            <m:t>3</m:t>
                          </m:r>
                        </m:sup>
                      </m:sSup>
                      <m:sSup>
                        <m:sSupPr>
                          <m:ctrlPr>
                            <a:rPr lang="es-ES" i="1">
                              <a:latin typeface="Cambria Math" panose="02040503050406030204" pitchFamily="18" charset="0"/>
                            </a:rPr>
                          </m:ctrlPr>
                        </m:sSupPr>
                        <m:e>
                          <m:r>
                            <a:rPr lang="es-ES" i="1">
                              <a:latin typeface="Cambria Math" panose="02040503050406030204" pitchFamily="18" charset="0"/>
                            </a:rPr>
                            <m:t>0,70</m:t>
                          </m:r>
                        </m:e>
                        <m:sup>
                          <m:r>
                            <a:rPr lang="es-ES" i="1">
                              <a:latin typeface="Cambria Math" panose="02040503050406030204" pitchFamily="18" charset="0"/>
                            </a:rPr>
                            <m:t>2</m:t>
                          </m:r>
                        </m:sup>
                      </m:sSup>
                      <m:r>
                        <a:rPr lang="es-ES" i="1">
                          <a:latin typeface="Cambria Math" panose="02040503050406030204" pitchFamily="18" charset="0"/>
                        </a:rPr>
                        <m:t>=10</m:t>
                      </m:r>
                      <m:sSup>
                        <m:sSupPr>
                          <m:ctrlPr>
                            <a:rPr lang="es-ES" i="1">
                              <a:latin typeface="Cambria Math" panose="02040503050406030204" pitchFamily="18" charset="0"/>
                            </a:rPr>
                          </m:ctrlPr>
                        </m:sSupPr>
                        <m:e>
                          <m:r>
                            <a:rPr lang="es-ES" i="1">
                              <a:latin typeface="Cambria Math" panose="02040503050406030204" pitchFamily="18" charset="0"/>
                            </a:rPr>
                            <m:t>∗</m:t>
                          </m:r>
                          <m:r>
                            <a:rPr lang="es-ES" i="1">
                              <a:latin typeface="Cambria Math" panose="02040503050406030204" pitchFamily="18" charset="0"/>
                            </a:rPr>
                            <m:t>0,30</m:t>
                          </m:r>
                        </m:e>
                        <m:sup>
                          <m:r>
                            <a:rPr lang="es-ES" i="1">
                              <a:latin typeface="Cambria Math" panose="02040503050406030204" pitchFamily="18" charset="0"/>
                            </a:rPr>
                            <m:t>3</m:t>
                          </m:r>
                        </m:sup>
                      </m:sSup>
                      <m:r>
                        <a:rPr lang="es-ES" i="1">
                          <a:latin typeface="Cambria Math" panose="02040503050406030204" pitchFamily="18" charset="0"/>
                        </a:rPr>
                        <m:t>∗</m:t>
                      </m:r>
                      <m:sSup>
                        <m:sSupPr>
                          <m:ctrlPr>
                            <a:rPr lang="es-ES" i="1">
                              <a:latin typeface="Cambria Math" panose="02040503050406030204" pitchFamily="18" charset="0"/>
                            </a:rPr>
                          </m:ctrlPr>
                        </m:sSupPr>
                        <m:e>
                          <m:r>
                            <a:rPr lang="es-ES" i="1">
                              <a:latin typeface="Cambria Math" panose="02040503050406030204" pitchFamily="18" charset="0"/>
                            </a:rPr>
                            <m:t>0,70</m:t>
                          </m:r>
                        </m:e>
                        <m:sup>
                          <m:r>
                            <a:rPr lang="es-ES" i="1">
                              <a:latin typeface="Cambria Math" panose="02040503050406030204" pitchFamily="18" charset="0"/>
                            </a:rPr>
                            <m:t>2</m:t>
                          </m:r>
                        </m:sup>
                      </m:sSup>
                      <m:r>
                        <a:rPr lang="es-ES" i="1">
                          <a:latin typeface="Cambria Math" panose="02040503050406030204" pitchFamily="18" charset="0"/>
                        </a:rPr>
                        <m:t>=0,1323</m:t>
                      </m:r>
                    </m:oMath>
                  </m:oMathPara>
                </a14:m>
                <a:endParaRPr lang="es-AR" dirty="0">
                  <a:latin typeface="Century Gothic" panose="020B0502020202020204" pitchFamily="34" charset="0"/>
                </a:endParaRPr>
              </a:p>
              <a:p>
                <a:pPr algn="just"/>
                <a:endParaRPr lang="es-ES" dirty="0">
                  <a:latin typeface="Century Gothic" panose="020B0502020202020204" pitchFamily="34" charset="0"/>
                </a:endParaRPr>
              </a:p>
              <a:p>
                <a:pPr algn="just"/>
                <a:r>
                  <a:rPr lang="es-ES" dirty="0">
                    <a:latin typeface="Century Gothic" panose="020B0502020202020204" pitchFamily="34" charset="0"/>
                  </a:rPr>
                  <a:t>La probabilidad de que en una muestra de 5 personas se encuentren 3 con un determinado atributo es de 0,1323. El gráfico (bastones) siguiente es la distribución de probabilidad que se forma para todo el recorrido de la variable,</a:t>
                </a:r>
                <a:endParaRPr lang="es-AR" dirty="0">
                  <a:latin typeface="Century Gothic" panose="020B0502020202020204" pitchFamily="34" charset="0"/>
                </a:endParaRPr>
              </a:p>
              <a:p>
                <a:pPr algn="just"/>
                <a:endParaRPr lang="es-ES" dirty="0">
                  <a:latin typeface="Century Gothic" panose="020B0502020202020204" pitchFamily="34" charset="0"/>
                </a:endParaRPr>
              </a:p>
              <a:p>
                <a:pPr algn="just"/>
                <a:endParaRPr lang="es-ES" dirty="0">
                  <a:latin typeface="Century Gothic" panose="020B0502020202020204" pitchFamily="34" charset="0"/>
                </a:endParaRPr>
              </a:p>
            </p:txBody>
          </p:sp>
        </mc:Choice>
        <mc:Fallback>
          <p:sp>
            <p:nvSpPr>
              <p:cNvPr id="4" name="Rectángulo 3"/>
              <p:cNvSpPr>
                <a:spLocks noRot="1" noChangeAspect="1" noMove="1" noResize="1" noEditPoints="1" noAdjustHandles="1" noChangeArrowheads="1" noChangeShapeType="1" noTextEdit="1"/>
              </p:cNvSpPr>
              <p:nvPr/>
            </p:nvSpPr>
            <p:spPr>
              <a:xfrm>
                <a:off x="1523533" y="980729"/>
                <a:ext cx="9036964" cy="4471352"/>
              </a:xfrm>
              <a:prstGeom prst="rect">
                <a:avLst/>
              </a:prstGeom>
              <a:blipFill>
                <a:blip r:embed="rId2"/>
                <a:stretch>
                  <a:fillRect l="-607" t="-819" r="-540"/>
                </a:stretch>
              </a:blipFill>
            </p:spPr>
            <p:txBody>
              <a:bodyPr/>
              <a:lstStyle/>
              <a:p>
                <a:r>
                  <a:rPr lang="es-AR">
                    <a:noFill/>
                  </a:rPr>
                  <a:t> </a:t>
                </a:r>
              </a:p>
            </p:txBody>
          </p:sp>
        </mc:Fallback>
      </mc:AlternateContent>
    </p:spTree>
    <p:extLst>
      <p:ext uri="{BB962C8B-B14F-4D97-AF65-F5344CB8AC3E}">
        <p14:creationId xmlns:p14="http://schemas.microsoft.com/office/powerpoint/2010/main" val="192534186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2279577" y="1412777"/>
            <a:ext cx="7820025" cy="4676775"/>
          </a:xfrm>
          <a:prstGeom prst="rect">
            <a:avLst/>
          </a:prstGeom>
        </p:spPr>
      </p:pic>
    </p:spTree>
    <p:extLst>
      <p:ext uri="{BB962C8B-B14F-4D97-AF65-F5344CB8AC3E}">
        <p14:creationId xmlns:p14="http://schemas.microsoft.com/office/powerpoint/2010/main" val="40319924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Rectángulo 2"/>
              <p:cNvSpPr/>
              <p:nvPr/>
            </p:nvSpPr>
            <p:spPr>
              <a:xfrm>
                <a:off x="1036469" y="843677"/>
                <a:ext cx="9174331" cy="2585323"/>
              </a:xfrm>
              <a:prstGeom prst="rect">
                <a:avLst/>
              </a:prstGeom>
            </p:spPr>
            <p:txBody>
              <a:bodyPr wrap="square">
                <a:spAutoFit/>
              </a:bodyPr>
              <a:lstStyle/>
              <a:p>
                <a:pPr algn="just"/>
                <a:r>
                  <a:rPr lang="es-ES" dirty="0">
                    <a:latin typeface="Century Gothic" panose="020B0502020202020204" pitchFamily="34" charset="0"/>
                  </a:rPr>
                  <a:t>Ahora bien, supongamos que contamos con una Binomial con los siguientes valores de parámetros,</a:t>
                </a:r>
              </a:p>
              <a:p>
                <a:pPr algn="just"/>
                <a14:m>
                  <m:oMathPara xmlns:m="http://schemas.openxmlformats.org/officeDocument/2006/math">
                    <m:oMathParaPr>
                      <m:jc m:val="centerGroup"/>
                    </m:oMathParaPr>
                    <m:oMath xmlns:m="http://schemas.openxmlformats.org/officeDocument/2006/math">
                      <m:r>
                        <a:rPr lang="es-ES" b="1" i="1">
                          <a:latin typeface="Cambria Math" panose="02040503050406030204" pitchFamily="18" charset="0"/>
                        </a:rPr>
                        <m:t>𝑿</m:t>
                      </m:r>
                      <m:r>
                        <a:rPr lang="es-ES" b="1" i="1">
                          <a:latin typeface="Cambria Math" panose="02040503050406030204" pitchFamily="18" charset="0"/>
                        </a:rPr>
                        <m:t>~</m:t>
                      </m:r>
                      <m:r>
                        <a:rPr lang="es-ES" b="1" i="1">
                          <a:latin typeface="Cambria Math" panose="02040503050406030204" pitchFamily="18" charset="0"/>
                        </a:rPr>
                        <m:t>𝑩</m:t>
                      </m:r>
                      <m:r>
                        <a:rPr lang="es-ES" b="1" i="1">
                          <a:latin typeface="Cambria Math" panose="02040503050406030204" pitchFamily="18" charset="0"/>
                        </a:rPr>
                        <m:t>(</m:t>
                      </m:r>
                      <m:r>
                        <a:rPr lang="es-ES" b="1" i="1">
                          <a:latin typeface="Cambria Math" panose="02040503050406030204" pitchFamily="18" charset="0"/>
                        </a:rPr>
                        <m:t>𝟓</m:t>
                      </m:r>
                      <m:r>
                        <a:rPr lang="es-ES" b="1" i="1">
                          <a:latin typeface="Cambria Math" panose="02040503050406030204" pitchFamily="18" charset="0"/>
                        </a:rPr>
                        <m:t>;</m:t>
                      </m:r>
                      <m:r>
                        <a:rPr lang="es-ES" b="1" i="1">
                          <a:latin typeface="Cambria Math" panose="02040503050406030204" pitchFamily="18" charset="0"/>
                        </a:rPr>
                        <m:t>𝟎</m:t>
                      </m:r>
                      <m:r>
                        <a:rPr lang="es-ES" b="1" i="1">
                          <a:latin typeface="Cambria Math" panose="02040503050406030204" pitchFamily="18" charset="0"/>
                        </a:rPr>
                        <m:t>,</m:t>
                      </m:r>
                      <m:r>
                        <a:rPr lang="es-ES" b="1" i="1">
                          <a:latin typeface="Cambria Math" panose="02040503050406030204" pitchFamily="18" charset="0"/>
                        </a:rPr>
                        <m:t>𝟕</m:t>
                      </m:r>
                      <m:r>
                        <a:rPr lang="es-ES" b="1" i="1">
                          <a:latin typeface="Cambria Math" panose="02040503050406030204" pitchFamily="18" charset="0"/>
                        </a:rPr>
                        <m:t>𝟎</m:t>
                      </m:r>
                      <m:r>
                        <a:rPr lang="es-ES" b="1" i="1">
                          <a:latin typeface="Cambria Math" panose="02040503050406030204" pitchFamily="18" charset="0"/>
                        </a:rPr>
                        <m:t>)</m:t>
                      </m:r>
                    </m:oMath>
                  </m:oMathPara>
                </a14:m>
                <a:endParaRPr lang="es-AR" b="1" dirty="0">
                  <a:latin typeface="Century Gothic" panose="020B0502020202020204" pitchFamily="34" charset="0"/>
                </a:endParaRPr>
              </a:p>
              <a:p>
                <a:pPr algn="just"/>
                <a:endParaRPr lang="es-ES" dirty="0">
                  <a:latin typeface="Century Gothic" panose="020B0502020202020204" pitchFamily="34" charset="0"/>
                </a:endParaRPr>
              </a:p>
              <a:p>
                <a:pPr algn="just"/>
                <a:r>
                  <a:rPr lang="es-ES" dirty="0">
                    <a:latin typeface="Century Gothic" panose="020B0502020202020204" pitchFamily="34" charset="0"/>
                  </a:rPr>
                  <a:t>Y se desea calcular la probabilidad de encontrar 2 personas </a:t>
                </a:r>
                <a:r>
                  <a:rPr lang="es-ES" b="1" dirty="0">
                    <a:solidFill>
                      <a:srgbClr val="2E3192"/>
                    </a:solidFill>
                    <a:latin typeface="Century Gothic" panose="020B0502020202020204" pitchFamily="34" charset="0"/>
                  </a:rPr>
                  <a:t>no infectadas</a:t>
                </a:r>
                <a:r>
                  <a:rPr lang="es-ES" dirty="0">
                    <a:solidFill>
                      <a:srgbClr val="2E3192"/>
                    </a:solidFill>
                    <a:latin typeface="Century Gothic" panose="020B0502020202020204" pitchFamily="34" charset="0"/>
                  </a:rPr>
                  <a:t> </a:t>
                </a:r>
                <a:r>
                  <a:rPr lang="es-ES" dirty="0">
                    <a:latin typeface="Century Gothic" panose="020B0502020202020204" pitchFamily="34" charset="0"/>
                  </a:rPr>
                  <a:t>de las 5 observadas, es decir</a:t>
                </a:r>
              </a:p>
              <a:p>
                <a:pPr algn="just"/>
                <a14:m>
                  <m:oMathPara xmlns:m="http://schemas.openxmlformats.org/officeDocument/2006/math">
                    <m:oMathParaPr>
                      <m:jc m:val="centerGroup"/>
                    </m:oMathParaPr>
                    <m:oMath xmlns:m="http://schemas.openxmlformats.org/officeDocument/2006/math">
                      <m:r>
                        <a:rPr lang="es-ES" b="1" i="1">
                          <a:latin typeface="Cambria Math" panose="02040503050406030204" pitchFamily="18" charset="0"/>
                        </a:rPr>
                        <m:t>𝑷</m:t>
                      </m:r>
                      <m:d>
                        <m:dPr>
                          <m:begChr m:val="["/>
                          <m:endChr m:val="]"/>
                          <m:ctrlPr>
                            <a:rPr lang="es-ES" b="1" i="1">
                              <a:latin typeface="Cambria Math" panose="02040503050406030204" pitchFamily="18" charset="0"/>
                            </a:rPr>
                          </m:ctrlPr>
                        </m:dPr>
                        <m:e>
                          <m:r>
                            <a:rPr lang="es-ES" b="1" i="1">
                              <a:latin typeface="Cambria Math" panose="02040503050406030204" pitchFamily="18" charset="0"/>
                            </a:rPr>
                            <m:t>𝑿</m:t>
                          </m:r>
                          <m:r>
                            <a:rPr lang="es-ES" b="1" i="1">
                              <a:latin typeface="Cambria Math" panose="02040503050406030204" pitchFamily="18" charset="0"/>
                            </a:rPr>
                            <m:t>=</m:t>
                          </m:r>
                          <m:r>
                            <a:rPr lang="es-ES" b="1" i="1">
                              <a:latin typeface="Cambria Math" panose="02040503050406030204" pitchFamily="18" charset="0"/>
                            </a:rPr>
                            <m:t>𝟐</m:t>
                          </m:r>
                        </m:e>
                      </m:d>
                      <m:r>
                        <a:rPr lang="es-ES" b="1" i="1">
                          <a:latin typeface="Cambria Math" panose="02040503050406030204" pitchFamily="18" charset="0"/>
                        </a:rPr>
                        <m:t>=?</m:t>
                      </m:r>
                    </m:oMath>
                  </m:oMathPara>
                </a14:m>
                <a:endParaRPr lang="es-AR" dirty="0">
                  <a:latin typeface="Century Gothic" panose="020B0502020202020204" pitchFamily="34" charset="0"/>
                </a:endParaRPr>
              </a:p>
              <a:p>
                <a:pPr algn="just"/>
                <a:endParaRPr lang="es-ES" dirty="0">
                  <a:latin typeface="Century Gothic" panose="020B0502020202020204" pitchFamily="34" charset="0"/>
                </a:endParaRPr>
              </a:p>
              <a:p>
                <a:r>
                  <a:rPr lang="es-ES" b="1" i="1" dirty="0">
                    <a:solidFill>
                      <a:srgbClr val="2E3192"/>
                    </a:solidFill>
                    <a:latin typeface="Century Gothic" panose="020B0502020202020204" pitchFamily="34" charset="0"/>
                  </a:rPr>
                  <a:t>¿Cuánto da esta probabilidad?</a:t>
                </a:r>
                <a:endParaRPr lang="es-AR" b="1" i="1" dirty="0">
                  <a:solidFill>
                    <a:srgbClr val="2E3192"/>
                  </a:solidFill>
                  <a:latin typeface="Century Gothic" panose="020B0502020202020204" pitchFamily="34" charset="0"/>
                </a:endParaRPr>
              </a:p>
            </p:txBody>
          </p:sp>
        </mc:Choice>
        <mc:Fallback>
          <p:sp>
            <p:nvSpPr>
              <p:cNvPr id="3" name="Rectángulo 2"/>
              <p:cNvSpPr>
                <a:spLocks noRot="1" noChangeAspect="1" noMove="1" noResize="1" noEditPoints="1" noAdjustHandles="1" noChangeArrowheads="1" noChangeShapeType="1" noTextEdit="1"/>
              </p:cNvSpPr>
              <p:nvPr/>
            </p:nvSpPr>
            <p:spPr>
              <a:xfrm>
                <a:off x="1036469" y="843677"/>
                <a:ext cx="9174331" cy="2585323"/>
              </a:xfrm>
              <a:prstGeom prst="rect">
                <a:avLst/>
              </a:prstGeom>
              <a:blipFill>
                <a:blip r:embed="rId2"/>
                <a:stretch>
                  <a:fillRect l="-532" t="-1176" r="-598" b="-2588"/>
                </a:stretch>
              </a:blipFill>
            </p:spPr>
            <p:txBody>
              <a:bodyPr/>
              <a:lstStyle/>
              <a:p>
                <a:r>
                  <a:rPr lang="es-AR">
                    <a:noFill/>
                  </a:rPr>
                  <a:t> </a:t>
                </a:r>
              </a:p>
            </p:txBody>
          </p:sp>
        </mc:Fallback>
      </mc:AlternateContent>
      <p:pic>
        <p:nvPicPr>
          <p:cNvPr id="4" name="Imagen 3"/>
          <p:cNvPicPr>
            <a:picLocks noChangeAspect="1"/>
          </p:cNvPicPr>
          <p:nvPr/>
        </p:nvPicPr>
        <p:blipFill>
          <a:blip r:embed="rId3"/>
          <a:stretch>
            <a:fillRect/>
          </a:stretch>
        </p:blipFill>
        <p:spPr>
          <a:xfrm>
            <a:off x="4630689" y="3075925"/>
            <a:ext cx="5403701" cy="3180233"/>
          </a:xfrm>
          <a:prstGeom prst="rect">
            <a:avLst/>
          </a:prstGeom>
        </p:spPr>
      </p:pic>
    </p:spTree>
    <p:extLst>
      <p:ext uri="{BB962C8B-B14F-4D97-AF65-F5344CB8AC3E}">
        <p14:creationId xmlns:p14="http://schemas.microsoft.com/office/powerpoint/2010/main" val="407142253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Rectángulo 1"/>
              <p:cNvSpPr/>
              <p:nvPr/>
            </p:nvSpPr>
            <p:spPr>
              <a:xfrm>
                <a:off x="1524000" y="908721"/>
                <a:ext cx="9036496" cy="4524315"/>
              </a:xfrm>
              <a:prstGeom prst="rect">
                <a:avLst/>
              </a:prstGeom>
            </p:spPr>
            <p:txBody>
              <a:bodyPr wrap="square">
                <a:spAutoFit/>
              </a:bodyPr>
              <a:lstStyle/>
              <a:p>
                <a:pPr algn="just"/>
                <a:r>
                  <a:rPr lang="es-ES" dirty="0">
                    <a:latin typeface="Century Gothic" panose="020B0502020202020204" pitchFamily="34" charset="0"/>
                  </a:rPr>
                  <a:t>En notación compacta nuestra variable se escribe de la forma siguiente,</a:t>
                </a:r>
                <a:endParaRPr lang="es-AR" dirty="0">
                  <a:latin typeface="Century Gothic" panose="020B0502020202020204" pitchFamily="34" charset="0"/>
                </a:endParaRPr>
              </a:p>
              <a:p>
                <a:pPr algn="just"/>
                <a:endParaRPr lang="es-AR" i="1" dirty="0">
                  <a:latin typeface="Century Gothic" panose="020B0502020202020204" pitchFamily="34" charset="0"/>
                </a:endParaRPr>
              </a:p>
              <a:p>
                <a:pPr algn="just"/>
                <a14:m>
                  <m:oMathPara xmlns:m="http://schemas.openxmlformats.org/officeDocument/2006/math">
                    <m:oMathParaPr>
                      <m:jc m:val="centerGroup"/>
                    </m:oMathParaPr>
                    <m:oMath xmlns:m="http://schemas.openxmlformats.org/officeDocument/2006/math">
                      <m:r>
                        <a:rPr lang="es-AR" i="1">
                          <a:latin typeface="Cambria Math" panose="02040503050406030204" pitchFamily="18" charset="0"/>
                        </a:rPr>
                        <m:t>𝑋</m:t>
                      </m:r>
                      <m:r>
                        <a:rPr lang="es-AR" i="1">
                          <a:latin typeface="Cambria Math" panose="02040503050406030204" pitchFamily="18" charset="0"/>
                        </a:rPr>
                        <m:t> ~ </m:t>
                      </m:r>
                      <m:r>
                        <a:rPr lang="es-ES" i="1">
                          <a:latin typeface="Cambria Math" panose="02040503050406030204" pitchFamily="18" charset="0"/>
                        </a:rPr>
                        <m:t>𝐵</m:t>
                      </m:r>
                      <m:r>
                        <a:rPr lang="es-AR" i="1">
                          <a:latin typeface="Cambria Math" panose="02040503050406030204" pitchFamily="18" charset="0"/>
                        </a:rPr>
                        <m:t>(</m:t>
                      </m:r>
                      <m:r>
                        <a:rPr lang="es-AR" i="1">
                          <a:latin typeface="Cambria Math" panose="02040503050406030204" pitchFamily="18" charset="0"/>
                        </a:rPr>
                        <m:t>𝑛</m:t>
                      </m:r>
                      <m:r>
                        <a:rPr lang="es-AR" i="1">
                          <a:latin typeface="Cambria Math" panose="02040503050406030204" pitchFamily="18" charset="0"/>
                        </a:rPr>
                        <m:t>;</m:t>
                      </m:r>
                      <m:r>
                        <a:rPr lang="es-ES" i="1">
                          <a:latin typeface="Cambria Math" panose="02040503050406030204" pitchFamily="18" charset="0"/>
                        </a:rPr>
                        <m:t>𝑝</m:t>
                      </m:r>
                      <m:r>
                        <a:rPr lang="es-AR" i="1">
                          <a:latin typeface="Cambria Math" panose="02040503050406030204" pitchFamily="18" charset="0"/>
                        </a:rPr>
                        <m:t>)</m:t>
                      </m:r>
                    </m:oMath>
                  </m:oMathPara>
                </a14:m>
                <a:endParaRPr lang="es-AR" dirty="0">
                  <a:latin typeface="Century Gothic" panose="020B0502020202020204" pitchFamily="34" charset="0"/>
                </a:endParaRPr>
              </a:p>
              <a:p>
                <a:pPr algn="just"/>
                <a:endParaRPr lang="es-ES" dirty="0">
                  <a:latin typeface="Century Gothic" panose="020B0502020202020204" pitchFamily="34" charset="0"/>
                </a:endParaRPr>
              </a:p>
              <a:p>
                <a:pPr algn="just"/>
                <a14:m>
                  <m:oMathPara xmlns:m="http://schemas.openxmlformats.org/officeDocument/2006/math">
                    <m:oMathParaPr>
                      <m:jc m:val="centerGroup"/>
                    </m:oMathParaPr>
                    <m:oMath xmlns:m="http://schemas.openxmlformats.org/officeDocument/2006/math">
                      <m:r>
                        <a:rPr lang="es-AR" i="1">
                          <a:latin typeface="Cambria Math" panose="02040503050406030204" pitchFamily="18" charset="0"/>
                          <a:ea typeface="Cambria Math" panose="02040503050406030204" pitchFamily="18" charset="0"/>
                        </a:rPr>
                        <m:t>𝐸</m:t>
                      </m:r>
                      <m:d>
                        <m:dPr>
                          <m:begChr m:val="["/>
                          <m:endChr m:val="]"/>
                          <m:ctrlPr>
                            <a:rPr lang="es-AR" i="1">
                              <a:latin typeface="Cambria Math" panose="02040503050406030204" pitchFamily="18" charset="0"/>
                              <a:ea typeface="Cambria Math" panose="02040503050406030204" pitchFamily="18" charset="0"/>
                            </a:rPr>
                          </m:ctrlPr>
                        </m:dPr>
                        <m:e>
                          <m:r>
                            <a:rPr lang="es-AR" i="1">
                              <a:latin typeface="Cambria Math" panose="02040503050406030204" pitchFamily="18" charset="0"/>
                              <a:ea typeface="Cambria Math" panose="02040503050406030204" pitchFamily="18" charset="0"/>
                            </a:rPr>
                            <m:t>𝑋</m:t>
                          </m:r>
                        </m:e>
                      </m:d>
                      <m:r>
                        <a:rPr lang="es-AR" i="1">
                          <a:latin typeface="Cambria Math" panose="02040503050406030204" pitchFamily="18" charset="0"/>
                          <a:ea typeface="Cambria Math" panose="02040503050406030204" pitchFamily="18" charset="0"/>
                        </a:rPr>
                        <m:t>=</m:t>
                      </m:r>
                      <m:r>
                        <a:rPr lang="es-AR" i="1">
                          <a:latin typeface="Cambria Math" panose="02040503050406030204" pitchFamily="18" charset="0"/>
                          <a:ea typeface="Cambria Math" panose="02040503050406030204" pitchFamily="18" charset="0"/>
                        </a:rPr>
                        <m:t>𝑛𝑝</m:t>
                      </m:r>
                    </m:oMath>
                  </m:oMathPara>
                </a14:m>
                <a:endParaRPr lang="es-ES" dirty="0">
                  <a:latin typeface="Century Gothic" panose="020B0502020202020204" pitchFamily="34" charset="0"/>
                </a:endParaRPr>
              </a:p>
              <a:p>
                <a:pPr algn="just"/>
                <a:endParaRPr lang="es-ES" dirty="0">
                  <a:latin typeface="Century Gothic" panose="020B0502020202020204" pitchFamily="34" charset="0"/>
                </a:endParaRPr>
              </a:p>
              <a:p>
                <a:pPr algn="just"/>
                <a:r>
                  <a:rPr lang="es-ES" dirty="0">
                    <a:latin typeface="Century Gothic" panose="020B0502020202020204" pitchFamily="34" charset="0"/>
                  </a:rPr>
                  <a:t>Veamos en los ejemplos,</a:t>
                </a:r>
              </a:p>
              <a:p>
                <a:pPr algn="just"/>
                <a:endParaRPr lang="es-ES" dirty="0">
                  <a:latin typeface="Century Gothic" panose="020B0502020202020204" pitchFamily="34" charset="0"/>
                </a:endParaRPr>
              </a:p>
              <a:p>
                <a:pPr algn="just"/>
                <a:r>
                  <a:rPr lang="es-ES" b="1" dirty="0">
                    <a:solidFill>
                      <a:srgbClr val="2E3192"/>
                    </a:solidFill>
                    <a:latin typeface="Century Gothic" panose="020B0502020202020204" pitchFamily="34" charset="0"/>
                  </a:rPr>
                  <a:t>Ejemplo 1</a:t>
                </a:r>
              </a:p>
              <a:p>
                <a:pPr algn="just"/>
                <a:endParaRPr lang="es-ES" b="1" dirty="0">
                  <a:solidFill>
                    <a:srgbClr val="FF0000"/>
                  </a:solidFill>
                  <a:latin typeface="Century Gothic" panose="020B0502020202020204" pitchFamily="34" charset="0"/>
                </a:endParaRPr>
              </a:p>
              <a:p>
                <a:pPr algn="just"/>
                <a14:m>
                  <m:oMathPara xmlns:m="http://schemas.openxmlformats.org/officeDocument/2006/math">
                    <m:oMathParaPr>
                      <m:jc m:val="centerGroup"/>
                    </m:oMathParaPr>
                    <m:oMath xmlns:m="http://schemas.openxmlformats.org/officeDocument/2006/math">
                      <m:r>
                        <a:rPr lang="es-AR" i="1">
                          <a:latin typeface="Cambria Math" panose="02040503050406030204" pitchFamily="18" charset="0"/>
                        </a:rPr>
                        <m:t>𝑋</m:t>
                      </m:r>
                      <m:r>
                        <a:rPr lang="es-AR" i="1">
                          <a:latin typeface="Cambria Math" panose="02040503050406030204" pitchFamily="18" charset="0"/>
                        </a:rPr>
                        <m:t> ~ </m:t>
                      </m:r>
                      <m:r>
                        <a:rPr lang="es-ES" i="1">
                          <a:latin typeface="Cambria Math" panose="02040503050406030204" pitchFamily="18" charset="0"/>
                        </a:rPr>
                        <m:t>𝐵</m:t>
                      </m:r>
                      <m:d>
                        <m:dPr>
                          <m:ctrlPr>
                            <a:rPr lang="es-AR" i="1">
                              <a:latin typeface="Cambria Math" panose="02040503050406030204" pitchFamily="18" charset="0"/>
                            </a:rPr>
                          </m:ctrlPr>
                        </m:dPr>
                        <m:e>
                          <m:r>
                            <a:rPr lang="es-ES" i="1">
                              <a:latin typeface="Cambria Math" panose="02040503050406030204" pitchFamily="18" charset="0"/>
                            </a:rPr>
                            <m:t>5</m:t>
                          </m:r>
                          <m:r>
                            <a:rPr lang="es-AR" i="1">
                              <a:latin typeface="Cambria Math" panose="02040503050406030204" pitchFamily="18" charset="0"/>
                            </a:rPr>
                            <m:t>;</m:t>
                          </m:r>
                          <m:r>
                            <a:rPr lang="es-ES" i="1">
                              <a:latin typeface="Cambria Math" panose="02040503050406030204" pitchFamily="18" charset="0"/>
                            </a:rPr>
                            <m:t>0,30</m:t>
                          </m:r>
                        </m:e>
                      </m:d>
                      <m:r>
                        <a:rPr lang="es-AR" i="1">
                          <a:latin typeface="Cambria Math" panose="02040503050406030204" pitchFamily="18" charset="0"/>
                          <a:ea typeface="Cambria Math" panose="02040503050406030204" pitchFamily="18" charset="0"/>
                        </a:rPr>
                        <m:t>⇒</m:t>
                      </m:r>
                      <m:r>
                        <a:rPr lang="es-AR" i="1">
                          <a:latin typeface="Cambria Math" panose="02040503050406030204" pitchFamily="18" charset="0"/>
                          <a:ea typeface="Cambria Math" panose="02040503050406030204" pitchFamily="18" charset="0"/>
                        </a:rPr>
                        <m:t>𝐸</m:t>
                      </m:r>
                      <m:d>
                        <m:dPr>
                          <m:begChr m:val="["/>
                          <m:endChr m:val="]"/>
                          <m:ctrlPr>
                            <a:rPr lang="es-AR" i="1">
                              <a:latin typeface="Cambria Math" panose="02040503050406030204" pitchFamily="18" charset="0"/>
                              <a:ea typeface="Cambria Math" panose="02040503050406030204" pitchFamily="18" charset="0"/>
                            </a:rPr>
                          </m:ctrlPr>
                        </m:dPr>
                        <m:e>
                          <m:r>
                            <a:rPr lang="es-AR" i="1">
                              <a:latin typeface="Cambria Math" panose="02040503050406030204" pitchFamily="18" charset="0"/>
                              <a:ea typeface="Cambria Math" panose="02040503050406030204" pitchFamily="18" charset="0"/>
                            </a:rPr>
                            <m:t>𝑋</m:t>
                          </m:r>
                        </m:e>
                      </m:d>
                      <m:r>
                        <a:rPr lang="es-AR" i="1">
                          <a:latin typeface="Cambria Math" panose="02040503050406030204" pitchFamily="18" charset="0"/>
                          <a:ea typeface="Cambria Math" panose="02040503050406030204" pitchFamily="18" charset="0"/>
                        </a:rPr>
                        <m:t>=</m:t>
                      </m:r>
                      <m:r>
                        <a:rPr lang="es-ES" i="1">
                          <a:latin typeface="Cambria Math" panose="02040503050406030204" pitchFamily="18" charset="0"/>
                          <a:ea typeface="Cambria Math" panose="02040503050406030204" pitchFamily="18" charset="0"/>
                        </a:rPr>
                        <m:t>5∗0,30=1,5 </m:t>
                      </m:r>
                      <m:r>
                        <a:rPr lang="es-ES" i="1">
                          <a:latin typeface="Cambria Math" panose="02040503050406030204" pitchFamily="18" charset="0"/>
                          <a:ea typeface="Cambria Math" panose="02040503050406030204" pitchFamily="18" charset="0"/>
                        </a:rPr>
                        <m:t>𝑝𝑒𝑟𝑠𝑜𝑛𝑎𝑠</m:t>
                      </m:r>
                      <m:r>
                        <a:rPr lang="es-ES" i="1">
                          <a:latin typeface="Cambria Math" panose="02040503050406030204" pitchFamily="18" charset="0"/>
                          <a:ea typeface="Cambria Math" panose="02040503050406030204" pitchFamily="18" charset="0"/>
                        </a:rPr>
                        <m:t> </m:t>
                      </m:r>
                      <m:r>
                        <a:rPr lang="es-ES" i="1">
                          <a:latin typeface="Cambria Math" panose="02040503050406030204" pitchFamily="18" charset="0"/>
                          <a:ea typeface="Cambria Math" panose="02040503050406030204" pitchFamily="18" charset="0"/>
                        </a:rPr>
                        <m:t>𝑖𝑛𝑓𝑒𝑐𝑡𝑎𝑑𝑎𝑠</m:t>
                      </m:r>
                    </m:oMath>
                  </m:oMathPara>
                </a14:m>
                <a:endParaRPr lang="es-ES" dirty="0">
                  <a:latin typeface="Century Gothic" panose="020B0502020202020204" pitchFamily="34" charset="0"/>
                </a:endParaRPr>
              </a:p>
              <a:p>
                <a:pPr algn="just"/>
                <a:endParaRPr lang="es-ES" dirty="0">
                  <a:latin typeface="Century Gothic" panose="020B0502020202020204" pitchFamily="34" charset="0"/>
                </a:endParaRPr>
              </a:p>
              <a:p>
                <a:pPr algn="just"/>
                <a:r>
                  <a:rPr lang="es-ES" b="1" dirty="0">
                    <a:solidFill>
                      <a:srgbClr val="2E3192"/>
                    </a:solidFill>
                    <a:latin typeface="Century Gothic" panose="020B0502020202020204" pitchFamily="34" charset="0"/>
                  </a:rPr>
                  <a:t>Ejemplo 2</a:t>
                </a:r>
              </a:p>
              <a:p>
                <a:pPr algn="just"/>
                <a:endParaRPr lang="es-ES" b="1" dirty="0">
                  <a:solidFill>
                    <a:srgbClr val="FF0000"/>
                  </a:solidFill>
                  <a:latin typeface="Century Gothic" panose="020B0502020202020204" pitchFamily="34" charset="0"/>
                </a:endParaRPr>
              </a:p>
              <a:p>
                <a:pPr algn="just"/>
                <a14:m>
                  <m:oMathPara xmlns:m="http://schemas.openxmlformats.org/officeDocument/2006/math">
                    <m:oMathParaPr>
                      <m:jc m:val="centerGroup"/>
                    </m:oMathParaPr>
                    <m:oMath xmlns:m="http://schemas.openxmlformats.org/officeDocument/2006/math">
                      <m:r>
                        <a:rPr lang="es-AR" i="1">
                          <a:latin typeface="Cambria Math" panose="02040503050406030204" pitchFamily="18" charset="0"/>
                        </a:rPr>
                        <m:t>𝑋</m:t>
                      </m:r>
                      <m:r>
                        <a:rPr lang="es-AR" i="1">
                          <a:latin typeface="Cambria Math" panose="02040503050406030204" pitchFamily="18" charset="0"/>
                        </a:rPr>
                        <m:t> ~</m:t>
                      </m:r>
                      <m:r>
                        <a:rPr lang="es-ES" i="1">
                          <a:latin typeface="Cambria Math" panose="02040503050406030204" pitchFamily="18" charset="0"/>
                        </a:rPr>
                        <m:t>𝐵</m:t>
                      </m:r>
                      <m:d>
                        <m:dPr>
                          <m:ctrlPr>
                            <a:rPr lang="es-AR" i="1">
                              <a:latin typeface="Cambria Math" panose="02040503050406030204" pitchFamily="18" charset="0"/>
                            </a:rPr>
                          </m:ctrlPr>
                        </m:dPr>
                        <m:e>
                          <m:r>
                            <a:rPr lang="es-ES" i="1">
                              <a:latin typeface="Cambria Math" panose="02040503050406030204" pitchFamily="18" charset="0"/>
                            </a:rPr>
                            <m:t>5</m:t>
                          </m:r>
                          <m:r>
                            <a:rPr lang="es-AR" i="1">
                              <a:latin typeface="Cambria Math" panose="02040503050406030204" pitchFamily="18" charset="0"/>
                            </a:rPr>
                            <m:t>;</m:t>
                          </m:r>
                          <m:r>
                            <a:rPr lang="es-ES" i="1">
                              <a:latin typeface="Cambria Math" panose="02040503050406030204" pitchFamily="18" charset="0"/>
                            </a:rPr>
                            <m:t>0,</m:t>
                          </m:r>
                          <m:r>
                            <a:rPr lang="es-ES" i="1">
                              <a:latin typeface="Cambria Math" panose="02040503050406030204" pitchFamily="18" charset="0"/>
                            </a:rPr>
                            <m:t>7</m:t>
                          </m:r>
                          <m:r>
                            <a:rPr lang="es-ES" i="1">
                              <a:latin typeface="Cambria Math" panose="02040503050406030204" pitchFamily="18" charset="0"/>
                            </a:rPr>
                            <m:t>0</m:t>
                          </m:r>
                        </m:e>
                      </m:d>
                      <m:r>
                        <a:rPr lang="es-AR" i="1">
                          <a:latin typeface="Cambria Math" panose="02040503050406030204" pitchFamily="18" charset="0"/>
                          <a:ea typeface="Cambria Math" panose="02040503050406030204" pitchFamily="18" charset="0"/>
                        </a:rPr>
                        <m:t>⇒</m:t>
                      </m:r>
                      <m:r>
                        <a:rPr lang="es-AR" i="1">
                          <a:latin typeface="Cambria Math" panose="02040503050406030204" pitchFamily="18" charset="0"/>
                          <a:ea typeface="Cambria Math" panose="02040503050406030204" pitchFamily="18" charset="0"/>
                        </a:rPr>
                        <m:t>𝐸</m:t>
                      </m:r>
                      <m:d>
                        <m:dPr>
                          <m:begChr m:val="["/>
                          <m:endChr m:val="]"/>
                          <m:ctrlPr>
                            <a:rPr lang="es-AR" i="1">
                              <a:latin typeface="Cambria Math" panose="02040503050406030204" pitchFamily="18" charset="0"/>
                              <a:ea typeface="Cambria Math" panose="02040503050406030204" pitchFamily="18" charset="0"/>
                            </a:rPr>
                          </m:ctrlPr>
                        </m:dPr>
                        <m:e>
                          <m:r>
                            <a:rPr lang="es-AR" i="1">
                              <a:latin typeface="Cambria Math" panose="02040503050406030204" pitchFamily="18" charset="0"/>
                              <a:ea typeface="Cambria Math" panose="02040503050406030204" pitchFamily="18" charset="0"/>
                            </a:rPr>
                            <m:t>𝑋</m:t>
                          </m:r>
                        </m:e>
                      </m:d>
                      <m:r>
                        <a:rPr lang="es-AR" i="1">
                          <a:latin typeface="Cambria Math" panose="02040503050406030204" pitchFamily="18" charset="0"/>
                          <a:ea typeface="Cambria Math" panose="02040503050406030204" pitchFamily="18" charset="0"/>
                        </a:rPr>
                        <m:t>=</m:t>
                      </m:r>
                      <m:r>
                        <a:rPr lang="es-ES" i="1">
                          <a:latin typeface="Cambria Math" panose="02040503050406030204" pitchFamily="18" charset="0"/>
                          <a:ea typeface="Cambria Math" panose="02040503050406030204" pitchFamily="18" charset="0"/>
                        </a:rPr>
                        <m:t>5∗0,70=3</m:t>
                      </m:r>
                      <m:r>
                        <a:rPr lang="es-ES" i="1">
                          <a:latin typeface="Cambria Math" panose="02040503050406030204" pitchFamily="18" charset="0"/>
                          <a:ea typeface="Cambria Math" panose="02040503050406030204" pitchFamily="18" charset="0"/>
                        </a:rPr>
                        <m:t>,</m:t>
                      </m:r>
                      <m:r>
                        <a:rPr lang="es-ES" i="1">
                          <a:latin typeface="Cambria Math" panose="02040503050406030204" pitchFamily="18" charset="0"/>
                          <a:ea typeface="Cambria Math" panose="02040503050406030204" pitchFamily="18" charset="0"/>
                        </a:rPr>
                        <m:t>5</m:t>
                      </m:r>
                      <m:r>
                        <a:rPr lang="es-ES" i="1">
                          <a:latin typeface="Cambria Math" panose="02040503050406030204" pitchFamily="18" charset="0"/>
                          <a:ea typeface="Cambria Math" panose="02040503050406030204" pitchFamily="18" charset="0"/>
                        </a:rPr>
                        <m:t> </m:t>
                      </m:r>
                      <m:r>
                        <a:rPr lang="es-ES" i="1">
                          <a:latin typeface="Cambria Math" panose="02040503050406030204" pitchFamily="18" charset="0"/>
                          <a:ea typeface="Cambria Math" panose="02040503050406030204" pitchFamily="18" charset="0"/>
                        </a:rPr>
                        <m:t>𝑝𝑒𝑟𝑠𝑜𝑛𝑎𝑠</m:t>
                      </m:r>
                      <m:r>
                        <a:rPr lang="es-ES" i="1">
                          <a:latin typeface="Cambria Math" panose="02040503050406030204" pitchFamily="18" charset="0"/>
                          <a:ea typeface="Cambria Math" panose="02040503050406030204" pitchFamily="18" charset="0"/>
                        </a:rPr>
                        <m:t> </m:t>
                      </m:r>
                      <m:r>
                        <a:rPr lang="es-ES" b="1" i="1">
                          <a:latin typeface="Cambria Math" panose="02040503050406030204" pitchFamily="18" charset="0"/>
                          <a:ea typeface="Cambria Math" panose="02040503050406030204" pitchFamily="18" charset="0"/>
                        </a:rPr>
                        <m:t>𝒏𝒐</m:t>
                      </m:r>
                      <m:r>
                        <a:rPr lang="es-ES" i="1">
                          <a:latin typeface="Cambria Math" panose="02040503050406030204" pitchFamily="18" charset="0"/>
                          <a:ea typeface="Cambria Math" panose="02040503050406030204" pitchFamily="18" charset="0"/>
                        </a:rPr>
                        <m:t> </m:t>
                      </m:r>
                      <m:r>
                        <a:rPr lang="es-ES" i="1">
                          <a:latin typeface="Cambria Math" panose="02040503050406030204" pitchFamily="18" charset="0"/>
                          <a:ea typeface="Cambria Math" panose="02040503050406030204" pitchFamily="18" charset="0"/>
                        </a:rPr>
                        <m:t>𝑖𝑛𝑓𝑒𝑐𝑡𝑎𝑑𝑎𝑠</m:t>
                      </m:r>
                    </m:oMath>
                  </m:oMathPara>
                </a14:m>
                <a:endParaRPr lang="es-AR" dirty="0">
                  <a:latin typeface="Century Gothic" panose="020B0502020202020204" pitchFamily="34" charset="0"/>
                </a:endParaRPr>
              </a:p>
              <a:p>
                <a:pPr algn="just"/>
                <a:endParaRPr lang="es-AR" dirty="0">
                  <a:latin typeface="Century Gothic" panose="020B0502020202020204" pitchFamily="34" charset="0"/>
                </a:endParaRPr>
              </a:p>
            </p:txBody>
          </p:sp>
        </mc:Choice>
        <mc:Fallback>
          <p:sp>
            <p:nvSpPr>
              <p:cNvPr id="2" name="Rectángulo 1"/>
              <p:cNvSpPr>
                <a:spLocks noRot="1" noChangeAspect="1" noMove="1" noResize="1" noEditPoints="1" noAdjustHandles="1" noChangeArrowheads="1" noChangeShapeType="1" noTextEdit="1"/>
              </p:cNvSpPr>
              <p:nvPr/>
            </p:nvSpPr>
            <p:spPr>
              <a:xfrm>
                <a:off x="1524000" y="908721"/>
                <a:ext cx="9036496" cy="4524315"/>
              </a:xfrm>
              <a:prstGeom prst="rect">
                <a:avLst/>
              </a:prstGeom>
              <a:blipFill>
                <a:blip r:embed="rId2"/>
                <a:stretch>
                  <a:fillRect l="-540" t="-674"/>
                </a:stretch>
              </a:blipFill>
            </p:spPr>
            <p:txBody>
              <a:bodyPr/>
              <a:lstStyle/>
              <a:p>
                <a:r>
                  <a:rPr lang="es-AR">
                    <a:noFill/>
                  </a:rPr>
                  <a:t> </a:t>
                </a:r>
              </a:p>
            </p:txBody>
          </p:sp>
        </mc:Fallback>
      </mc:AlternateContent>
    </p:spTree>
    <p:extLst>
      <p:ext uri="{BB962C8B-B14F-4D97-AF65-F5344CB8AC3E}">
        <p14:creationId xmlns:p14="http://schemas.microsoft.com/office/powerpoint/2010/main" val="278719346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Rectángulo 1"/>
              <p:cNvSpPr/>
              <p:nvPr/>
            </p:nvSpPr>
            <p:spPr>
              <a:xfrm>
                <a:off x="1524000" y="908720"/>
                <a:ext cx="9036496" cy="3970318"/>
              </a:xfrm>
              <a:prstGeom prst="rect">
                <a:avLst/>
              </a:prstGeom>
            </p:spPr>
            <p:txBody>
              <a:bodyPr wrap="square">
                <a:spAutoFit/>
              </a:bodyPr>
              <a:lstStyle/>
              <a:p>
                <a:pPr algn="just"/>
                <a:r>
                  <a:rPr lang="es-ES" dirty="0">
                    <a:latin typeface="Century Gothic" panose="020B0502020202020204" pitchFamily="34" charset="0"/>
                  </a:rPr>
                  <a:t>En notación compacta nuestra variable se escribe de la forma siguiente,</a:t>
                </a:r>
                <a:endParaRPr lang="es-AR" dirty="0">
                  <a:latin typeface="Century Gothic" panose="020B0502020202020204" pitchFamily="34" charset="0"/>
                </a:endParaRPr>
              </a:p>
              <a:p>
                <a:pPr algn="just"/>
                <a:endParaRPr lang="es-AR" i="1" dirty="0">
                  <a:latin typeface="Century Gothic" panose="020B0502020202020204" pitchFamily="34" charset="0"/>
                </a:endParaRPr>
              </a:p>
              <a:p>
                <a:pPr algn="just"/>
                <a14:m>
                  <m:oMathPara xmlns:m="http://schemas.openxmlformats.org/officeDocument/2006/math">
                    <m:oMathParaPr>
                      <m:jc m:val="centerGroup"/>
                    </m:oMathParaPr>
                    <m:oMath xmlns:m="http://schemas.openxmlformats.org/officeDocument/2006/math">
                      <m:r>
                        <a:rPr lang="es-AR" i="1">
                          <a:latin typeface="Cambria Math" panose="02040503050406030204" pitchFamily="18" charset="0"/>
                        </a:rPr>
                        <m:t>𝑋</m:t>
                      </m:r>
                      <m:r>
                        <a:rPr lang="es-AR" i="1">
                          <a:latin typeface="Cambria Math" panose="02040503050406030204" pitchFamily="18" charset="0"/>
                        </a:rPr>
                        <m:t> ~ </m:t>
                      </m:r>
                      <m:r>
                        <a:rPr lang="es-ES" i="1">
                          <a:latin typeface="Cambria Math" panose="02040503050406030204" pitchFamily="18" charset="0"/>
                        </a:rPr>
                        <m:t>𝐵</m:t>
                      </m:r>
                      <m:r>
                        <a:rPr lang="es-AR" i="1">
                          <a:latin typeface="Cambria Math" panose="02040503050406030204" pitchFamily="18" charset="0"/>
                        </a:rPr>
                        <m:t>(</m:t>
                      </m:r>
                      <m:r>
                        <a:rPr lang="es-AR" i="1">
                          <a:latin typeface="Cambria Math" panose="02040503050406030204" pitchFamily="18" charset="0"/>
                        </a:rPr>
                        <m:t>𝑛</m:t>
                      </m:r>
                      <m:r>
                        <a:rPr lang="es-AR" i="1">
                          <a:latin typeface="Cambria Math" panose="02040503050406030204" pitchFamily="18" charset="0"/>
                        </a:rPr>
                        <m:t>;</m:t>
                      </m:r>
                      <m:r>
                        <a:rPr lang="es-ES" i="1">
                          <a:latin typeface="Cambria Math" panose="02040503050406030204" pitchFamily="18" charset="0"/>
                        </a:rPr>
                        <m:t>𝑝</m:t>
                      </m:r>
                      <m:r>
                        <a:rPr lang="es-AR" i="1">
                          <a:latin typeface="Cambria Math" panose="02040503050406030204" pitchFamily="18" charset="0"/>
                        </a:rPr>
                        <m:t>)</m:t>
                      </m:r>
                    </m:oMath>
                  </m:oMathPara>
                </a14:m>
                <a:endParaRPr lang="es-AR" dirty="0">
                  <a:latin typeface="Century Gothic" panose="020B0502020202020204" pitchFamily="34" charset="0"/>
                </a:endParaRPr>
              </a:p>
              <a:p>
                <a:pPr algn="just"/>
                <a:endParaRPr lang="es-ES" dirty="0">
                  <a:latin typeface="Century Gothic" panose="020B0502020202020204" pitchFamily="34" charset="0"/>
                </a:endParaRPr>
              </a:p>
              <a:p>
                <a:pPr algn="just"/>
                <a14:m>
                  <m:oMathPara xmlns:m="http://schemas.openxmlformats.org/officeDocument/2006/math">
                    <m:oMathParaPr>
                      <m:jc m:val="centerGroup"/>
                    </m:oMathParaPr>
                    <m:oMath xmlns:m="http://schemas.openxmlformats.org/officeDocument/2006/math">
                      <m:r>
                        <a:rPr lang="es-AR" i="1">
                          <a:latin typeface="Cambria Math" panose="02040503050406030204" pitchFamily="18" charset="0"/>
                        </a:rPr>
                        <m:t>𝑉𝑎𝑟</m:t>
                      </m:r>
                      <m:d>
                        <m:dPr>
                          <m:begChr m:val="["/>
                          <m:endChr m:val="]"/>
                          <m:ctrlPr>
                            <a:rPr lang="es-AR" i="1">
                              <a:latin typeface="Cambria Math" panose="02040503050406030204" pitchFamily="18" charset="0"/>
                            </a:rPr>
                          </m:ctrlPr>
                        </m:dPr>
                        <m:e>
                          <m:r>
                            <a:rPr lang="es-AR" i="1">
                              <a:latin typeface="Cambria Math" panose="02040503050406030204" pitchFamily="18" charset="0"/>
                            </a:rPr>
                            <m:t>𝑋</m:t>
                          </m:r>
                        </m:e>
                      </m:d>
                      <m:r>
                        <a:rPr lang="es-AR" i="1">
                          <a:latin typeface="Cambria Math" panose="02040503050406030204" pitchFamily="18" charset="0"/>
                        </a:rPr>
                        <m:t>=</m:t>
                      </m:r>
                      <m:r>
                        <a:rPr lang="es-AR" i="1">
                          <a:latin typeface="Cambria Math" panose="02040503050406030204" pitchFamily="18" charset="0"/>
                        </a:rPr>
                        <m:t>𝑛𝑝𝑞</m:t>
                      </m:r>
                    </m:oMath>
                  </m:oMathPara>
                </a14:m>
                <a:endParaRPr lang="es-ES" dirty="0">
                  <a:latin typeface="Century Gothic" panose="020B0502020202020204" pitchFamily="34" charset="0"/>
                </a:endParaRPr>
              </a:p>
              <a:p>
                <a:pPr algn="just"/>
                <a:r>
                  <a:rPr lang="es-ES" dirty="0">
                    <a:latin typeface="Century Gothic" panose="020B0502020202020204" pitchFamily="34" charset="0"/>
                  </a:rPr>
                  <a:t>Veamos en los ejemplos,</a:t>
                </a:r>
              </a:p>
              <a:p>
                <a:pPr algn="just"/>
                <a:endParaRPr lang="es-ES" dirty="0">
                  <a:latin typeface="Century Gothic" panose="020B0502020202020204" pitchFamily="34" charset="0"/>
                </a:endParaRPr>
              </a:p>
              <a:p>
                <a:pPr algn="just"/>
                <a:r>
                  <a:rPr lang="es-ES" b="1" dirty="0">
                    <a:solidFill>
                      <a:srgbClr val="2E3192"/>
                    </a:solidFill>
                    <a:latin typeface="Century Gothic" panose="020B0502020202020204" pitchFamily="34" charset="0"/>
                  </a:rPr>
                  <a:t>Ejemplo 1</a:t>
                </a:r>
              </a:p>
              <a:p>
                <a:pPr algn="just"/>
                <a:endParaRPr lang="es-ES" b="1" dirty="0">
                  <a:solidFill>
                    <a:srgbClr val="FF0000"/>
                  </a:solidFill>
                  <a:latin typeface="Century Gothic" panose="020B0502020202020204" pitchFamily="34" charset="0"/>
                </a:endParaRPr>
              </a:p>
              <a:p>
                <a:pPr algn="just"/>
                <a14:m>
                  <m:oMathPara xmlns:m="http://schemas.openxmlformats.org/officeDocument/2006/math">
                    <m:oMathParaPr>
                      <m:jc m:val="centerGroup"/>
                    </m:oMathParaPr>
                    <m:oMath xmlns:m="http://schemas.openxmlformats.org/officeDocument/2006/math">
                      <m:r>
                        <a:rPr lang="es-AR" i="1">
                          <a:latin typeface="Cambria Math" panose="02040503050406030204" pitchFamily="18" charset="0"/>
                        </a:rPr>
                        <m:t>𝑋</m:t>
                      </m:r>
                      <m:r>
                        <a:rPr lang="es-AR" i="1">
                          <a:latin typeface="Cambria Math" panose="02040503050406030204" pitchFamily="18" charset="0"/>
                        </a:rPr>
                        <m:t> ~ </m:t>
                      </m:r>
                      <m:r>
                        <a:rPr lang="es-ES" i="1">
                          <a:latin typeface="Cambria Math" panose="02040503050406030204" pitchFamily="18" charset="0"/>
                        </a:rPr>
                        <m:t>𝐵</m:t>
                      </m:r>
                      <m:d>
                        <m:dPr>
                          <m:ctrlPr>
                            <a:rPr lang="es-AR" i="1">
                              <a:latin typeface="Cambria Math" panose="02040503050406030204" pitchFamily="18" charset="0"/>
                            </a:rPr>
                          </m:ctrlPr>
                        </m:dPr>
                        <m:e>
                          <m:r>
                            <a:rPr lang="es-ES" i="1">
                              <a:latin typeface="Cambria Math" panose="02040503050406030204" pitchFamily="18" charset="0"/>
                            </a:rPr>
                            <m:t>5</m:t>
                          </m:r>
                          <m:r>
                            <a:rPr lang="es-AR" i="1">
                              <a:latin typeface="Cambria Math" panose="02040503050406030204" pitchFamily="18" charset="0"/>
                            </a:rPr>
                            <m:t>;</m:t>
                          </m:r>
                          <m:r>
                            <a:rPr lang="es-ES" i="1">
                              <a:latin typeface="Cambria Math" panose="02040503050406030204" pitchFamily="18" charset="0"/>
                            </a:rPr>
                            <m:t>0,30</m:t>
                          </m:r>
                        </m:e>
                      </m:d>
                      <m:r>
                        <a:rPr lang="es-AR" i="1">
                          <a:latin typeface="Cambria Math" panose="02040503050406030204" pitchFamily="18" charset="0"/>
                          <a:ea typeface="Cambria Math" panose="02040503050406030204" pitchFamily="18" charset="0"/>
                        </a:rPr>
                        <m:t>⇒</m:t>
                      </m:r>
                      <m:r>
                        <a:rPr lang="es-AR" i="1">
                          <a:latin typeface="Cambria Math" panose="02040503050406030204" pitchFamily="18" charset="0"/>
                        </a:rPr>
                        <m:t>𝑉𝑎𝑟</m:t>
                      </m:r>
                      <m:d>
                        <m:dPr>
                          <m:begChr m:val="["/>
                          <m:endChr m:val="]"/>
                          <m:ctrlPr>
                            <a:rPr lang="es-AR" i="1">
                              <a:latin typeface="Cambria Math" panose="02040503050406030204" pitchFamily="18" charset="0"/>
                            </a:rPr>
                          </m:ctrlPr>
                        </m:dPr>
                        <m:e>
                          <m:r>
                            <a:rPr lang="es-AR" i="1">
                              <a:latin typeface="Cambria Math" panose="02040503050406030204" pitchFamily="18" charset="0"/>
                            </a:rPr>
                            <m:t>𝑋</m:t>
                          </m:r>
                        </m:e>
                      </m:d>
                      <m:r>
                        <a:rPr lang="es-AR" i="1">
                          <a:latin typeface="Cambria Math" panose="02040503050406030204" pitchFamily="18" charset="0"/>
                        </a:rPr>
                        <m:t>=</m:t>
                      </m:r>
                      <m:r>
                        <a:rPr lang="es-ES" i="1">
                          <a:latin typeface="Cambria Math" panose="02040503050406030204" pitchFamily="18" charset="0"/>
                        </a:rPr>
                        <m:t>5∗0,30∗0,70</m:t>
                      </m:r>
                      <m:r>
                        <a:rPr lang="es-ES" i="1">
                          <a:latin typeface="Cambria Math" panose="02040503050406030204" pitchFamily="18" charset="0"/>
                          <a:ea typeface="Cambria Math" panose="02040503050406030204" pitchFamily="18" charset="0"/>
                        </a:rPr>
                        <m:t>=1,05</m:t>
                      </m:r>
                    </m:oMath>
                  </m:oMathPara>
                </a14:m>
                <a:endParaRPr lang="es-ES" dirty="0">
                  <a:latin typeface="Century Gothic" panose="020B0502020202020204" pitchFamily="34" charset="0"/>
                </a:endParaRPr>
              </a:p>
              <a:p>
                <a:pPr algn="just"/>
                <a:endParaRPr lang="es-ES" dirty="0">
                  <a:latin typeface="Century Gothic" panose="020B0502020202020204" pitchFamily="34" charset="0"/>
                </a:endParaRPr>
              </a:p>
              <a:p>
                <a:pPr algn="just"/>
                <a:r>
                  <a:rPr lang="es-ES" b="1" dirty="0">
                    <a:solidFill>
                      <a:srgbClr val="2E3192"/>
                    </a:solidFill>
                    <a:latin typeface="Century Gothic" panose="020B0502020202020204" pitchFamily="34" charset="0"/>
                  </a:rPr>
                  <a:t>Ejemplo 2</a:t>
                </a:r>
              </a:p>
              <a:p>
                <a:pPr algn="just"/>
                <a:endParaRPr lang="es-ES" b="1" dirty="0">
                  <a:solidFill>
                    <a:srgbClr val="FF0000"/>
                  </a:solidFill>
                  <a:latin typeface="Century Gothic" panose="020B0502020202020204" pitchFamily="34" charset="0"/>
                </a:endParaRPr>
              </a:p>
              <a:p>
                <a:pPr algn="just"/>
                <a14:m>
                  <m:oMathPara xmlns:m="http://schemas.openxmlformats.org/officeDocument/2006/math">
                    <m:oMathParaPr>
                      <m:jc m:val="centerGroup"/>
                    </m:oMathParaPr>
                    <m:oMath xmlns:m="http://schemas.openxmlformats.org/officeDocument/2006/math">
                      <m:r>
                        <a:rPr lang="es-AR" i="1">
                          <a:latin typeface="Cambria Math" panose="02040503050406030204" pitchFamily="18" charset="0"/>
                        </a:rPr>
                        <m:t>𝑋</m:t>
                      </m:r>
                      <m:r>
                        <a:rPr lang="es-AR" i="1">
                          <a:latin typeface="Cambria Math" panose="02040503050406030204" pitchFamily="18" charset="0"/>
                        </a:rPr>
                        <m:t> ~ </m:t>
                      </m:r>
                      <m:r>
                        <a:rPr lang="es-ES" i="1">
                          <a:latin typeface="Cambria Math" panose="02040503050406030204" pitchFamily="18" charset="0"/>
                        </a:rPr>
                        <m:t>𝐵</m:t>
                      </m:r>
                      <m:d>
                        <m:dPr>
                          <m:ctrlPr>
                            <a:rPr lang="es-AR" i="1">
                              <a:latin typeface="Cambria Math" panose="02040503050406030204" pitchFamily="18" charset="0"/>
                            </a:rPr>
                          </m:ctrlPr>
                        </m:dPr>
                        <m:e>
                          <m:r>
                            <a:rPr lang="es-ES" i="1">
                              <a:latin typeface="Cambria Math" panose="02040503050406030204" pitchFamily="18" charset="0"/>
                            </a:rPr>
                            <m:t>5</m:t>
                          </m:r>
                          <m:r>
                            <a:rPr lang="es-AR" i="1">
                              <a:latin typeface="Cambria Math" panose="02040503050406030204" pitchFamily="18" charset="0"/>
                            </a:rPr>
                            <m:t>;</m:t>
                          </m:r>
                          <m:r>
                            <a:rPr lang="es-ES" i="1">
                              <a:latin typeface="Cambria Math" panose="02040503050406030204" pitchFamily="18" charset="0"/>
                            </a:rPr>
                            <m:t>0,70</m:t>
                          </m:r>
                        </m:e>
                      </m:d>
                      <m:r>
                        <a:rPr lang="es-AR" i="1">
                          <a:latin typeface="Cambria Math" panose="02040503050406030204" pitchFamily="18" charset="0"/>
                          <a:ea typeface="Cambria Math" panose="02040503050406030204" pitchFamily="18" charset="0"/>
                        </a:rPr>
                        <m:t>⇒</m:t>
                      </m:r>
                      <m:r>
                        <a:rPr lang="es-AR" i="1">
                          <a:latin typeface="Cambria Math" panose="02040503050406030204" pitchFamily="18" charset="0"/>
                        </a:rPr>
                        <m:t>𝑉𝑎𝑟</m:t>
                      </m:r>
                      <m:d>
                        <m:dPr>
                          <m:begChr m:val="["/>
                          <m:endChr m:val="]"/>
                          <m:ctrlPr>
                            <a:rPr lang="es-AR" i="1">
                              <a:latin typeface="Cambria Math" panose="02040503050406030204" pitchFamily="18" charset="0"/>
                            </a:rPr>
                          </m:ctrlPr>
                        </m:dPr>
                        <m:e>
                          <m:r>
                            <a:rPr lang="es-AR" i="1">
                              <a:latin typeface="Cambria Math" panose="02040503050406030204" pitchFamily="18" charset="0"/>
                            </a:rPr>
                            <m:t>𝑋</m:t>
                          </m:r>
                        </m:e>
                      </m:d>
                      <m:r>
                        <a:rPr lang="es-AR" i="1">
                          <a:latin typeface="Cambria Math" panose="02040503050406030204" pitchFamily="18" charset="0"/>
                        </a:rPr>
                        <m:t>=</m:t>
                      </m:r>
                      <m:r>
                        <a:rPr lang="es-ES" i="1">
                          <a:latin typeface="Cambria Math" panose="02040503050406030204" pitchFamily="18" charset="0"/>
                        </a:rPr>
                        <m:t>5∗0,30∗0,70</m:t>
                      </m:r>
                      <m:r>
                        <a:rPr lang="es-ES" i="1">
                          <a:latin typeface="Cambria Math" panose="02040503050406030204" pitchFamily="18" charset="0"/>
                          <a:ea typeface="Cambria Math" panose="02040503050406030204" pitchFamily="18" charset="0"/>
                        </a:rPr>
                        <m:t>=1,05</m:t>
                      </m:r>
                    </m:oMath>
                  </m:oMathPara>
                </a14:m>
                <a:endParaRPr lang="es-AR" dirty="0">
                  <a:latin typeface="Century Gothic" panose="020B0502020202020204" pitchFamily="34" charset="0"/>
                </a:endParaRPr>
              </a:p>
            </p:txBody>
          </p:sp>
        </mc:Choice>
        <mc:Fallback>
          <p:sp>
            <p:nvSpPr>
              <p:cNvPr id="2" name="Rectángulo 1"/>
              <p:cNvSpPr>
                <a:spLocks noRot="1" noChangeAspect="1" noMove="1" noResize="1" noEditPoints="1" noAdjustHandles="1" noChangeArrowheads="1" noChangeShapeType="1" noTextEdit="1"/>
              </p:cNvSpPr>
              <p:nvPr/>
            </p:nvSpPr>
            <p:spPr>
              <a:xfrm>
                <a:off x="1524000" y="908720"/>
                <a:ext cx="9036496" cy="3970318"/>
              </a:xfrm>
              <a:prstGeom prst="rect">
                <a:avLst/>
              </a:prstGeom>
              <a:blipFill>
                <a:blip r:embed="rId2"/>
                <a:stretch>
                  <a:fillRect l="-540" t="-768"/>
                </a:stretch>
              </a:blipFill>
            </p:spPr>
            <p:txBody>
              <a:bodyPr/>
              <a:lstStyle/>
              <a:p>
                <a:r>
                  <a:rPr lang="es-AR">
                    <a:noFill/>
                  </a:rPr>
                  <a:t> </a:t>
                </a:r>
              </a:p>
            </p:txBody>
          </p:sp>
        </mc:Fallback>
      </mc:AlternateContent>
    </p:spTree>
    <p:extLst>
      <p:ext uri="{BB962C8B-B14F-4D97-AF65-F5344CB8AC3E}">
        <p14:creationId xmlns:p14="http://schemas.microsoft.com/office/powerpoint/2010/main" val="109726371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5" name="Rectángulo 4"/>
              <p:cNvSpPr/>
              <p:nvPr/>
            </p:nvSpPr>
            <p:spPr>
              <a:xfrm>
                <a:off x="955589" y="869518"/>
                <a:ext cx="9144000" cy="6230167"/>
              </a:xfrm>
              <a:prstGeom prst="rect">
                <a:avLst/>
              </a:prstGeom>
            </p:spPr>
            <p:txBody>
              <a:bodyPr wrap="square">
                <a:spAutoFit/>
              </a:bodyPr>
              <a:lstStyle/>
              <a:p>
                <a:pPr algn="just">
                  <a:lnSpc>
                    <a:spcPct val="107000"/>
                  </a:lnSpc>
                  <a:spcAft>
                    <a:spcPts val="800"/>
                  </a:spcAft>
                </a:pPr>
                <a:r>
                  <a:rPr lang="es-AR" dirty="0">
                    <a:latin typeface="Century Gothic" panose="020B0502020202020204" pitchFamily="34" charset="0"/>
                  </a:rPr>
                  <a:t>Sea un fenómeno binomial repetible no determinístico que admite dos resultados posibles, </a:t>
                </a:r>
                <a14:m>
                  <m:oMath xmlns:m="http://schemas.openxmlformats.org/officeDocument/2006/math">
                    <m:r>
                      <a:rPr lang="es-AR">
                        <a:latin typeface="Cambria Math" panose="02040503050406030204" pitchFamily="18" charset="0"/>
                      </a:rPr>
                      <m:t>𝐸</m:t>
                    </m:r>
                  </m:oMath>
                </a14:m>
                <a:r>
                  <a:rPr lang="es-AR" dirty="0">
                    <a:latin typeface="Century Gothic" panose="020B0502020202020204" pitchFamily="34" charset="0"/>
                  </a:rPr>
                  <a:t> (“éxito”) y </a:t>
                </a:r>
                <a14:m>
                  <m:oMath xmlns:m="http://schemas.openxmlformats.org/officeDocument/2006/math">
                    <m:acc>
                      <m:accPr>
                        <m:chr m:val="̅"/>
                        <m:ctrlPr>
                          <a:rPr lang="es-AR" i="1">
                            <a:latin typeface="Cambria Math" panose="02040503050406030204" pitchFamily="18" charset="0"/>
                          </a:rPr>
                        </m:ctrlPr>
                      </m:accPr>
                      <m:e>
                        <m:r>
                          <a:rPr lang="es-AR">
                            <a:latin typeface="Cambria Math" panose="02040503050406030204" pitchFamily="18" charset="0"/>
                          </a:rPr>
                          <m:t>𝐸</m:t>
                        </m:r>
                      </m:e>
                    </m:acc>
                  </m:oMath>
                </a14:m>
                <a:r>
                  <a:rPr lang="es-AR" dirty="0">
                    <a:latin typeface="Century Gothic" panose="020B0502020202020204" pitchFamily="34" charset="0"/>
                  </a:rPr>
                  <a:t> (“fracaso”) y sean </a:t>
                </a:r>
                <a14:m>
                  <m:oMath xmlns:m="http://schemas.openxmlformats.org/officeDocument/2006/math">
                    <m:r>
                      <a:rPr lang="es-AR">
                        <a:latin typeface="Cambria Math" panose="02040503050406030204" pitchFamily="18" charset="0"/>
                      </a:rPr>
                      <m:t>𝑃</m:t>
                    </m:r>
                    <m:d>
                      <m:dPr>
                        <m:ctrlPr>
                          <a:rPr lang="es-AR" i="1">
                            <a:latin typeface="Cambria Math" panose="02040503050406030204" pitchFamily="18" charset="0"/>
                          </a:rPr>
                        </m:ctrlPr>
                      </m:dPr>
                      <m:e>
                        <m:r>
                          <a:rPr lang="es-AR">
                            <a:latin typeface="Cambria Math" panose="02040503050406030204" pitchFamily="18" charset="0"/>
                          </a:rPr>
                          <m:t>𝐸</m:t>
                        </m:r>
                      </m:e>
                    </m:d>
                    <m:r>
                      <a:rPr lang="es-AR">
                        <a:latin typeface="Cambria Math" panose="02040503050406030204" pitchFamily="18" charset="0"/>
                      </a:rPr>
                      <m:t>=</m:t>
                    </m:r>
                    <m:r>
                      <a:rPr lang="es-AR">
                        <a:latin typeface="Cambria Math" panose="02040503050406030204" pitchFamily="18" charset="0"/>
                      </a:rPr>
                      <m:t>𝑝</m:t>
                    </m:r>
                  </m:oMath>
                </a14:m>
                <a:r>
                  <a:rPr lang="es-AR" dirty="0">
                    <a:latin typeface="Century Gothic" panose="020B0502020202020204" pitchFamily="34" charset="0"/>
                  </a:rPr>
                  <a:t> y </a:t>
                </a:r>
                <a14:m>
                  <m:oMath xmlns:m="http://schemas.openxmlformats.org/officeDocument/2006/math">
                    <m:r>
                      <a:rPr lang="es-AR">
                        <a:latin typeface="Cambria Math" panose="02040503050406030204" pitchFamily="18" charset="0"/>
                      </a:rPr>
                      <m:t>𝑃</m:t>
                    </m:r>
                    <m:d>
                      <m:dPr>
                        <m:ctrlPr>
                          <a:rPr lang="es-AR" i="1">
                            <a:latin typeface="Cambria Math" panose="02040503050406030204" pitchFamily="18" charset="0"/>
                          </a:rPr>
                        </m:ctrlPr>
                      </m:dPr>
                      <m:e>
                        <m:acc>
                          <m:accPr>
                            <m:chr m:val="̅"/>
                            <m:ctrlPr>
                              <a:rPr lang="es-AR" i="1">
                                <a:latin typeface="Cambria Math" panose="02040503050406030204" pitchFamily="18" charset="0"/>
                              </a:rPr>
                            </m:ctrlPr>
                          </m:accPr>
                          <m:e>
                            <m:r>
                              <a:rPr lang="es-AR">
                                <a:latin typeface="Cambria Math" panose="02040503050406030204" pitchFamily="18" charset="0"/>
                              </a:rPr>
                              <m:t>𝐸</m:t>
                            </m:r>
                          </m:e>
                        </m:acc>
                      </m:e>
                    </m:d>
                    <m:r>
                      <a:rPr lang="es-AR">
                        <a:latin typeface="Cambria Math" panose="02040503050406030204" pitchFamily="18" charset="0"/>
                      </a:rPr>
                      <m:t>=</m:t>
                    </m:r>
                    <m:r>
                      <a:rPr lang="es-AR">
                        <a:latin typeface="Cambria Math" panose="02040503050406030204" pitchFamily="18" charset="0"/>
                      </a:rPr>
                      <m:t>𝑞</m:t>
                    </m:r>
                    <m:r>
                      <a:rPr lang="es-AR">
                        <a:latin typeface="Cambria Math" panose="02040503050406030204" pitchFamily="18" charset="0"/>
                      </a:rPr>
                      <m:t>=1−</m:t>
                    </m:r>
                    <m:r>
                      <a:rPr lang="es-AR">
                        <a:latin typeface="Cambria Math" panose="02040503050406030204" pitchFamily="18" charset="0"/>
                      </a:rPr>
                      <m:t>𝑝</m:t>
                    </m:r>
                  </m:oMath>
                </a14:m>
                <a:r>
                  <a:rPr lang="es-AR" dirty="0">
                    <a:latin typeface="Century Gothic" panose="020B0502020202020204" pitchFamily="34" charset="0"/>
                  </a:rPr>
                  <a:t> sus respectivas probabilidades de ocurrencia. La variable aleatoria </a:t>
                </a:r>
              </a:p>
              <a:p>
                <a:pPr algn="just">
                  <a:lnSpc>
                    <a:spcPct val="107000"/>
                  </a:lnSpc>
                  <a:spcAft>
                    <a:spcPts val="800"/>
                  </a:spcAft>
                </a:pPr>
                <a14:m>
                  <m:oMathPara xmlns:m="http://schemas.openxmlformats.org/officeDocument/2006/math">
                    <m:oMathParaPr>
                      <m:jc m:val="centerGroup"/>
                    </m:oMathParaPr>
                    <m:oMath xmlns:m="http://schemas.openxmlformats.org/officeDocument/2006/math">
                      <m:r>
                        <a:rPr lang="es-AR">
                          <a:latin typeface="Cambria Math" panose="02040503050406030204" pitchFamily="18" charset="0"/>
                        </a:rPr>
                        <m:t>𝑋</m:t>
                      </m:r>
                      <m:r>
                        <a:rPr lang="es-AR">
                          <a:latin typeface="Cambria Math" panose="02040503050406030204" pitchFamily="18" charset="0"/>
                        </a:rPr>
                        <m:t>:</m:t>
                      </m:r>
                      <m:r>
                        <a:rPr lang="es-AR">
                          <a:latin typeface="Cambria Math" panose="02040503050406030204" pitchFamily="18" charset="0"/>
                        </a:rPr>
                        <m:t>𝐶𝑎𝑛𝑡𝑖𝑑𝑎𝑑</m:t>
                      </m:r>
                      <m:r>
                        <a:rPr lang="es-AR">
                          <a:latin typeface="Cambria Math" panose="02040503050406030204" pitchFamily="18" charset="0"/>
                        </a:rPr>
                        <m:t> </m:t>
                      </m:r>
                      <m:r>
                        <a:rPr lang="es-AR">
                          <a:latin typeface="Cambria Math" panose="02040503050406030204" pitchFamily="18" charset="0"/>
                        </a:rPr>
                        <m:t>𝑑𝑒</m:t>
                      </m:r>
                      <m:r>
                        <a:rPr lang="es-AR">
                          <a:latin typeface="Cambria Math" panose="02040503050406030204" pitchFamily="18" charset="0"/>
                        </a:rPr>
                        <m:t> </m:t>
                      </m:r>
                      <m:r>
                        <a:rPr lang="es-AR">
                          <a:latin typeface="Cambria Math" panose="02040503050406030204" pitchFamily="18" charset="0"/>
                        </a:rPr>
                        <m:t>𝑒𝑙𝑒𝑚𝑒𝑛𝑡𝑜𝑠</m:t>
                      </m:r>
                      <m:r>
                        <a:rPr lang="es-AR">
                          <a:latin typeface="Cambria Math" panose="02040503050406030204" pitchFamily="18" charset="0"/>
                        </a:rPr>
                        <m:t> </m:t>
                      </m:r>
                      <m:r>
                        <a:rPr lang="es-AR">
                          <a:latin typeface="Cambria Math" panose="02040503050406030204" pitchFamily="18" charset="0"/>
                        </a:rPr>
                        <m:t>𝑐𝑜𝑛</m:t>
                      </m:r>
                      <m:r>
                        <a:rPr lang="es-AR">
                          <a:latin typeface="Cambria Math" panose="02040503050406030204" pitchFamily="18" charset="0"/>
                        </a:rPr>
                        <m:t> </m:t>
                      </m:r>
                      <m:r>
                        <a:rPr lang="es-AR">
                          <a:latin typeface="Cambria Math" panose="02040503050406030204" pitchFamily="18" charset="0"/>
                        </a:rPr>
                        <m:t>𝑢𝑛</m:t>
                      </m:r>
                      <m:r>
                        <a:rPr lang="es-AR">
                          <a:latin typeface="Cambria Math" panose="02040503050406030204" pitchFamily="18" charset="0"/>
                        </a:rPr>
                        <m:t> </m:t>
                      </m:r>
                      <m:r>
                        <a:rPr lang="es-AR">
                          <a:latin typeface="Cambria Math" panose="02040503050406030204" pitchFamily="18" charset="0"/>
                        </a:rPr>
                        <m:t>𝑑𝑒𝑡𝑒𝑟𝑚𝑖𝑛𝑎𝑑𝑜</m:t>
                      </m:r>
                      <m:r>
                        <a:rPr lang="es-AR">
                          <a:latin typeface="Cambria Math" panose="02040503050406030204" pitchFamily="18" charset="0"/>
                        </a:rPr>
                        <m:t> </m:t>
                      </m:r>
                      <m:r>
                        <a:rPr lang="es-AR">
                          <a:latin typeface="Cambria Math" panose="02040503050406030204" pitchFamily="18" charset="0"/>
                        </a:rPr>
                        <m:t>𝑎𝑡𝑟𝑖𝑏𝑢𝑡𝑜</m:t>
                      </m:r>
                    </m:oMath>
                  </m:oMathPara>
                </a14:m>
                <a:endParaRPr lang="es-AR" dirty="0">
                  <a:latin typeface="Century Gothic" panose="020B0502020202020204" pitchFamily="34" charset="0"/>
                </a:endParaRPr>
              </a:p>
              <a:p>
                <a:pPr algn="just">
                  <a:lnSpc>
                    <a:spcPct val="107000"/>
                  </a:lnSpc>
                  <a:spcAft>
                    <a:spcPts val="800"/>
                  </a:spcAft>
                </a:pPr>
                <a:r>
                  <a:rPr lang="es-ES" dirty="0">
                    <a:latin typeface="Century Gothic" panose="020B0502020202020204" pitchFamily="34" charset="0"/>
                  </a:rPr>
                  <a:t>En notación compacta,</a:t>
                </a:r>
              </a:p>
              <a:p>
                <a:pPr algn="just">
                  <a:lnSpc>
                    <a:spcPct val="107000"/>
                  </a:lnSpc>
                  <a:spcAft>
                    <a:spcPts val="800"/>
                  </a:spcAft>
                </a:pPr>
                <a14:m>
                  <m:oMathPara xmlns:m="http://schemas.openxmlformats.org/officeDocument/2006/math">
                    <m:oMathParaPr>
                      <m:jc m:val="centerGroup"/>
                    </m:oMathParaPr>
                    <m:oMath xmlns:m="http://schemas.openxmlformats.org/officeDocument/2006/math">
                      <m:r>
                        <a:rPr lang="es-AR">
                          <a:latin typeface="Cambria Math" panose="02040503050406030204" pitchFamily="18" charset="0"/>
                        </a:rPr>
                        <m:t>𝑋</m:t>
                      </m:r>
                      <m:r>
                        <a:rPr lang="es-AR">
                          <a:latin typeface="Cambria Math" panose="02040503050406030204" pitchFamily="18" charset="0"/>
                        </a:rPr>
                        <m:t> ~ </m:t>
                      </m:r>
                      <m:r>
                        <a:rPr lang="es-AR">
                          <a:latin typeface="Cambria Math" panose="02040503050406030204" pitchFamily="18" charset="0"/>
                        </a:rPr>
                        <m:t>𝐵</m:t>
                      </m:r>
                      <m:r>
                        <a:rPr lang="es-AR">
                          <a:latin typeface="Cambria Math" panose="02040503050406030204" pitchFamily="18" charset="0"/>
                        </a:rPr>
                        <m:t>(</m:t>
                      </m:r>
                      <m:r>
                        <a:rPr lang="es-AR">
                          <a:latin typeface="Cambria Math" panose="02040503050406030204" pitchFamily="18" charset="0"/>
                        </a:rPr>
                        <m:t>𝑛</m:t>
                      </m:r>
                      <m:r>
                        <a:rPr lang="es-AR">
                          <a:latin typeface="Cambria Math" panose="02040503050406030204" pitchFamily="18" charset="0"/>
                        </a:rPr>
                        <m:t>;</m:t>
                      </m:r>
                      <m:r>
                        <a:rPr lang="es-AR">
                          <a:latin typeface="Cambria Math" panose="02040503050406030204" pitchFamily="18" charset="0"/>
                        </a:rPr>
                        <m:t>𝑝</m:t>
                      </m:r>
                      <m:r>
                        <a:rPr lang="es-AR">
                          <a:latin typeface="Cambria Math" panose="02040503050406030204" pitchFamily="18" charset="0"/>
                        </a:rPr>
                        <m:t>)</m:t>
                      </m:r>
                    </m:oMath>
                  </m:oMathPara>
                </a14:m>
                <a:endParaRPr lang="es-AR" dirty="0">
                  <a:latin typeface="Century Gothic" panose="020B0502020202020204" pitchFamily="34" charset="0"/>
                </a:endParaRPr>
              </a:p>
              <a:p>
                <a:r>
                  <a:rPr lang="es-AR" b="1" i="1" dirty="0">
                    <a:solidFill>
                      <a:srgbClr val="2E3192"/>
                    </a:solidFill>
                    <a:latin typeface="Century Gothic" panose="020B0502020202020204" pitchFamily="34" charset="0"/>
                  </a:rPr>
                  <a:t>Función de Probabilidad Puntual</a:t>
                </a:r>
              </a:p>
              <a:p>
                <a:endParaRPr lang="es-AR" dirty="0">
                  <a:latin typeface="Century Gothic" panose="020B0502020202020204" pitchFamily="34" charset="0"/>
                </a:endParaRPr>
              </a:p>
              <a:p>
                <a:pPr/>
                <a14:m>
                  <m:oMathPara xmlns:m="http://schemas.openxmlformats.org/officeDocument/2006/math">
                    <m:oMathParaPr>
                      <m:jc m:val="centerGroup"/>
                    </m:oMathParaPr>
                    <m:oMath xmlns:m="http://schemas.openxmlformats.org/officeDocument/2006/math">
                      <m:r>
                        <a:rPr lang="es-AR" i="1">
                          <a:latin typeface="Cambria Math" panose="02040503050406030204" pitchFamily="18" charset="0"/>
                        </a:rPr>
                        <m:t>𝑃</m:t>
                      </m:r>
                      <m:d>
                        <m:dPr>
                          <m:begChr m:val="["/>
                          <m:endChr m:val="]"/>
                          <m:ctrlPr>
                            <a:rPr lang="es-AR" i="1">
                              <a:latin typeface="Cambria Math" panose="02040503050406030204" pitchFamily="18" charset="0"/>
                            </a:rPr>
                          </m:ctrlPr>
                        </m:dPr>
                        <m:e>
                          <m:r>
                            <a:rPr lang="es-AR" i="1">
                              <a:latin typeface="Cambria Math" panose="02040503050406030204" pitchFamily="18" charset="0"/>
                            </a:rPr>
                            <m:t>𝑋</m:t>
                          </m:r>
                          <m:r>
                            <a:rPr lang="es-AR" i="1">
                              <a:latin typeface="Cambria Math" panose="02040503050406030204" pitchFamily="18" charset="0"/>
                            </a:rPr>
                            <m:t>=</m:t>
                          </m:r>
                          <m:r>
                            <a:rPr lang="es-AR" i="1">
                              <a:latin typeface="Cambria Math" panose="02040503050406030204" pitchFamily="18" charset="0"/>
                            </a:rPr>
                            <m:t>𝑥</m:t>
                          </m:r>
                        </m:e>
                      </m:d>
                      <m:r>
                        <a:rPr lang="es-AR" i="1">
                          <a:latin typeface="Cambria Math" panose="02040503050406030204" pitchFamily="18" charset="0"/>
                        </a:rPr>
                        <m:t>=</m:t>
                      </m:r>
                      <m:d>
                        <m:dPr>
                          <m:ctrlPr>
                            <a:rPr lang="es-AR" i="1">
                              <a:latin typeface="Cambria Math" panose="02040503050406030204" pitchFamily="18" charset="0"/>
                            </a:rPr>
                          </m:ctrlPr>
                        </m:dPr>
                        <m:e>
                          <m:m>
                            <m:mPr>
                              <m:mcs>
                                <m:mc>
                                  <m:mcPr>
                                    <m:count m:val="1"/>
                                    <m:mcJc m:val="center"/>
                                  </m:mcPr>
                                </m:mc>
                              </m:mcs>
                              <m:ctrlPr>
                                <a:rPr lang="es-AR" i="1">
                                  <a:latin typeface="Cambria Math" panose="02040503050406030204" pitchFamily="18" charset="0"/>
                                </a:rPr>
                              </m:ctrlPr>
                            </m:mPr>
                            <m:mr>
                              <m:e>
                                <m:r>
                                  <a:rPr lang="es-AR" i="1">
                                    <a:latin typeface="Cambria Math" panose="02040503050406030204" pitchFamily="18" charset="0"/>
                                  </a:rPr>
                                  <m:t>𝑛</m:t>
                                </m:r>
                              </m:e>
                            </m:mr>
                            <m:mr>
                              <m:e>
                                <m:r>
                                  <a:rPr lang="es-AR" i="1">
                                    <a:latin typeface="Cambria Math" panose="02040503050406030204" pitchFamily="18" charset="0"/>
                                  </a:rPr>
                                  <m:t>𝑥</m:t>
                                </m:r>
                              </m:e>
                            </m:mr>
                          </m:m>
                        </m:e>
                      </m:d>
                      <m:sSup>
                        <m:sSupPr>
                          <m:ctrlPr>
                            <a:rPr lang="es-AR" i="1">
                              <a:latin typeface="Cambria Math" panose="02040503050406030204" pitchFamily="18" charset="0"/>
                            </a:rPr>
                          </m:ctrlPr>
                        </m:sSupPr>
                        <m:e>
                          <m:r>
                            <a:rPr lang="es-AR" i="1">
                              <a:latin typeface="Cambria Math" panose="02040503050406030204" pitchFamily="18" charset="0"/>
                            </a:rPr>
                            <m:t>𝑝</m:t>
                          </m:r>
                        </m:e>
                        <m:sup>
                          <m:r>
                            <a:rPr lang="es-AR" i="1">
                              <a:latin typeface="Cambria Math" panose="02040503050406030204" pitchFamily="18" charset="0"/>
                            </a:rPr>
                            <m:t>𝑥</m:t>
                          </m:r>
                        </m:sup>
                      </m:sSup>
                      <m:sSup>
                        <m:sSupPr>
                          <m:ctrlPr>
                            <a:rPr lang="es-AR" i="1">
                              <a:latin typeface="Cambria Math" panose="02040503050406030204" pitchFamily="18" charset="0"/>
                            </a:rPr>
                          </m:ctrlPr>
                        </m:sSupPr>
                        <m:e>
                          <m:r>
                            <a:rPr lang="es-AR" i="1">
                              <a:latin typeface="Cambria Math" panose="02040503050406030204" pitchFamily="18" charset="0"/>
                            </a:rPr>
                            <m:t>𝑞</m:t>
                          </m:r>
                        </m:e>
                        <m:sup>
                          <m:r>
                            <a:rPr lang="es-AR" i="1">
                              <a:latin typeface="Cambria Math" panose="02040503050406030204" pitchFamily="18" charset="0"/>
                            </a:rPr>
                            <m:t>𝑛</m:t>
                          </m:r>
                          <m:r>
                            <a:rPr lang="es-AR" i="1">
                              <a:latin typeface="Cambria Math" panose="02040503050406030204" pitchFamily="18" charset="0"/>
                            </a:rPr>
                            <m:t>−</m:t>
                          </m:r>
                          <m:r>
                            <a:rPr lang="es-AR" i="1">
                              <a:latin typeface="Cambria Math" panose="02040503050406030204" pitchFamily="18" charset="0"/>
                            </a:rPr>
                            <m:t>𝑥</m:t>
                          </m:r>
                        </m:sup>
                      </m:sSup>
                      <m:r>
                        <a:rPr lang="es-AR" i="1">
                          <a:latin typeface="Cambria Math" panose="02040503050406030204" pitchFamily="18" charset="0"/>
                        </a:rPr>
                        <m:t>      </m:t>
                      </m:r>
                      <m:d>
                        <m:dPr>
                          <m:ctrlPr>
                            <a:rPr lang="es-AR" i="1">
                              <a:latin typeface="Cambria Math" panose="02040503050406030204" pitchFamily="18" charset="0"/>
                            </a:rPr>
                          </m:ctrlPr>
                        </m:dPr>
                        <m:e>
                          <m:r>
                            <a:rPr lang="es-AR" i="1">
                              <a:latin typeface="Cambria Math" panose="02040503050406030204" pitchFamily="18" charset="0"/>
                            </a:rPr>
                            <m:t>𝑥</m:t>
                          </m:r>
                          <m:r>
                            <a:rPr lang="es-AR" i="1">
                              <a:latin typeface="Cambria Math" panose="02040503050406030204" pitchFamily="18" charset="0"/>
                            </a:rPr>
                            <m:t>=0,1,2,…,</m:t>
                          </m:r>
                          <m:r>
                            <a:rPr lang="es-AR" i="1">
                              <a:latin typeface="Cambria Math" panose="02040503050406030204" pitchFamily="18" charset="0"/>
                            </a:rPr>
                            <m:t>𝑛</m:t>
                          </m:r>
                        </m:e>
                      </m:d>
                    </m:oMath>
                  </m:oMathPara>
                </a14:m>
                <a:endParaRPr lang="es-AR" dirty="0">
                  <a:latin typeface="Century Gothic" panose="020B0502020202020204" pitchFamily="34" charset="0"/>
                </a:endParaRPr>
              </a:p>
              <a:p>
                <a:endParaRPr lang="es-AR" dirty="0">
                  <a:latin typeface="Century Gothic" panose="020B0502020202020204" pitchFamily="34" charset="0"/>
                </a:endParaRPr>
              </a:p>
              <a:p>
                <a:r>
                  <a:rPr lang="es-AR" b="1" i="1" dirty="0">
                    <a:solidFill>
                      <a:srgbClr val="2E3192"/>
                    </a:solidFill>
                    <a:latin typeface="Century Gothic" panose="020B0502020202020204" pitchFamily="34" charset="0"/>
                  </a:rPr>
                  <a:t>Función de Distribución (Acumulada)</a:t>
                </a:r>
              </a:p>
              <a:p>
                <a:pPr/>
                <a14:m>
                  <m:oMathPara xmlns:m="http://schemas.openxmlformats.org/officeDocument/2006/math">
                    <m:oMathParaPr>
                      <m:jc m:val="centerGroup"/>
                    </m:oMathParaPr>
                    <m:oMath xmlns:m="http://schemas.openxmlformats.org/officeDocument/2006/math">
                      <m:r>
                        <a:rPr lang="es-AR" i="1">
                          <a:latin typeface="Cambria Math" panose="02040503050406030204" pitchFamily="18" charset="0"/>
                        </a:rPr>
                        <m:t>𝐹</m:t>
                      </m:r>
                      <m:d>
                        <m:dPr>
                          <m:begChr m:val="["/>
                          <m:endChr m:val="]"/>
                          <m:ctrlPr>
                            <a:rPr lang="es-AR" i="1">
                              <a:latin typeface="Cambria Math" panose="02040503050406030204" pitchFamily="18" charset="0"/>
                            </a:rPr>
                          </m:ctrlPr>
                        </m:dPr>
                        <m:e>
                          <m:r>
                            <a:rPr lang="es-AR" i="1">
                              <a:latin typeface="Cambria Math" panose="02040503050406030204" pitchFamily="18" charset="0"/>
                            </a:rPr>
                            <m:t>𝑋</m:t>
                          </m:r>
                          <m:r>
                            <a:rPr lang="es-AR" i="1">
                              <a:latin typeface="Cambria Math" panose="02040503050406030204" pitchFamily="18" charset="0"/>
                            </a:rPr>
                            <m:t>=</m:t>
                          </m:r>
                          <m:r>
                            <a:rPr lang="es-AR" i="1">
                              <a:latin typeface="Cambria Math" panose="02040503050406030204" pitchFamily="18" charset="0"/>
                            </a:rPr>
                            <m:t>𝑥</m:t>
                          </m:r>
                        </m:e>
                      </m:d>
                      <m:r>
                        <a:rPr lang="es-AR" i="1">
                          <a:latin typeface="Cambria Math" panose="02040503050406030204" pitchFamily="18" charset="0"/>
                        </a:rPr>
                        <m:t>=</m:t>
                      </m:r>
                      <m:nary>
                        <m:naryPr>
                          <m:chr m:val="∑"/>
                          <m:limLoc m:val="undOvr"/>
                          <m:ctrlPr>
                            <a:rPr lang="es-AR" i="1">
                              <a:latin typeface="Cambria Math" panose="02040503050406030204" pitchFamily="18" charset="0"/>
                            </a:rPr>
                          </m:ctrlPr>
                        </m:naryPr>
                        <m:sub>
                          <m:r>
                            <a:rPr lang="es-AR" i="1">
                              <a:latin typeface="Cambria Math" panose="02040503050406030204" pitchFamily="18" charset="0"/>
                            </a:rPr>
                            <m:t>𝑗</m:t>
                          </m:r>
                          <m:r>
                            <a:rPr lang="es-AR" i="1">
                              <a:latin typeface="Cambria Math" panose="02040503050406030204" pitchFamily="18" charset="0"/>
                            </a:rPr>
                            <m:t>=0</m:t>
                          </m:r>
                        </m:sub>
                        <m:sup>
                          <m:r>
                            <a:rPr lang="es-AR" i="1">
                              <a:latin typeface="Cambria Math" panose="02040503050406030204" pitchFamily="18" charset="0"/>
                            </a:rPr>
                            <m:t>𝑥</m:t>
                          </m:r>
                        </m:sup>
                        <m:e>
                          <m:d>
                            <m:dPr>
                              <m:ctrlPr>
                                <a:rPr lang="es-AR" i="1">
                                  <a:latin typeface="Cambria Math" panose="02040503050406030204" pitchFamily="18" charset="0"/>
                                </a:rPr>
                              </m:ctrlPr>
                            </m:dPr>
                            <m:e>
                              <m:m>
                                <m:mPr>
                                  <m:mcs>
                                    <m:mc>
                                      <m:mcPr>
                                        <m:count m:val="1"/>
                                        <m:mcJc m:val="center"/>
                                      </m:mcPr>
                                    </m:mc>
                                  </m:mcs>
                                  <m:ctrlPr>
                                    <a:rPr lang="es-AR" i="1">
                                      <a:latin typeface="Cambria Math" panose="02040503050406030204" pitchFamily="18" charset="0"/>
                                    </a:rPr>
                                  </m:ctrlPr>
                                </m:mPr>
                                <m:mr>
                                  <m:e>
                                    <m:r>
                                      <a:rPr lang="es-AR" i="1">
                                        <a:latin typeface="Cambria Math" panose="02040503050406030204" pitchFamily="18" charset="0"/>
                                      </a:rPr>
                                      <m:t>𝑛</m:t>
                                    </m:r>
                                  </m:e>
                                </m:mr>
                                <m:mr>
                                  <m:e>
                                    <m:r>
                                      <a:rPr lang="es-AR" i="1">
                                        <a:latin typeface="Cambria Math" panose="02040503050406030204" pitchFamily="18" charset="0"/>
                                      </a:rPr>
                                      <m:t>𝑗</m:t>
                                    </m:r>
                                  </m:e>
                                </m:mr>
                              </m:m>
                            </m:e>
                          </m:d>
                          <m:sSup>
                            <m:sSupPr>
                              <m:ctrlPr>
                                <a:rPr lang="es-AR" i="1">
                                  <a:latin typeface="Cambria Math" panose="02040503050406030204" pitchFamily="18" charset="0"/>
                                </a:rPr>
                              </m:ctrlPr>
                            </m:sSupPr>
                            <m:e>
                              <m:r>
                                <a:rPr lang="es-AR" i="1">
                                  <a:latin typeface="Cambria Math" panose="02040503050406030204" pitchFamily="18" charset="0"/>
                                </a:rPr>
                                <m:t>𝑝</m:t>
                              </m:r>
                            </m:e>
                            <m:sup>
                              <m:r>
                                <a:rPr lang="es-AR" i="1">
                                  <a:latin typeface="Cambria Math" panose="02040503050406030204" pitchFamily="18" charset="0"/>
                                </a:rPr>
                                <m:t>𝑗</m:t>
                              </m:r>
                            </m:sup>
                          </m:sSup>
                          <m:sSup>
                            <m:sSupPr>
                              <m:ctrlPr>
                                <a:rPr lang="es-AR" i="1">
                                  <a:latin typeface="Cambria Math" panose="02040503050406030204" pitchFamily="18" charset="0"/>
                                </a:rPr>
                              </m:ctrlPr>
                            </m:sSupPr>
                            <m:e>
                              <m:r>
                                <a:rPr lang="es-AR" i="1">
                                  <a:latin typeface="Cambria Math" panose="02040503050406030204" pitchFamily="18" charset="0"/>
                                </a:rPr>
                                <m:t>𝑞</m:t>
                              </m:r>
                            </m:e>
                            <m:sup>
                              <m:r>
                                <a:rPr lang="es-AR" i="1">
                                  <a:latin typeface="Cambria Math" panose="02040503050406030204" pitchFamily="18" charset="0"/>
                                </a:rPr>
                                <m:t>𝑛</m:t>
                              </m:r>
                              <m:r>
                                <a:rPr lang="es-AR" i="1">
                                  <a:latin typeface="Cambria Math" panose="02040503050406030204" pitchFamily="18" charset="0"/>
                                </a:rPr>
                                <m:t>−</m:t>
                              </m:r>
                              <m:r>
                                <a:rPr lang="es-AR" i="1">
                                  <a:latin typeface="Cambria Math" panose="02040503050406030204" pitchFamily="18" charset="0"/>
                                </a:rPr>
                                <m:t>𝑗</m:t>
                              </m:r>
                            </m:sup>
                          </m:sSup>
                        </m:e>
                      </m:nary>
                    </m:oMath>
                  </m:oMathPara>
                </a14:m>
                <a:endParaRPr lang="es-AR" dirty="0">
                  <a:latin typeface="Century Gothic" panose="020B0502020202020204" pitchFamily="34" charset="0"/>
                </a:endParaRPr>
              </a:p>
              <a:p>
                <a:r>
                  <a:rPr lang="es-AR" b="1" i="1" dirty="0">
                    <a:solidFill>
                      <a:srgbClr val="2E3192"/>
                    </a:solidFill>
                    <a:latin typeface="Century Gothic" panose="020B0502020202020204" pitchFamily="34" charset="0"/>
                  </a:rPr>
                  <a:t>Función de Supervivencia</a:t>
                </a:r>
              </a:p>
              <a:p>
                <a:pPr/>
                <a14:m>
                  <m:oMathPara xmlns:m="http://schemas.openxmlformats.org/officeDocument/2006/math">
                    <m:oMathParaPr>
                      <m:jc m:val="centerGroup"/>
                    </m:oMathParaPr>
                    <m:oMath xmlns:m="http://schemas.openxmlformats.org/officeDocument/2006/math">
                      <m:r>
                        <a:rPr lang="es-AR" i="1">
                          <a:latin typeface="Cambria Math" panose="02040503050406030204" pitchFamily="18" charset="0"/>
                        </a:rPr>
                        <m:t>𝑆</m:t>
                      </m:r>
                      <m:d>
                        <m:dPr>
                          <m:begChr m:val="["/>
                          <m:endChr m:val="]"/>
                          <m:ctrlPr>
                            <a:rPr lang="es-AR" i="1">
                              <a:latin typeface="Cambria Math" panose="02040503050406030204" pitchFamily="18" charset="0"/>
                            </a:rPr>
                          </m:ctrlPr>
                        </m:dPr>
                        <m:e>
                          <m:r>
                            <a:rPr lang="es-AR" i="1">
                              <a:latin typeface="Cambria Math" panose="02040503050406030204" pitchFamily="18" charset="0"/>
                            </a:rPr>
                            <m:t>𝑋</m:t>
                          </m:r>
                          <m:r>
                            <a:rPr lang="es-AR" i="1">
                              <a:latin typeface="Cambria Math" panose="02040503050406030204" pitchFamily="18" charset="0"/>
                            </a:rPr>
                            <m:t>=</m:t>
                          </m:r>
                          <m:r>
                            <a:rPr lang="es-AR" i="1">
                              <a:latin typeface="Cambria Math" panose="02040503050406030204" pitchFamily="18" charset="0"/>
                            </a:rPr>
                            <m:t>𝑥</m:t>
                          </m:r>
                        </m:e>
                      </m:d>
                      <m:r>
                        <a:rPr lang="es-AR" i="1">
                          <a:latin typeface="Cambria Math" panose="02040503050406030204" pitchFamily="18" charset="0"/>
                        </a:rPr>
                        <m:t>=1−</m:t>
                      </m:r>
                      <m:limLow>
                        <m:limLowPr>
                          <m:ctrlPr>
                            <a:rPr lang="es-AR" i="1">
                              <a:latin typeface="Cambria Math" panose="02040503050406030204" pitchFamily="18" charset="0"/>
                            </a:rPr>
                          </m:ctrlPr>
                        </m:limLowPr>
                        <m:e>
                          <m:groupChr>
                            <m:groupChrPr>
                              <m:chr m:val="⏟"/>
                              <m:ctrlPr>
                                <a:rPr lang="es-AR" i="1">
                                  <a:latin typeface="Cambria Math" panose="02040503050406030204" pitchFamily="18" charset="0"/>
                                </a:rPr>
                              </m:ctrlPr>
                            </m:groupChrPr>
                            <m:e>
                              <m:r>
                                <a:rPr lang="es-AR" i="1">
                                  <a:latin typeface="Cambria Math" panose="02040503050406030204" pitchFamily="18" charset="0"/>
                                </a:rPr>
                                <m:t>𝐹</m:t>
                              </m:r>
                              <m:d>
                                <m:dPr>
                                  <m:begChr m:val="["/>
                                  <m:endChr m:val="]"/>
                                  <m:ctrlPr>
                                    <a:rPr lang="es-AR" i="1">
                                      <a:latin typeface="Cambria Math" panose="02040503050406030204" pitchFamily="18" charset="0"/>
                                    </a:rPr>
                                  </m:ctrlPr>
                                </m:dPr>
                                <m:e>
                                  <m:r>
                                    <a:rPr lang="es-AR" i="1">
                                      <a:latin typeface="Cambria Math" panose="02040503050406030204" pitchFamily="18" charset="0"/>
                                    </a:rPr>
                                    <m:t>𝑋</m:t>
                                  </m:r>
                                  <m:r>
                                    <a:rPr lang="es-AR" i="1">
                                      <a:latin typeface="Cambria Math" panose="02040503050406030204" pitchFamily="18" charset="0"/>
                                    </a:rPr>
                                    <m:t>=</m:t>
                                  </m:r>
                                  <m:r>
                                    <a:rPr lang="es-AR" i="1">
                                      <a:latin typeface="Cambria Math" panose="02040503050406030204" pitchFamily="18" charset="0"/>
                                    </a:rPr>
                                    <m:t>𝑥</m:t>
                                  </m:r>
                                </m:e>
                              </m:d>
                            </m:e>
                          </m:groupChr>
                        </m:e>
                        <m:lim>
                          <m:r>
                            <a:rPr lang="es-AR" i="1">
                              <a:latin typeface="Cambria Math" panose="02040503050406030204" pitchFamily="18" charset="0"/>
                            </a:rPr>
                            <m:t>𝑃</m:t>
                          </m:r>
                          <m:d>
                            <m:dPr>
                              <m:begChr m:val="["/>
                              <m:endChr m:val="]"/>
                              <m:ctrlPr>
                                <a:rPr lang="es-AR" i="1">
                                  <a:latin typeface="Cambria Math" panose="02040503050406030204" pitchFamily="18" charset="0"/>
                                </a:rPr>
                              </m:ctrlPr>
                            </m:dPr>
                            <m:e>
                              <m:r>
                                <a:rPr lang="es-AR" i="1">
                                  <a:latin typeface="Cambria Math" panose="02040503050406030204" pitchFamily="18" charset="0"/>
                                </a:rPr>
                                <m:t>𝑋</m:t>
                              </m:r>
                              <m:r>
                                <a:rPr lang="es-AR" i="1">
                                  <a:latin typeface="Cambria Math" panose="02040503050406030204" pitchFamily="18" charset="0"/>
                                </a:rPr>
                                <m:t>≤</m:t>
                              </m:r>
                              <m:r>
                                <a:rPr lang="es-AR" i="1">
                                  <a:latin typeface="Cambria Math" panose="02040503050406030204" pitchFamily="18" charset="0"/>
                                </a:rPr>
                                <m:t>𝑥</m:t>
                              </m:r>
                            </m:e>
                          </m:d>
                        </m:lim>
                      </m:limLow>
                      <m:r>
                        <a:rPr lang="es-AR" i="1">
                          <a:latin typeface="Cambria Math" panose="02040503050406030204" pitchFamily="18" charset="0"/>
                        </a:rPr>
                        <m:t>=1−</m:t>
                      </m:r>
                      <m:nary>
                        <m:naryPr>
                          <m:chr m:val="∑"/>
                          <m:limLoc m:val="undOvr"/>
                          <m:ctrlPr>
                            <a:rPr lang="es-AR" i="1">
                              <a:latin typeface="Cambria Math" panose="02040503050406030204" pitchFamily="18" charset="0"/>
                            </a:rPr>
                          </m:ctrlPr>
                        </m:naryPr>
                        <m:sub>
                          <m:r>
                            <a:rPr lang="es-AR" i="1">
                              <a:latin typeface="Cambria Math" panose="02040503050406030204" pitchFamily="18" charset="0"/>
                            </a:rPr>
                            <m:t>𝑗</m:t>
                          </m:r>
                          <m:r>
                            <a:rPr lang="es-AR" i="1">
                              <a:latin typeface="Cambria Math" panose="02040503050406030204" pitchFamily="18" charset="0"/>
                            </a:rPr>
                            <m:t>=0</m:t>
                          </m:r>
                        </m:sub>
                        <m:sup>
                          <m:r>
                            <a:rPr lang="es-AR" i="1">
                              <a:latin typeface="Cambria Math" panose="02040503050406030204" pitchFamily="18" charset="0"/>
                            </a:rPr>
                            <m:t>𝑥</m:t>
                          </m:r>
                        </m:sup>
                        <m:e>
                          <m:d>
                            <m:dPr>
                              <m:ctrlPr>
                                <a:rPr lang="es-AR" i="1">
                                  <a:latin typeface="Cambria Math" panose="02040503050406030204" pitchFamily="18" charset="0"/>
                                </a:rPr>
                              </m:ctrlPr>
                            </m:dPr>
                            <m:e>
                              <m:m>
                                <m:mPr>
                                  <m:mcs>
                                    <m:mc>
                                      <m:mcPr>
                                        <m:count m:val="1"/>
                                        <m:mcJc m:val="center"/>
                                      </m:mcPr>
                                    </m:mc>
                                  </m:mcs>
                                  <m:ctrlPr>
                                    <a:rPr lang="es-AR" i="1">
                                      <a:latin typeface="Cambria Math" panose="02040503050406030204" pitchFamily="18" charset="0"/>
                                    </a:rPr>
                                  </m:ctrlPr>
                                </m:mPr>
                                <m:mr>
                                  <m:e>
                                    <m:r>
                                      <a:rPr lang="es-AR" i="1">
                                        <a:latin typeface="Cambria Math" panose="02040503050406030204" pitchFamily="18" charset="0"/>
                                      </a:rPr>
                                      <m:t>𝑛</m:t>
                                    </m:r>
                                  </m:e>
                                </m:mr>
                                <m:mr>
                                  <m:e>
                                    <m:r>
                                      <a:rPr lang="es-AR" i="1">
                                        <a:latin typeface="Cambria Math" panose="02040503050406030204" pitchFamily="18" charset="0"/>
                                      </a:rPr>
                                      <m:t>𝑗</m:t>
                                    </m:r>
                                  </m:e>
                                </m:mr>
                              </m:m>
                            </m:e>
                          </m:d>
                          <m:sSup>
                            <m:sSupPr>
                              <m:ctrlPr>
                                <a:rPr lang="es-AR" i="1">
                                  <a:latin typeface="Cambria Math" panose="02040503050406030204" pitchFamily="18" charset="0"/>
                                </a:rPr>
                              </m:ctrlPr>
                            </m:sSupPr>
                            <m:e>
                              <m:r>
                                <a:rPr lang="es-AR" i="1">
                                  <a:latin typeface="Cambria Math" panose="02040503050406030204" pitchFamily="18" charset="0"/>
                                </a:rPr>
                                <m:t>𝑝</m:t>
                              </m:r>
                            </m:e>
                            <m:sup>
                              <m:r>
                                <a:rPr lang="es-AR" i="1">
                                  <a:latin typeface="Cambria Math" panose="02040503050406030204" pitchFamily="18" charset="0"/>
                                </a:rPr>
                                <m:t>𝑗</m:t>
                              </m:r>
                            </m:sup>
                          </m:sSup>
                          <m:sSup>
                            <m:sSupPr>
                              <m:ctrlPr>
                                <a:rPr lang="es-AR" i="1">
                                  <a:latin typeface="Cambria Math" panose="02040503050406030204" pitchFamily="18" charset="0"/>
                                </a:rPr>
                              </m:ctrlPr>
                            </m:sSupPr>
                            <m:e>
                              <m:r>
                                <a:rPr lang="es-AR" i="1">
                                  <a:latin typeface="Cambria Math" panose="02040503050406030204" pitchFamily="18" charset="0"/>
                                </a:rPr>
                                <m:t>𝑞</m:t>
                              </m:r>
                            </m:e>
                            <m:sup>
                              <m:r>
                                <a:rPr lang="es-AR" i="1">
                                  <a:latin typeface="Cambria Math" panose="02040503050406030204" pitchFamily="18" charset="0"/>
                                </a:rPr>
                                <m:t>𝑛</m:t>
                              </m:r>
                              <m:r>
                                <a:rPr lang="es-AR" i="1">
                                  <a:latin typeface="Cambria Math" panose="02040503050406030204" pitchFamily="18" charset="0"/>
                                </a:rPr>
                                <m:t>−</m:t>
                              </m:r>
                              <m:r>
                                <a:rPr lang="es-AR" i="1">
                                  <a:latin typeface="Cambria Math" panose="02040503050406030204" pitchFamily="18" charset="0"/>
                                </a:rPr>
                                <m:t>𝑗</m:t>
                              </m:r>
                            </m:sup>
                          </m:sSup>
                        </m:e>
                      </m:nary>
                      <m:r>
                        <a:rPr lang="es-AR" i="1">
                          <a:latin typeface="Cambria Math" panose="02040503050406030204" pitchFamily="18" charset="0"/>
                        </a:rPr>
                        <m:t>=</m:t>
                      </m:r>
                      <m:r>
                        <a:rPr lang="es-AR" i="1">
                          <a:latin typeface="Cambria Math" panose="02040503050406030204" pitchFamily="18" charset="0"/>
                        </a:rPr>
                        <m:t>𝑃</m:t>
                      </m:r>
                      <m:d>
                        <m:dPr>
                          <m:begChr m:val="["/>
                          <m:endChr m:val="]"/>
                          <m:ctrlPr>
                            <a:rPr lang="es-AR" i="1">
                              <a:latin typeface="Cambria Math" panose="02040503050406030204" pitchFamily="18" charset="0"/>
                            </a:rPr>
                          </m:ctrlPr>
                        </m:dPr>
                        <m:e>
                          <m:r>
                            <a:rPr lang="es-AR" i="1">
                              <a:latin typeface="Cambria Math" panose="02040503050406030204" pitchFamily="18" charset="0"/>
                            </a:rPr>
                            <m:t>𝑋</m:t>
                          </m:r>
                          <m:r>
                            <a:rPr lang="es-AR" i="1">
                              <a:latin typeface="Cambria Math" panose="02040503050406030204" pitchFamily="18" charset="0"/>
                            </a:rPr>
                            <m:t>≥</m:t>
                          </m:r>
                          <m:r>
                            <a:rPr lang="es-AR" i="1">
                              <a:latin typeface="Cambria Math" panose="02040503050406030204" pitchFamily="18" charset="0"/>
                            </a:rPr>
                            <m:t>𝑥</m:t>
                          </m:r>
                          <m:r>
                            <a:rPr lang="es-AR" i="1">
                              <a:latin typeface="Cambria Math" panose="02040503050406030204" pitchFamily="18" charset="0"/>
                            </a:rPr>
                            <m:t>+1</m:t>
                          </m:r>
                        </m:e>
                      </m:d>
                    </m:oMath>
                  </m:oMathPara>
                </a14:m>
                <a:endParaRPr lang="es-AR" dirty="0">
                  <a:latin typeface="Century Gothic" panose="020B0502020202020204" pitchFamily="34" charset="0"/>
                </a:endParaRPr>
              </a:p>
              <a:p>
                <a:endParaRPr lang="es-AR" dirty="0">
                  <a:latin typeface="Century Gothic" panose="020B0502020202020204" pitchFamily="34" charset="0"/>
                </a:endParaRPr>
              </a:p>
              <a:p>
                <a:pPr algn="just">
                  <a:lnSpc>
                    <a:spcPct val="107000"/>
                  </a:lnSpc>
                  <a:spcAft>
                    <a:spcPts val="800"/>
                  </a:spcAft>
                </a:pPr>
                <a:endParaRPr lang="es-AR" dirty="0">
                  <a:latin typeface="Century Gothic" panose="020B0502020202020204" pitchFamily="34" charset="0"/>
                  <a:ea typeface="Cambria Math" panose="02040503050406030204" pitchFamily="18" charset="0"/>
                  <a:cs typeface="Times New Roman" panose="02020603050405020304" pitchFamily="18" charset="0"/>
                </a:endParaRPr>
              </a:p>
            </p:txBody>
          </p:sp>
        </mc:Choice>
        <mc:Fallback>
          <p:sp>
            <p:nvSpPr>
              <p:cNvPr id="5" name="Rectángulo 4"/>
              <p:cNvSpPr>
                <a:spLocks noRot="1" noChangeAspect="1" noMove="1" noResize="1" noEditPoints="1" noAdjustHandles="1" noChangeArrowheads="1" noChangeShapeType="1" noTextEdit="1"/>
              </p:cNvSpPr>
              <p:nvPr/>
            </p:nvSpPr>
            <p:spPr>
              <a:xfrm>
                <a:off x="955589" y="869518"/>
                <a:ext cx="9144000" cy="6230167"/>
              </a:xfrm>
              <a:prstGeom prst="rect">
                <a:avLst/>
              </a:prstGeom>
              <a:blipFill>
                <a:blip r:embed="rId2"/>
                <a:stretch>
                  <a:fillRect l="-600" t="-685" r="-533"/>
                </a:stretch>
              </a:blipFill>
            </p:spPr>
            <p:txBody>
              <a:bodyPr/>
              <a:lstStyle/>
              <a:p>
                <a:r>
                  <a:rPr lang="es-AR">
                    <a:noFill/>
                  </a:rPr>
                  <a:t> </a:t>
                </a:r>
              </a:p>
            </p:txBody>
          </p:sp>
        </mc:Fallback>
      </mc:AlternateContent>
    </p:spTree>
    <p:extLst>
      <p:ext uri="{BB962C8B-B14F-4D97-AF65-F5344CB8AC3E}">
        <p14:creationId xmlns:p14="http://schemas.microsoft.com/office/powerpoint/2010/main" val="163867707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Rectángulo 1"/>
              <p:cNvSpPr/>
              <p:nvPr/>
            </p:nvSpPr>
            <p:spPr>
              <a:xfrm>
                <a:off x="1520016" y="908720"/>
                <a:ext cx="9040480" cy="5971250"/>
              </a:xfrm>
              <a:prstGeom prst="rect">
                <a:avLst/>
              </a:prstGeom>
            </p:spPr>
            <p:txBody>
              <a:bodyPr wrap="square">
                <a:spAutoFit/>
              </a:bodyPr>
              <a:lstStyle/>
              <a:p>
                <a:pPr>
                  <a:lnSpc>
                    <a:spcPct val="107000"/>
                  </a:lnSpc>
                  <a:spcAft>
                    <a:spcPts val="800"/>
                  </a:spcAft>
                </a:pPr>
                <a:r>
                  <a:rPr lang="es-AR" b="1" i="1" dirty="0">
                    <a:solidFill>
                      <a:srgbClr val="2E3192"/>
                    </a:solidFill>
                    <a:latin typeface="Century Gothic" panose="020B0502020202020204" pitchFamily="34" charset="0"/>
                  </a:rPr>
                  <a:t>Esperanza Matemática</a:t>
                </a:r>
              </a:p>
              <a:p>
                <a:pPr>
                  <a:lnSpc>
                    <a:spcPct val="107000"/>
                  </a:lnSpc>
                  <a:spcAft>
                    <a:spcPts val="800"/>
                  </a:spcAft>
                </a:pPr>
                <a14:m>
                  <m:oMathPara xmlns:m="http://schemas.openxmlformats.org/officeDocument/2006/math">
                    <m:oMathParaPr>
                      <m:jc m:val="centerGroup"/>
                    </m:oMathParaPr>
                    <m:oMath xmlns:m="http://schemas.openxmlformats.org/officeDocument/2006/math">
                      <m:r>
                        <a:rPr lang="es-AR" i="1">
                          <a:latin typeface="Cambria Math" panose="02040503050406030204" pitchFamily="18" charset="0"/>
                          <a:ea typeface="Calibri" panose="020F0502020204030204" pitchFamily="34" charset="0"/>
                          <a:cs typeface="Times New Roman" panose="02020603050405020304" pitchFamily="18" charset="0"/>
                        </a:rPr>
                        <m:t>𝐸</m:t>
                      </m:r>
                      <m:d>
                        <m:dPr>
                          <m:begChr m:val="["/>
                          <m:endChr m:val="]"/>
                          <m:ctrlPr>
                            <a:rPr lang="es-AR" i="1">
                              <a:latin typeface="Cambria Math" panose="02040503050406030204" pitchFamily="18" charset="0"/>
                              <a:ea typeface="Calibri" panose="020F0502020204030204" pitchFamily="34" charset="0"/>
                              <a:cs typeface="Times New Roman" panose="02020603050405020304" pitchFamily="18" charset="0"/>
                            </a:rPr>
                          </m:ctrlPr>
                        </m:dPr>
                        <m:e>
                          <m:r>
                            <a:rPr lang="es-AR" i="1">
                              <a:latin typeface="Cambria Math" panose="02040503050406030204" pitchFamily="18" charset="0"/>
                              <a:ea typeface="Calibri" panose="020F0502020204030204" pitchFamily="34" charset="0"/>
                              <a:cs typeface="Times New Roman" panose="02020603050405020304" pitchFamily="18" charset="0"/>
                            </a:rPr>
                            <m:t>𝑋</m:t>
                          </m:r>
                        </m:e>
                      </m:d>
                      <m:r>
                        <a:rPr lang="es-AR" i="1">
                          <a:latin typeface="Cambria Math" panose="02040503050406030204" pitchFamily="18" charset="0"/>
                          <a:ea typeface="Calibri" panose="020F0502020204030204" pitchFamily="34" charset="0"/>
                          <a:cs typeface="Times New Roman" panose="02020603050405020304" pitchFamily="18" charset="0"/>
                        </a:rPr>
                        <m:t>=</m:t>
                      </m:r>
                      <m:nary>
                        <m:naryPr>
                          <m:chr m:val="∑"/>
                          <m:limLoc m:val="undOvr"/>
                          <m:ctrlPr>
                            <a:rPr lang="es-AR" i="1">
                              <a:latin typeface="Cambria Math" panose="02040503050406030204" pitchFamily="18" charset="0"/>
                              <a:ea typeface="Calibri" panose="020F0502020204030204" pitchFamily="34" charset="0"/>
                              <a:cs typeface="Times New Roman" panose="02020603050405020304" pitchFamily="18" charset="0"/>
                            </a:rPr>
                          </m:ctrlPr>
                        </m:naryPr>
                        <m:sub>
                          <m:r>
                            <a:rPr lang="es-AR" i="1">
                              <a:latin typeface="Cambria Math" panose="02040503050406030204" pitchFamily="18" charset="0"/>
                              <a:ea typeface="Calibri" panose="020F0502020204030204" pitchFamily="34" charset="0"/>
                              <a:cs typeface="Times New Roman" panose="02020603050405020304" pitchFamily="18" charset="0"/>
                            </a:rPr>
                            <m:t>𝑥</m:t>
                          </m:r>
                          <m:r>
                            <a:rPr lang="es-AR" i="1">
                              <a:latin typeface="Cambria Math" panose="02040503050406030204" pitchFamily="18" charset="0"/>
                              <a:ea typeface="Calibri" panose="020F0502020204030204" pitchFamily="34" charset="0"/>
                              <a:cs typeface="Times New Roman" panose="02020603050405020304" pitchFamily="18" charset="0"/>
                            </a:rPr>
                            <m:t>=0</m:t>
                          </m:r>
                        </m:sub>
                        <m:sup>
                          <m:r>
                            <a:rPr lang="es-AR" i="1">
                              <a:latin typeface="Cambria Math" panose="02040503050406030204" pitchFamily="18" charset="0"/>
                              <a:ea typeface="Calibri" panose="020F0502020204030204" pitchFamily="34" charset="0"/>
                              <a:cs typeface="Times New Roman" panose="02020603050405020304" pitchFamily="18" charset="0"/>
                            </a:rPr>
                            <m:t>𝑛</m:t>
                          </m:r>
                        </m:sup>
                        <m:e>
                          <m:r>
                            <a:rPr lang="es-AR" i="1">
                              <a:latin typeface="Cambria Math" panose="02040503050406030204" pitchFamily="18" charset="0"/>
                              <a:ea typeface="Calibri" panose="020F0502020204030204" pitchFamily="34" charset="0"/>
                              <a:cs typeface="Times New Roman" panose="02020603050405020304" pitchFamily="18" charset="0"/>
                            </a:rPr>
                            <m:t>𝑥</m:t>
                          </m:r>
                          <m:d>
                            <m:dPr>
                              <m:ctrlPr>
                                <a:rPr lang="es-AR" i="1">
                                  <a:latin typeface="Cambria Math" panose="02040503050406030204" pitchFamily="18" charset="0"/>
                                  <a:ea typeface="Calibri" panose="020F0502020204030204" pitchFamily="34" charset="0"/>
                                  <a:cs typeface="Times New Roman" panose="02020603050405020304" pitchFamily="18" charset="0"/>
                                </a:rPr>
                              </m:ctrlPr>
                            </m:dPr>
                            <m:e>
                              <m:m>
                                <m:mPr>
                                  <m:mcs>
                                    <m:mc>
                                      <m:mcPr>
                                        <m:count m:val="1"/>
                                        <m:mcJc m:val="center"/>
                                      </m:mcPr>
                                    </m:mc>
                                  </m:mcs>
                                  <m:ctrlPr>
                                    <a:rPr lang="es-AR" i="1">
                                      <a:latin typeface="Cambria Math" panose="02040503050406030204" pitchFamily="18" charset="0"/>
                                      <a:ea typeface="Calibri" panose="020F0502020204030204" pitchFamily="34" charset="0"/>
                                      <a:cs typeface="Times New Roman" panose="02020603050405020304" pitchFamily="18" charset="0"/>
                                    </a:rPr>
                                  </m:ctrlPr>
                                </m:mPr>
                                <m:mr>
                                  <m:e>
                                    <m:r>
                                      <a:rPr lang="es-AR" i="1">
                                        <a:latin typeface="Cambria Math" panose="02040503050406030204" pitchFamily="18" charset="0"/>
                                        <a:ea typeface="Calibri" panose="020F0502020204030204" pitchFamily="34" charset="0"/>
                                        <a:cs typeface="Times New Roman" panose="02020603050405020304" pitchFamily="18" charset="0"/>
                                      </a:rPr>
                                      <m:t>𝑛</m:t>
                                    </m:r>
                                  </m:e>
                                </m:mr>
                                <m:mr>
                                  <m:e>
                                    <m:r>
                                      <a:rPr lang="es-AR" i="1">
                                        <a:latin typeface="Cambria Math" panose="02040503050406030204" pitchFamily="18" charset="0"/>
                                        <a:ea typeface="Calibri" panose="020F0502020204030204" pitchFamily="34" charset="0"/>
                                        <a:cs typeface="Times New Roman" panose="02020603050405020304" pitchFamily="18" charset="0"/>
                                      </a:rPr>
                                      <m:t>𝑥</m:t>
                                    </m:r>
                                  </m:e>
                                </m:mr>
                              </m:m>
                            </m:e>
                          </m:d>
                          <m:sSup>
                            <m:sSupPr>
                              <m:ctrlPr>
                                <a:rPr lang="es-AR" i="1">
                                  <a:latin typeface="Cambria Math" panose="02040503050406030204" pitchFamily="18" charset="0"/>
                                  <a:ea typeface="Calibri" panose="020F0502020204030204" pitchFamily="34" charset="0"/>
                                  <a:cs typeface="Times New Roman" panose="02020603050405020304" pitchFamily="18" charset="0"/>
                                </a:rPr>
                              </m:ctrlPr>
                            </m:sSupPr>
                            <m:e>
                              <m:r>
                                <a:rPr lang="es-AR" i="1">
                                  <a:latin typeface="Cambria Math" panose="02040503050406030204" pitchFamily="18" charset="0"/>
                                  <a:ea typeface="Calibri" panose="020F0502020204030204" pitchFamily="34" charset="0"/>
                                  <a:cs typeface="Times New Roman" panose="02020603050405020304" pitchFamily="18" charset="0"/>
                                </a:rPr>
                                <m:t>𝑝</m:t>
                              </m:r>
                            </m:e>
                            <m:sup>
                              <m:r>
                                <a:rPr lang="es-AR" i="1">
                                  <a:latin typeface="Cambria Math" panose="02040503050406030204" pitchFamily="18" charset="0"/>
                                  <a:ea typeface="Calibri" panose="020F0502020204030204" pitchFamily="34" charset="0"/>
                                  <a:cs typeface="Times New Roman" panose="02020603050405020304" pitchFamily="18" charset="0"/>
                                </a:rPr>
                                <m:t>𝑥</m:t>
                              </m:r>
                            </m:sup>
                          </m:sSup>
                          <m:sSup>
                            <m:sSupPr>
                              <m:ctrlPr>
                                <a:rPr lang="es-AR" i="1">
                                  <a:latin typeface="Cambria Math" panose="02040503050406030204" pitchFamily="18" charset="0"/>
                                  <a:ea typeface="Calibri" panose="020F0502020204030204" pitchFamily="34" charset="0"/>
                                  <a:cs typeface="Times New Roman" panose="02020603050405020304" pitchFamily="18" charset="0"/>
                                </a:rPr>
                              </m:ctrlPr>
                            </m:sSupPr>
                            <m:e>
                              <m:r>
                                <a:rPr lang="es-AR" i="1">
                                  <a:latin typeface="Cambria Math" panose="02040503050406030204" pitchFamily="18" charset="0"/>
                                  <a:ea typeface="Calibri" panose="020F0502020204030204" pitchFamily="34" charset="0"/>
                                  <a:cs typeface="Times New Roman" panose="02020603050405020304" pitchFamily="18" charset="0"/>
                                </a:rPr>
                                <m:t>𝑞</m:t>
                              </m:r>
                            </m:e>
                            <m:sup>
                              <m:r>
                                <a:rPr lang="es-AR" i="1">
                                  <a:latin typeface="Cambria Math" panose="02040503050406030204" pitchFamily="18" charset="0"/>
                                  <a:ea typeface="Calibri" panose="020F0502020204030204" pitchFamily="34" charset="0"/>
                                  <a:cs typeface="Times New Roman" panose="02020603050405020304" pitchFamily="18" charset="0"/>
                                </a:rPr>
                                <m:t>𝑛</m:t>
                              </m:r>
                              <m:r>
                                <a:rPr lang="es-AR" i="1">
                                  <a:latin typeface="Cambria Math" panose="02040503050406030204" pitchFamily="18" charset="0"/>
                                  <a:ea typeface="Calibri" panose="020F0502020204030204" pitchFamily="34" charset="0"/>
                                  <a:cs typeface="Times New Roman" panose="02020603050405020304" pitchFamily="18" charset="0"/>
                                </a:rPr>
                                <m:t>−</m:t>
                              </m:r>
                              <m:r>
                                <a:rPr lang="es-AR" i="1">
                                  <a:latin typeface="Cambria Math" panose="02040503050406030204" pitchFamily="18" charset="0"/>
                                  <a:ea typeface="Calibri" panose="020F0502020204030204" pitchFamily="34" charset="0"/>
                                  <a:cs typeface="Times New Roman" panose="02020603050405020304" pitchFamily="18" charset="0"/>
                                </a:rPr>
                                <m:t>𝑥</m:t>
                              </m:r>
                            </m:sup>
                          </m:sSup>
                          <m:r>
                            <a:rPr lang="es-AR" i="1">
                              <a:latin typeface="Cambria Math" panose="02040503050406030204" pitchFamily="18" charset="0"/>
                              <a:ea typeface="Calibri" panose="020F0502020204030204" pitchFamily="34" charset="0"/>
                              <a:cs typeface="Times New Roman" panose="02020603050405020304" pitchFamily="18" charset="0"/>
                            </a:rPr>
                            <m:t>=</m:t>
                          </m:r>
                        </m:e>
                      </m:nary>
                      <m:r>
                        <a:rPr lang="es-AR" i="1">
                          <a:latin typeface="Cambria Math" panose="02040503050406030204" pitchFamily="18" charset="0"/>
                          <a:ea typeface="Calibri" panose="020F0502020204030204" pitchFamily="34" charset="0"/>
                          <a:cs typeface="Times New Roman" panose="02020603050405020304" pitchFamily="18" charset="0"/>
                        </a:rPr>
                        <m:t>𝑛𝑝</m:t>
                      </m:r>
                    </m:oMath>
                  </m:oMathPara>
                </a14:m>
                <a:endParaRPr lang="es-AR" sz="1400" dirty="0">
                  <a:latin typeface="Century Gothic" panose="020B050202020202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s-AR" b="1" i="1" dirty="0">
                    <a:solidFill>
                      <a:srgbClr val="2E3192"/>
                    </a:solidFill>
                    <a:latin typeface="Century Gothic" panose="020B0502020202020204" pitchFamily="34" charset="0"/>
                  </a:rPr>
                  <a:t>Varianza</a:t>
                </a:r>
              </a:p>
              <a:p>
                <a:pPr>
                  <a:lnSpc>
                    <a:spcPct val="107000"/>
                  </a:lnSpc>
                  <a:spcAft>
                    <a:spcPts val="800"/>
                  </a:spcAft>
                </a:pPr>
                <a14:m>
                  <m:oMathPara xmlns:m="http://schemas.openxmlformats.org/officeDocument/2006/math">
                    <m:oMathParaPr>
                      <m:jc m:val="centerGroup"/>
                    </m:oMathParaPr>
                    <m:oMath xmlns:m="http://schemas.openxmlformats.org/officeDocument/2006/math">
                      <m:r>
                        <a:rPr lang="es-AR" i="1">
                          <a:latin typeface="Cambria Math" panose="02040503050406030204" pitchFamily="18" charset="0"/>
                          <a:ea typeface="Calibri" panose="020F0502020204030204" pitchFamily="34" charset="0"/>
                          <a:cs typeface="Times New Roman" panose="02020603050405020304" pitchFamily="18" charset="0"/>
                        </a:rPr>
                        <m:t>𝑉𝑎𝑟</m:t>
                      </m:r>
                      <m:d>
                        <m:dPr>
                          <m:begChr m:val="["/>
                          <m:endChr m:val="]"/>
                          <m:ctrlPr>
                            <a:rPr lang="es-AR" i="1">
                              <a:latin typeface="Cambria Math" panose="02040503050406030204" pitchFamily="18" charset="0"/>
                              <a:ea typeface="Calibri" panose="020F0502020204030204" pitchFamily="34" charset="0"/>
                              <a:cs typeface="Times New Roman" panose="02020603050405020304" pitchFamily="18" charset="0"/>
                            </a:rPr>
                          </m:ctrlPr>
                        </m:dPr>
                        <m:e>
                          <m:r>
                            <a:rPr lang="es-AR" i="1">
                              <a:latin typeface="Cambria Math" panose="02040503050406030204" pitchFamily="18" charset="0"/>
                              <a:ea typeface="Calibri" panose="020F0502020204030204" pitchFamily="34" charset="0"/>
                              <a:cs typeface="Times New Roman" panose="02020603050405020304" pitchFamily="18" charset="0"/>
                            </a:rPr>
                            <m:t>𝑋</m:t>
                          </m:r>
                        </m:e>
                      </m:d>
                      <m:r>
                        <a:rPr lang="es-AR" i="1">
                          <a:latin typeface="Cambria Math" panose="02040503050406030204" pitchFamily="18" charset="0"/>
                          <a:ea typeface="Calibri" panose="020F0502020204030204" pitchFamily="34" charset="0"/>
                          <a:cs typeface="Times New Roman" panose="02020603050405020304" pitchFamily="18" charset="0"/>
                        </a:rPr>
                        <m:t>=</m:t>
                      </m:r>
                      <m:nary>
                        <m:naryPr>
                          <m:chr m:val="∑"/>
                          <m:limLoc m:val="undOvr"/>
                          <m:ctrlPr>
                            <a:rPr lang="es-AR" i="1">
                              <a:latin typeface="Cambria Math" panose="02040503050406030204" pitchFamily="18" charset="0"/>
                              <a:ea typeface="Calibri" panose="020F0502020204030204" pitchFamily="34" charset="0"/>
                              <a:cs typeface="Times New Roman" panose="02020603050405020304" pitchFamily="18" charset="0"/>
                            </a:rPr>
                          </m:ctrlPr>
                        </m:naryPr>
                        <m:sub>
                          <m:r>
                            <a:rPr lang="es-AR" i="1">
                              <a:latin typeface="Cambria Math" panose="02040503050406030204" pitchFamily="18" charset="0"/>
                              <a:ea typeface="Calibri" panose="020F0502020204030204" pitchFamily="34" charset="0"/>
                              <a:cs typeface="Times New Roman" panose="02020603050405020304" pitchFamily="18" charset="0"/>
                            </a:rPr>
                            <m:t>𝑥</m:t>
                          </m:r>
                          <m:r>
                            <a:rPr lang="es-AR" i="1">
                              <a:latin typeface="Cambria Math" panose="02040503050406030204" pitchFamily="18" charset="0"/>
                              <a:ea typeface="Calibri" panose="020F0502020204030204" pitchFamily="34" charset="0"/>
                              <a:cs typeface="Times New Roman" panose="02020603050405020304" pitchFamily="18" charset="0"/>
                            </a:rPr>
                            <m:t>=0</m:t>
                          </m:r>
                        </m:sub>
                        <m:sup>
                          <m:r>
                            <a:rPr lang="es-AR" i="1">
                              <a:latin typeface="Cambria Math" panose="02040503050406030204" pitchFamily="18" charset="0"/>
                              <a:ea typeface="Calibri" panose="020F0502020204030204" pitchFamily="34" charset="0"/>
                              <a:cs typeface="Times New Roman" panose="02020603050405020304" pitchFamily="18" charset="0"/>
                            </a:rPr>
                            <m:t>𝑛</m:t>
                          </m:r>
                        </m:sup>
                        <m:e>
                          <m:sSup>
                            <m:sSupPr>
                              <m:ctrlPr>
                                <a:rPr lang="es-AR" i="1">
                                  <a:latin typeface="Cambria Math" panose="02040503050406030204" pitchFamily="18" charset="0"/>
                                  <a:ea typeface="Calibri" panose="020F0502020204030204" pitchFamily="34" charset="0"/>
                                  <a:cs typeface="Times New Roman" panose="02020603050405020304" pitchFamily="18" charset="0"/>
                                </a:rPr>
                              </m:ctrlPr>
                            </m:sSupPr>
                            <m:e>
                              <m:r>
                                <a:rPr lang="es-AR" i="1">
                                  <a:latin typeface="Cambria Math" panose="02040503050406030204" pitchFamily="18" charset="0"/>
                                  <a:ea typeface="Calibri" panose="020F0502020204030204" pitchFamily="34" charset="0"/>
                                  <a:cs typeface="Times New Roman" panose="02020603050405020304" pitchFamily="18" charset="0"/>
                                </a:rPr>
                                <m:t>(</m:t>
                              </m:r>
                              <m:r>
                                <a:rPr lang="es-AR" i="1">
                                  <a:latin typeface="Cambria Math" panose="02040503050406030204" pitchFamily="18" charset="0"/>
                                  <a:ea typeface="Calibri" panose="020F0502020204030204" pitchFamily="34" charset="0"/>
                                  <a:cs typeface="Times New Roman" panose="02020603050405020304" pitchFamily="18" charset="0"/>
                                </a:rPr>
                                <m:t>𝑥</m:t>
                              </m:r>
                              <m:r>
                                <a:rPr lang="es-AR" i="1">
                                  <a:latin typeface="Cambria Math" panose="02040503050406030204" pitchFamily="18" charset="0"/>
                                  <a:ea typeface="Calibri" panose="020F0502020204030204" pitchFamily="34" charset="0"/>
                                  <a:cs typeface="Times New Roman" panose="02020603050405020304" pitchFamily="18" charset="0"/>
                                </a:rPr>
                                <m:t>−</m:t>
                              </m:r>
                              <m:r>
                                <a:rPr lang="es-AR" i="1">
                                  <a:latin typeface="Cambria Math" panose="02040503050406030204" pitchFamily="18" charset="0"/>
                                  <a:ea typeface="Calibri" panose="020F0502020204030204" pitchFamily="34" charset="0"/>
                                  <a:cs typeface="Times New Roman" panose="02020603050405020304" pitchFamily="18" charset="0"/>
                                </a:rPr>
                                <m:t>𝐸</m:t>
                              </m:r>
                              <m:d>
                                <m:dPr>
                                  <m:begChr m:val="["/>
                                  <m:endChr m:val="]"/>
                                  <m:ctrlPr>
                                    <a:rPr lang="es-AR" i="1">
                                      <a:latin typeface="Cambria Math" panose="02040503050406030204" pitchFamily="18" charset="0"/>
                                      <a:ea typeface="Calibri" panose="020F0502020204030204" pitchFamily="34" charset="0"/>
                                      <a:cs typeface="Times New Roman" panose="02020603050405020304" pitchFamily="18" charset="0"/>
                                    </a:rPr>
                                  </m:ctrlPr>
                                </m:dPr>
                                <m:e>
                                  <m:r>
                                    <a:rPr lang="es-AR" i="1">
                                      <a:latin typeface="Cambria Math" panose="02040503050406030204" pitchFamily="18" charset="0"/>
                                      <a:ea typeface="Calibri" panose="020F0502020204030204" pitchFamily="34" charset="0"/>
                                      <a:cs typeface="Times New Roman" panose="02020603050405020304" pitchFamily="18" charset="0"/>
                                    </a:rPr>
                                    <m:t>𝑋</m:t>
                                  </m:r>
                                </m:e>
                              </m:d>
                              <m:r>
                                <a:rPr lang="es-AR" i="1">
                                  <a:latin typeface="Cambria Math" panose="02040503050406030204" pitchFamily="18" charset="0"/>
                                  <a:ea typeface="Calibri" panose="020F0502020204030204" pitchFamily="34" charset="0"/>
                                  <a:cs typeface="Times New Roman" panose="02020603050405020304" pitchFamily="18" charset="0"/>
                                </a:rPr>
                                <m:t>)</m:t>
                              </m:r>
                            </m:e>
                            <m:sup>
                              <m:r>
                                <a:rPr lang="es-AR" i="1">
                                  <a:latin typeface="Cambria Math" panose="02040503050406030204" pitchFamily="18" charset="0"/>
                                  <a:ea typeface="Calibri" panose="020F0502020204030204" pitchFamily="34" charset="0"/>
                                  <a:cs typeface="Times New Roman" panose="02020603050405020304" pitchFamily="18" charset="0"/>
                                </a:rPr>
                                <m:t>2</m:t>
                              </m:r>
                            </m:sup>
                          </m:sSup>
                          <m:d>
                            <m:dPr>
                              <m:ctrlPr>
                                <a:rPr lang="es-AR" i="1">
                                  <a:latin typeface="Cambria Math" panose="02040503050406030204" pitchFamily="18" charset="0"/>
                                  <a:ea typeface="Calibri" panose="020F0502020204030204" pitchFamily="34" charset="0"/>
                                  <a:cs typeface="Times New Roman" panose="02020603050405020304" pitchFamily="18" charset="0"/>
                                </a:rPr>
                              </m:ctrlPr>
                            </m:dPr>
                            <m:e>
                              <m:m>
                                <m:mPr>
                                  <m:mcs>
                                    <m:mc>
                                      <m:mcPr>
                                        <m:count m:val="1"/>
                                        <m:mcJc m:val="center"/>
                                      </m:mcPr>
                                    </m:mc>
                                  </m:mcs>
                                  <m:ctrlPr>
                                    <a:rPr lang="es-AR" i="1">
                                      <a:latin typeface="Cambria Math" panose="02040503050406030204" pitchFamily="18" charset="0"/>
                                      <a:ea typeface="Calibri" panose="020F0502020204030204" pitchFamily="34" charset="0"/>
                                      <a:cs typeface="Times New Roman" panose="02020603050405020304" pitchFamily="18" charset="0"/>
                                    </a:rPr>
                                  </m:ctrlPr>
                                </m:mPr>
                                <m:mr>
                                  <m:e>
                                    <m:r>
                                      <a:rPr lang="es-AR" i="1">
                                        <a:latin typeface="Cambria Math" panose="02040503050406030204" pitchFamily="18" charset="0"/>
                                        <a:ea typeface="Calibri" panose="020F0502020204030204" pitchFamily="34" charset="0"/>
                                        <a:cs typeface="Times New Roman" panose="02020603050405020304" pitchFamily="18" charset="0"/>
                                      </a:rPr>
                                      <m:t>𝑛</m:t>
                                    </m:r>
                                  </m:e>
                                </m:mr>
                                <m:mr>
                                  <m:e>
                                    <m:r>
                                      <a:rPr lang="es-AR" i="1">
                                        <a:latin typeface="Cambria Math" panose="02040503050406030204" pitchFamily="18" charset="0"/>
                                        <a:ea typeface="Calibri" panose="020F0502020204030204" pitchFamily="34" charset="0"/>
                                        <a:cs typeface="Times New Roman" panose="02020603050405020304" pitchFamily="18" charset="0"/>
                                      </a:rPr>
                                      <m:t>𝑥</m:t>
                                    </m:r>
                                  </m:e>
                                </m:mr>
                              </m:m>
                            </m:e>
                          </m:d>
                          <m:sSup>
                            <m:sSupPr>
                              <m:ctrlPr>
                                <a:rPr lang="es-AR" i="1">
                                  <a:latin typeface="Cambria Math" panose="02040503050406030204" pitchFamily="18" charset="0"/>
                                  <a:ea typeface="Calibri" panose="020F0502020204030204" pitchFamily="34" charset="0"/>
                                  <a:cs typeface="Times New Roman" panose="02020603050405020304" pitchFamily="18" charset="0"/>
                                </a:rPr>
                              </m:ctrlPr>
                            </m:sSupPr>
                            <m:e>
                              <m:r>
                                <a:rPr lang="es-AR" i="1">
                                  <a:latin typeface="Cambria Math" panose="02040503050406030204" pitchFamily="18" charset="0"/>
                                  <a:ea typeface="Calibri" panose="020F0502020204030204" pitchFamily="34" charset="0"/>
                                  <a:cs typeface="Times New Roman" panose="02020603050405020304" pitchFamily="18" charset="0"/>
                                </a:rPr>
                                <m:t>𝑝</m:t>
                              </m:r>
                            </m:e>
                            <m:sup>
                              <m:r>
                                <a:rPr lang="es-AR" i="1">
                                  <a:latin typeface="Cambria Math" panose="02040503050406030204" pitchFamily="18" charset="0"/>
                                  <a:ea typeface="Calibri" panose="020F0502020204030204" pitchFamily="34" charset="0"/>
                                  <a:cs typeface="Times New Roman" panose="02020603050405020304" pitchFamily="18" charset="0"/>
                                </a:rPr>
                                <m:t>𝑥</m:t>
                              </m:r>
                            </m:sup>
                          </m:sSup>
                          <m:sSup>
                            <m:sSupPr>
                              <m:ctrlPr>
                                <a:rPr lang="es-AR" i="1">
                                  <a:latin typeface="Cambria Math" panose="02040503050406030204" pitchFamily="18" charset="0"/>
                                  <a:ea typeface="Calibri" panose="020F0502020204030204" pitchFamily="34" charset="0"/>
                                  <a:cs typeface="Times New Roman" panose="02020603050405020304" pitchFamily="18" charset="0"/>
                                </a:rPr>
                              </m:ctrlPr>
                            </m:sSupPr>
                            <m:e>
                              <m:r>
                                <a:rPr lang="es-AR" i="1">
                                  <a:latin typeface="Cambria Math" panose="02040503050406030204" pitchFamily="18" charset="0"/>
                                  <a:ea typeface="Calibri" panose="020F0502020204030204" pitchFamily="34" charset="0"/>
                                  <a:cs typeface="Times New Roman" panose="02020603050405020304" pitchFamily="18" charset="0"/>
                                </a:rPr>
                                <m:t>𝑞</m:t>
                              </m:r>
                            </m:e>
                            <m:sup>
                              <m:r>
                                <a:rPr lang="es-AR" i="1">
                                  <a:latin typeface="Cambria Math" panose="02040503050406030204" pitchFamily="18" charset="0"/>
                                  <a:ea typeface="Calibri" panose="020F0502020204030204" pitchFamily="34" charset="0"/>
                                  <a:cs typeface="Times New Roman" panose="02020603050405020304" pitchFamily="18" charset="0"/>
                                </a:rPr>
                                <m:t>𝑛</m:t>
                              </m:r>
                              <m:r>
                                <a:rPr lang="es-AR" i="1">
                                  <a:latin typeface="Cambria Math" panose="02040503050406030204" pitchFamily="18" charset="0"/>
                                  <a:ea typeface="Calibri" panose="020F0502020204030204" pitchFamily="34" charset="0"/>
                                  <a:cs typeface="Times New Roman" panose="02020603050405020304" pitchFamily="18" charset="0"/>
                                </a:rPr>
                                <m:t>−</m:t>
                              </m:r>
                              <m:r>
                                <a:rPr lang="es-AR" i="1">
                                  <a:latin typeface="Cambria Math" panose="02040503050406030204" pitchFamily="18" charset="0"/>
                                  <a:ea typeface="Calibri" panose="020F0502020204030204" pitchFamily="34" charset="0"/>
                                  <a:cs typeface="Times New Roman" panose="02020603050405020304" pitchFamily="18" charset="0"/>
                                </a:rPr>
                                <m:t>𝑥</m:t>
                              </m:r>
                            </m:sup>
                          </m:sSup>
                          <m:r>
                            <a:rPr lang="es-AR" i="1">
                              <a:latin typeface="Cambria Math" panose="02040503050406030204" pitchFamily="18" charset="0"/>
                              <a:ea typeface="Calibri" panose="020F0502020204030204" pitchFamily="34" charset="0"/>
                              <a:cs typeface="Times New Roman" panose="02020603050405020304" pitchFamily="18" charset="0"/>
                            </a:rPr>
                            <m:t>=</m:t>
                          </m:r>
                        </m:e>
                      </m:nary>
                      <m:r>
                        <a:rPr lang="es-AR" i="1">
                          <a:latin typeface="Cambria Math" panose="02040503050406030204" pitchFamily="18" charset="0"/>
                          <a:ea typeface="Calibri" panose="020F0502020204030204" pitchFamily="34" charset="0"/>
                          <a:cs typeface="Times New Roman" panose="02020603050405020304" pitchFamily="18" charset="0"/>
                        </a:rPr>
                        <m:t>𝑛𝑝𝑞</m:t>
                      </m:r>
                    </m:oMath>
                  </m:oMathPara>
                </a14:m>
                <a:endParaRPr lang="es-AR" sz="1400" dirty="0">
                  <a:latin typeface="Century Gothic" panose="020B050202020202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s-AR" b="1" i="1" dirty="0">
                    <a:solidFill>
                      <a:srgbClr val="2E3192"/>
                    </a:solidFill>
                    <a:latin typeface="Century Gothic" panose="020B0502020202020204" pitchFamily="34" charset="0"/>
                  </a:rPr>
                  <a:t>Modo</a:t>
                </a:r>
              </a:p>
              <a:p>
                <a:pPr algn="just"/>
                <a:r>
                  <a:rPr lang="es-AR" dirty="0">
                    <a:latin typeface="Century Gothic" panose="020B0502020202020204" pitchFamily="34" charset="0"/>
                  </a:rPr>
                  <a:t>Es aquel valor de la variable más probable. Se corresponde con la parte entera del producto entre la cantidad de valores que puede asumir la variable y la probabilidad de ocurrencia del atributo. Es decir,</a:t>
                </a:r>
              </a:p>
              <a:p>
                <a:pPr/>
                <a14:m>
                  <m:oMathPara xmlns:m="http://schemas.openxmlformats.org/officeDocument/2006/math">
                    <m:oMathParaPr>
                      <m:jc m:val="centerGroup"/>
                    </m:oMathParaPr>
                    <m:oMath xmlns:m="http://schemas.openxmlformats.org/officeDocument/2006/math">
                      <m:sSub>
                        <m:sSubPr>
                          <m:ctrlPr>
                            <a:rPr lang="es-AR" i="1">
                              <a:latin typeface="Cambria Math" panose="02040503050406030204" pitchFamily="18" charset="0"/>
                              <a:ea typeface="Calibri" panose="020F0502020204030204" pitchFamily="34" charset="0"/>
                              <a:cs typeface="Times New Roman" panose="02020603050405020304" pitchFamily="18" charset="0"/>
                            </a:rPr>
                          </m:ctrlPr>
                        </m:sSubPr>
                        <m:e>
                          <m:r>
                            <a:rPr lang="es-AR" i="1">
                              <a:latin typeface="Cambria Math" panose="02040503050406030204" pitchFamily="18" charset="0"/>
                              <a:ea typeface="Calibri" panose="020F0502020204030204" pitchFamily="34" charset="0"/>
                              <a:cs typeface="Times New Roman" panose="02020603050405020304" pitchFamily="18" charset="0"/>
                            </a:rPr>
                            <m:t>𝑥</m:t>
                          </m:r>
                        </m:e>
                        <m:sub>
                          <m:r>
                            <a:rPr lang="es-AR" i="1">
                              <a:latin typeface="Cambria Math" panose="02040503050406030204" pitchFamily="18" charset="0"/>
                              <a:ea typeface="Calibri" panose="020F0502020204030204" pitchFamily="34" charset="0"/>
                              <a:cs typeface="Times New Roman" panose="02020603050405020304" pitchFamily="18" charset="0"/>
                            </a:rPr>
                            <m:t>𝑀𝑜</m:t>
                          </m:r>
                        </m:sub>
                      </m:sSub>
                      <m:r>
                        <a:rPr lang="es-AR" i="1">
                          <a:latin typeface="Cambria Math" panose="02040503050406030204" pitchFamily="18" charset="0"/>
                          <a:ea typeface="Calibri" panose="020F0502020204030204" pitchFamily="34" charset="0"/>
                          <a:cs typeface="Times New Roman" panose="02020603050405020304" pitchFamily="18" charset="0"/>
                        </a:rPr>
                        <m:t>=</m:t>
                      </m:r>
                      <m:d>
                        <m:dPr>
                          <m:begChr m:val="⌊"/>
                          <m:endChr m:val="⌋"/>
                          <m:ctrlPr>
                            <a:rPr lang="es-AR" i="1">
                              <a:latin typeface="Cambria Math" panose="02040503050406030204" pitchFamily="18" charset="0"/>
                              <a:ea typeface="Calibri" panose="020F0502020204030204" pitchFamily="34" charset="0"/>
                              <a:cs typeface="Times New Roman" panose="02020603050405020304" pitchFamily="18" charset="0"/>
                            </a:rPr>
                          </m:ctrlPr>
                        </m:dPr>
                        <m:e>
                          <m:d>
                            <m:dPr>
                              <m:ctrlPr>
                                <a:rPr lang="es-AR" i="1">
                                  <a:latin typeface="Cambria Math" panose="02040503050406030204" pitchFamily="18" charset="0"/>
                                  <a:ea typeface="Calibri" panose="020F0502020204030204" pitchFamily="34" charset="0"/>
                                  <a:cs typeface="Times New Roman" panose="02020603050405020304" pitchFamily="18" charset="0"/>
                                </a:rPr>
                              </m:ctrlPr>
                            </m:dPr>
                            <m:e>
                              <m:r>
                                <a:rPr lang="es-AR" i="1">
                                  <a:latin typeface="Cambria Math" panose="02040503050406030204" pitchFamily="18" charset="0"/>
                                  <a:ea typeface="Calibri" panose="020F0502020204030204" pitchFamily="34" charset="0"/>
                                  <a:cs typeface="Times New Roman" panose="02020603050405020304" pitchFamily="18" charset="0"/>
                                </a:rPr>
                                <m:t>𝑛</m:t>
                              </m:r>
                              <m:r>
                                <a:rPr lang="es-AR" i="1">
                                  <a:latin typeface="Cambria Math" panose="02040503050406030204" pitchFamily="18" charset="0"/>
                                  <a:ea typeface="Calibri" panose="020F0502020204030204" pitchFamily="34" charset="0"/>
                                  <a:cs typeface="Times New Roman" panose="02020603050405020304" pitchFamily="18" charset="0"/>
                                </a:rPr>
                                <m:t>+1</m:t>
                              </m:r>
                            </m:e>
                          </m:d>
                          <m:r>
                            <a:rPr lang="es-AR" i="1">
                              <a:latin typeface="Cambria Math" panose="02040503050406030204" pitchFamily="18" charset="0"/>
                              <a:ea typeface="Calibri" panose="020F0502020204030204" pitchFamily="34" charset="0"/>
                              <a:cs typeface="Times New Roman" panose="02020603050405020304" pitchFamily="18" charset="0"/>
                            </a:rPr>
                            <m:t>𝑝</m:t>
                          </m:r>
                        </m:e>
                      </m:d>
                    </m:oMath>
                  </m:oMathPara>
                </a14:m>
                <a:endParaRPr lang="es-AR" i="1" dirty="0">
                  <a:latin typeface="Century Gothic" panose="020B050202020202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s-ES" sz="1400" dirty="0">
                  <a:latin typeface="Century Gothic" panose="020B050202020202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s-AR" b="1" i="1" dirty="0">
                    <a:solidFill>
                      <a:srgbClr val="2E3192"/>
                    </a:solidFill>
                    <a:latin typeface="Century Gothic" panose="020B0502020202020204" pitchFamily="34" charset="0"/>
                  </a:rPr>
                  <a:t>Mediana</a:t>
                </a:r>
              </a:p>
              <a:p>
                <a:pPr/>
                <a14:m>
                  <m:oMathPara xmlns:m="http://schemas.openxmlformats.org/officeDocument/2006/math">
                    <m:oMathParaPr>
                      <m:jc m:val="centerGroup"/>
                    </m:oMathParaPr>
                    <m:oMath xmlns:m="http://schemas.openxmlformats.org/officeDocument/2006/math">
                      <m:r>
                        <a:rPr lang="es-AR" i="1">
                          <a:latin typeface="Cambria Math" panose="02040503050406030204" pitchFamily="18" charset="0"/>
                          <a:ea typeface="Calibri" panose="020F0502020204030204" pitchFamily="34" charset="0"/>
                          <a:cs typeface="Times New Roman" panose="02020603050405020304" pitchFamily="18" charset="0"/>
                        </a:rPr>
                        <m:t>𝐹</m:t>
                      </m:r>
                      <m:d>
                        <m:dPr>
                          <m:begChr m:val="["/>
                          <m:endChr m:val="]"/>
                          <m:ctrlPr>
                            <a:rPr lang="es-AR" i="1">
                              <a:latin typeface="Cambria Math" panose="02040503050406030204" pitchFamily="18" charset="0"/>
                              <a:ea typeface="Calibri" panose="020F0502020204030204" pitchFamily="34" charset="0"/>
                              <a:cs typeface="Times New Roman" panose="02020603050405020304" pitchFamily="18" charset="0"/>
                            </a:rPr>
                          </m:ctrlPr>
                        </m:dPr>
                        <m:e>
                          <m:r>
                            <a:rPr lang="es-AR" i="1">
                              <a:latin typeface="Cambria Math" panose="02040503050406030204" pitchFamily="18" charset="0"/>
                              <a:ea typeface="Calibri" panose="020F0502020204030204" pitchFamily="34" charset="0"/>
                              <a:cs typeface="Times New Roman" panose="02020603050405020304" pitchFamily="18" charset="0"/>
                            </a:rPr>
                            <m:t>𝑋</m:t>
                          </m:r>
                          <m:r>
                            <a:rPr lang="es-AR" i="1">
                              <a:latin typeface="Cambria Math" panose="02040503050406030204" pitchFamily="18" charset="0"/>
                              <a:ea typeface="Calibri" panose="020F0502020204030204" pitchFamily="34" charset="0"/>
                              <a:cs typeface="Times New Roman" panose="02020603050405020304" pitchFamily="18" charset="0"/>
                            </a:rPr>
                            <m:t>=</m:t>
                          </m:r>
                          <m:sSub>
                            <m:sSubPr>
                              <m:ctrlPr>
                                <a:rPr lang="es-AR" i="1">
                                  <a:latin typeface="Cambria Math" panose="02040503050406030204" pitchFamily="18" charset="0"/>
                                  <a:ea typeface="Calibri" panose="020F0502020204030204" pitchFamily="34" charset="0"/>
                                  <a:cs typeface="Times New Roman" panose="02020603050405020304" pitchFamily="18" charset="0"/>
                                </a:rPr>
                              </m:ctrlPr>
                            </m:sSubPr>
                            <m:e>
                              <m:r>
                                <a:rPr lang="es-AR" i="1">
                                  <a:latin typeface="Cambria Math" panose="02040503050406030204" pitchFamily="18" charset="0"/>
                                  <a:ea typeface="Calibri" panose="020F0502020204030204" pitchFamily="34" charset="0"/>
                                  <a:cs typeface="Times New Roman" panose="02020603050405020304" pitchFamily="18" charset="0"/>
                                </a:rPr>
                                <m:t>𝑥</m:t>
                              </m:r>
                            </m:e>
                            <m:sub>
                              <m:r>
                                <a:rPr lang="es-AR" i="1">
                                  <a:latin typeface="Cambria Math" panose="02040503050406030204" pitchFamily="18" charset="0"/>
                                  <a:ea typeface="Calibri" panose="020F0502020204030204" pitchFamily="34" charset="0"/>
                                  <a:cs typeface="Times New Roman" panose="02020603050405020304" pitchFamily="18" charset="0"/>
                                </a:rPr>
                                <m:t>𝑀𝑒</m:t>
                              </m:r>
                            </m:sub>
                          </m:sSub>
                        </m:e>
                      </m:d>
                      <m:r>
                        <a:rPr lang="es-AR" i="1">
                          <a:latin typeface="Cambria Math" panose="02040503050406030204" pitchFamily="18" charset="0"/>
                          <a:ea typeface="Calibri" panose="020F0502020204030204" pitchFamily="34" charset="0"/>
                          <a:cs typeface="Times New Roman" panose="02020603050405020304" pitchFamily="18" charset="0"/>
                        </a:rPr>
                        <m:t>=</m:t>
                      </m:r>
                      <m:nary>
                        <m:naryPr>
                          <m:chr m:val="∑"/>
                          <m:limLoc m:val="undOvr"/>
                          <m:ctrlPr>
                            <a:rPr lang="es-AR" i="1">
                              <a:latin typeface="Cambria Math" panose="02040503050406030204" pitchFamily="18" charset="0"/>
                              <a:ea typeface="Calibri" panose="020F0502020204030204" pitchFamily="34" charset="0"/>
                              <a:cs typeface="Times New Roman" panose="02020603050405020304" pitchFamily="18" charset="0"/>
                            </a:rPr>
                          </m:ctrlPr>
                        </m:naryPr>
                        <m:sub>
                          <m:r>
                            <a:rPr lang="es-AR" i="1">
                              <a:latin typeface="Cambria Math" panose="02040503050406030204" pitchFamily="18" charset="0"/>
                              <a:ea typeface="Calibri" panose="020F0502020204030204" pitchFamily="34" charset="0"/>
                              <a:cs typeface="Times New Roman" panose="02020603050405020304" pitchFamily="18" charset="0"/>
                            </a:rPr>
                            <m:t>𝑗</m:t>
                          </m:r>
                          <m:r>
                            <a:rPr lang="es-AR" i="1">
                              <a:latin typeface="Cambria Math" panose="02040503050406030204" pitchFamily="18" charset="0"/>
                              <a:ea typeface="Calibri" panose="020F0502020204030204" pitchFamily="34" charset="0"/>
                              <a:cs typeface="Times New Roman" panose="02020603050405020304" pitchFamily="18" charset="0"/>
                            </a:rPr>
                            <m:t>=0</m:t>
                          </m:r>
                        </m:sub>
                        <m:sup>
                          <m:sSub>
                            <m:sSubPr>
                              <m:ctrlPr>
                                <a:rPr lang="es-AR" i="1">
                                  <a:latin typeface="Cambria Math" panose="02040503050406030204" pitchFamily="18" charset="0"/>
                                  <a:ea typeface="Calibri" panose="020F0502020204030204" pitchFamily="34" charset="0"/>
                                  <a:cs typeface="Times New Roman" panose="02020603050405020304" pitchFamily="18" charset="0"/>
                                </a:rPr>
                              </m:ctrlPr>
                            </m:sSubPr>
                            <m:e>
                              <m:r>
                                <a:rPr lang="es-AR" i="1">
                                  <a:latin typeface="Cambria Math" panose="02040503050406030204" pitchFamily="18" charset="0"/>
                                  <a:ea typeface="Calibri" panose="020F0502020204030204" pitchFamily="34" charset="0"/>
                                  <a:cs typeface="Times New Roman" panose="02020603050405020304" pitchFamily="18" charset="0"/>
                                </a:rPr>
                                <m:t>𝑥</m:t>
                              </m:r>
                            </m:e>
                            <m:sub>
                              <m:r>
                                <a:rPr lang="es-AR" i="1">
                                  <a:latin typeface="Cambria Math" panose="02040503050406030204" pitchFamily="18" charset="0"/>
                                  <a:ea typeface="Calibri" panose="020F0502020204030204" pitchFamily="34" charset="0"/>
                                  <a:cs typeface="Times New Roman" panose="02020603050405020304" pitchFamily="18" charset="0"/>
                                </a:rPr>
                                <m:t>𝑀𝑒</m:t>
                              </m:r>
                            </m:sub>
                          </m:sSub>
                        </m:sup>
                        <m:e>
                          <m:d>
                            <m:dPr>
                              <m:ctrlPr>
                                <a:rPr lang="es-AR" i="1">
                                  <a:latin typeface="Cambria Math" panose="02040503050406030204" pitchFamily="18" charset="0"/>
                                  <a:ea typeface="Calibri" panose="020F0502020204030204" pitchFamily="34" charset="0"/>
                                  <a:cs typeface="Times New Roman" panose="02020603050405020304" pitchFamily="18" charset="0"/>
                                </a:rPr>
                              </m:ctrlPr>
                            </m:dPr>
                            <m:e>
                              <m:m>
                                <m:mPr>
                                  <m:mcs>
                                    <m:mc>
                                      <m:mcPr>
                                        <m:count m:val="1"/>
                                        <m:mcJc m:val="center"/>
                                      </m:mcPr>
                                    </m:mc>
                                  </m:mcs>
                                  <m:ctrlPr>
                                    <a:rPr lang="es-AR" i="1">
                                      <a:latin typeface="Cambria Math" panose="02040503050406030204" pitchFamily="18" charset="0"/>
                                      <a:ea typeface="Calibri" panose="020F0502020204030204" pitchFamily="34" charset="0"/>
                                      <a:cs typeface="Times New Roman" panose="02020603050405020304" pitchFamily="18" charset="0"/>
                                    </a:rPr>
                                  </m:ctrlPr>
                                </m:mPr>
                                <m:mr>
                                  <m:e>
                                    <m:r>
                                      <a:rPr lang="es-AR" i="1">
                                        <a:latin typeface="Cambria Math" panose="02040503050406030204" pitchFamily="18" charset="0"/>
                                        <a:ea typeface="Calibri" panose="020F0502020204030204" pitchFamily="34" charset="0"/>
                                        <a:cs typeface="Times New Roman" panose="02020603050405020304" pitchFamily="18" charset="0"/>
                                      </a:rPr>
                                      <m:t>𝑛</m:t>
                                    </m:r>
                                  </m:e>
                                </m:mr>
                                <m:mr>
                                  <m:e>
                                    <m:r>
                                      <a:rPr lang="es-AR" i="1">
                                        <a:latin typeface="Cambria Math" panose="02040503050406030204" pitchFamily="18" charset="0"/>
                                        <a:ea typeface="Calibri" panose="020F0502020204030204" pitchFamily="34" charset="0"/>
                                        <a:cs typeface="Times New Roman" panose="02020603050405020304" pitchFamily="18" charset="0"/>
                                      </a:rPr>
                                      <m:t>𝑗</m:t>
                                    </m:r>
                                  </m:e>
                                </m:mr>
                              </m:m>
                            </m:e>
                          </m:d>
                          <m:sSup>
                            <m:sSupPr>
                              <m:ctrlPr>
                                <a:rPr lang="es-AR" i="1">
                                  <a:latin typeface="Cambria Math" panose="02040503050406030204" pitchFamily="18" charset="0"/>
                                  <a:ea typeface="Calibri" panose="020F0502020204030204" pitchFamily="34" charset="0"/>
                                  <a:cs typeface="Times New Roman" panose="02020603050405020304" pitchFamily="18" charset="0"/>
                                </a:rPr>
                              </m:ctrlPr>
                            </m:sSupPr>
                            <m:e>
                              <m:r>
                                <a:rPr lang="es-AR" i="1">
                                  <a:latin typeface="Cambria Math" panose="02040503050406030204" pitchFamily="18" charset="0"/>
                                  <a:ea typeface="Calibri" panose="020F0502020204030204" pitchFamily="34" charset="0"/>
                                  <a:cs typeface="Times New Roman" panose="02020603050405020304" pitchFamily="18" charset="0"/>
                                </a:rPr>
                                <m:t>𝑝</m:t>
                              </m:r>
                            </m:e>
                            <m:sup>
                              <m:r>
                                <a:rPr lang="es-AR" i="1">
                                  <a:latin typeface="Cambria Math" panose="02040503050406030204" pitchFamily="18" charset="0"/>
                                  <a:ea typeface="Calibri" panose="020F0502020204030204" pitchFamily="34" charset="0"/>
                                  <a:cs typeface="Times New Roman" panose="02020603050405020304" pitchFamily="18" charset="0"/>
                                </a:rPr>
                                <m:t>𝑗</m:t>
                              </m:r>
                            </m:sup>
                          </m:sSup>
                          <m:sSup>
                            <m:sSupPr>
                              <m:ctrlPr>
                                <a:rPr lang="es-AR" i="1">
                                  <a:latin typeface="Cambria Math" panose="02040503050406030204" pitchFamily="18" charset="0"/>
                                  <a:ea typeface="Calibri" panose="020F0502020204030204" pitchFamily="34" charset="0"/>
                                  <a:cs typeface="Times New Roman" panose="02020603050405020304" pitchFamily="18" charset="0"/>
                                </a:rPr>
                              </m:ctrlPr>
                            </m:sSupPr>
                            <m:e>
                              <m:r>
                                <a:rPr lang="es-AR" i="1">
                                  <a:latin typeface="Cambria Math" panose="02040503050406030204" pitchFamily="18" charset="0"/>
                                  <a:ea typeface="Calibri" panose="020F0502020204030204" pitchFamily="34" charset="0"/>
                                  <a:cs typeface="Times New Roman" panose="02020603050405020304" pitchFamily="18" charset="0"/>
                                </a:rPr>
                                <m:t>𝑞</m:t>
                              </m:r>
                            </m:e>
                            <m:sup>
                              <m:r>
                                <a:rPr lang="es-AR" i="1">
                                  <a:latin typeface="Cambria Math" panose="02040503050406030204" pitchFamily="18" charset="0"/>
                                  <a:ea typeface="Calibri" panose="020F0502020204030204" pitchFamily="34" charset="0"/>
                                  <a:cs typeface="Times New Roman" panose="02020603050405020304" pitchFamily="18" charset="0"/>
                                </a:rPr>
                                <m:t>𝑛</m:t>
                              </m:r>
                              <m:r>
                                <a:rPr lang="es-AR" i="1">
                                  <a:latin typeface="Cambria Math" panose="02040503050406030204" pitchFamily="18" charset="0"/>
                                  <a:ea typeface="Calibri" panose="020F0502020204030204" pitchFamily="34" charset="0"/>
                                  <a:cs typeface="Times New Roman" panose="02020603050405020304" pitchFamily="18" charset="0"/>
                                </a:rPr>
                                <m:t>−</m:t>
                              </m:r>
                              <m:r>
                                <a:rPr lang="es-AR" i="1">
                                  <a:latin typeface="Cambria Math" panose="02040503050406030204" pitchFamily="18" charset="0"/>
                                  <a:ea typeface="Calibri" panose="020F0502020204030204" pitchFamily="34" charset="0"/>
                                  <a:cs typeface="Times New Roman" panose="02020603050405020304" pitchFamily="18" charset="0"/>
                                </a:rPr>
                                <m:t>𝑗</m:t>
                              </m:r>
                            </m:sup>
                          </m:sSup>
                          <m:r>
                            <a:rPr lang="es-AR" i="1">
                              <a:latin typeface="Cambria Math" panose="02040503050406030204" pitchFamily="18" charset="0"/>
                              <a:ea typeface="Calibri" panose="020F0502020204030204" pitchFamily="34" charset="0"/>
                              <a:cs typeface="Times New Roman" panose="02020603050405020304" pitchFamily="18" charset="0"/>
                            </a:rPr>
                            <m:t>=0,50</m:t>
                          </m:r>
                        </m:e>
                      </m:nary>
                    </m:oMath>
                  </m:oMathPara>
                </a14:m>
                <a:endParaRPr lang="es-AR" i="1" dirty="0">
                  <a:latin typeface="Century Gothic" panose="020B050202020202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s-AR" sz="1400" dirty="0">
                  <a:latin typeface="Century Gothic" panose="020B0502020202020204" pitchFamily="34" charset="0"/>
                  <a:ea typeface="Calibri" panose="020F0502020204030204" pitchFamily="34" charset="0"/>
                  <a:cs typeface="Times New Roman" panose="02020603050405020304" pitchFamily="18" charset="0"/>
                </a:endParaRPr>
              </a:p>
            </p:txBody>
          </p:sp>
        </mc:Choice>
        <mc:Fallback>
          <p:sp>
            <p:nvSpPr>
              <p:cNvPr id="2" name="Rectángulo 1"/>
              <p:cNvSpPr>
                <a:spLocks noRot="1" noChangeAspect="1" noMove="1" noResize="1" noEditPoints="1" noAdjustHandles="1" noChangeArrowheads="1" noChangeShapeType="1" noTextEdit="1"/>
              </p:cNvSpPr>
              <p:nvPr/>
            </p:nvSpPr>
            <p:spPr>
              <a:xfrm>
                <a:off x="1520016" y="908720"/>
                <a:ext cx="9040480" cy="5971250"/>
              </a:xfrm>
              <a:prstGeom prst="rect">
                <a:avLst/>
              </a:prstGeom>
              <a:blipFill>
                <a:blip r:embed="rId2"/>
                <a:stretch>
                  <a:fillRect l="-539" t="-612" r="-607"/>
                </a:stretch>
              </a:blipFill>
            </p:spPr>
            <p:txBody>
              <a:bodyPr/>
              <a:lstStyle/>
              <a:p>
                <a:r>
                  <a:rPr lang="es-AR">
                    <a:noFill/>
                  </a:rPr>
                  <a:t> </a:t>
                </a:r>
              </a:p>
            </p:txBody>
          </p:sp>
        </mc:Fallback>
      </mc:AlternateContent>
    </p:spTree>
    <p:extLst>
      <p:ext uri="{BB962C8B-B14F-4D97-AF65-F5344CB8AC3E}">
        <p14:creationId xmlns:p14="http://schemas.microsoft.com/office/powerpoint/2010/main" val="93972629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Rectángulo 1"/>
              <p:cNvSpPr/>
              <p:nvPr/>
            </p:nvSpPr>
            <p:spPr>
              <a:xfrm>
                <a:off x="2007547" y="1240221"/>
                <a:ext cx="9117653" cy="2327240"/>
              </a:xfrm>
              <a:prstGeom prst="rect">
                <a:avLst/>
              </a:prstGeom>
            </p:spPr>
            <p:txBody>
              <a:bodyPr wrap="square">
                <a:spAutoFit/>
              </a:bodyPr>
              <a:lstStyle/>
              <a:p>
                <a:pPr>
                  <a:lnSpc>
                    <a:spcPct val="107000"/>
                  </a:lnSpc>
                  <a:spcAft>
                    <a:spcPts val="800"/>
                  </a:spcAft>
                </a:pPr>
                <a:r>
                  <a:rPr lang="es-AR" b="1" i="1" dirty="0">
                    <a:solidFill>
                      <a:srgbClr val="2E3192"/>
                    </a:solidFill>
                    <a:latin typeface="Century Gothic" panose="020B0502020202020204" pitchFamily="34" charset="0"/>
                  </a:rPr>
                  <a:t>Coeficiente de Asimetría</a:t>
                </a:r>
              </a:p>
              <a:p>
                <a:pPr>
                  <a:lnSpc>
                    <a:spcPct val="107000"/>
                  </a:lnSpc>
                  <a:spcAft>
                    <a:spcPts val="800"/>
                  </a:spcAft>
                </a:pPr>
                <a14:m>
                  <m:oMathPara xmlns:m="http://schemas.openxmlformats.org/officeDocument/2006/math">
                    <m:oMathParaPr>
                      <m:jc m:val="centerGroup"/>
                    </m:oMathParaPr>
                    <m:oMath xmlns:m="http://schemas.openxmlformats.org/officeDocument/2006/math">
                      <m:r>
                        <a:rPr lang="es-AR" i="1">
                          <a:latin typeface="Cambria Math" panose="02040503050406030204" pitchFamily="18" charset="0"/>
                          <a:ea typeface="Calibri" panose="020F0502020204030204" pitchFamily="34" charset="0"/>
                          <a:cs typeface="Times New Roman" panose="02020603050405020304" pitchFamily="18" charset="0"/>
                        </a:rPr>
                        <m:t>𝐴𝑆</m:t>
                      </m:r>
                      <m:d>
                        <m:dPr>
                          <m:begChr m:val="["/>
                          <m:endChr m:val="]"/>
                          <m:ctrlPr>
                            <a:rPr lang="es-AR" i="1">
                              <a:latin typeface="Cambria Math" panose="02040503050406030204" pitchFamily="18" charset="0"/>
                              <a:ea typeface="Calibri" panose="020F0502020204030204" pitchFamily="34" charset="0"/>
                              <a:cs typeface="Times New Roman" panose="02020603050405020304" pitchFamily="18" charset="0"/>
                            </a:rPr>
                          </m:ctrlPr>
                        </m:dPr>
                        <m:e>
                          <m:r>
                            <a:rPr lang="es-AR" i="1">
                              <a:latin typeface="Cambria Math" panose="02040503050406030204" pitchFamily="18" charset="0"/>
                              <a:ea typeface="Calibri" panose="020F0502020204030204" pitchFamily="34" charset="0"/>
                              <a:cs typeface="Times New Roman" panose="02020603050405020304" pitchFamily="18" charset="0"/>
                            </a:rPr>
                            <m:t>𝑋</m:t>
                          </m:r>
                        </m:e>
                      </m:d>
                      <m:r>
                        <a:rPr lang="es-AR" i="1">
                          <a:latin typeface="Cambria Math" panose="02040503050406030204" pitchFamily="18" charset="0"/>
                          <a:ea typeface="Calibri" panose="020F0502020204030204" pitchFamily="34" charset="0"/>
                          <a:cs typeface="Times New Roman" panose="02020603050405020304" pitchFamily="18" charset="0"/>
                        </a:rPr>
                        <m:t>=</m:t>
                      </m:r>
                      <m:f>
                        <m:fPr>
                          <m:ctrlPr>
                            <a:rPr lang="es-AR" i="1">
                              <a:latin typeface="Cambria Math" panose="02040503050406030204" pitchFamily="18" charset="0"/>
                              <a:ea typeface="Calibri" panose="020F0502020204030204" pitchFamily="34" charset="0"/>
                              <a:cs typeface="Times New Roman" panose="02020603050405020304" pitchFamily="18" charset="0"/>
                            </a:rPr>
                          </m:ctrlPr>
                        </m:fPr>
                        <m:num>
                          <m:r>
                            <a:rPr lang="es-AR" i="1">
                              <a:latin typeface="Cambria Math" panose="02040503050406030204" pitchFamily="18" charset="0"/>
                              <a:ea typeface="Calibri" panose="020F0502020204030204" pitchFamily="34" charset="0"/>
                              <a:cs typeface="Times New Roman" panose="02020603050405020304" pitchFamily="18" charset="0"/>
                            </a:rPr>
                            <m:t>1−2</m:t>
                          </m:r>
                          <m:r>
                            <a:rPr lang="es-AR" i="1">
                              <a:latin typeface="Cambria Math" panose="02040503050406030204" pitchFamily="18" charset="0"/>
                              <a:ea typeface="Calibri" panose="020F0502020204030204" pitchFamily="34" charset="0"/>
                              <a:cs typeface="Times New Roman" panose="02020603050405020304" pitchFamily="18" charset="0"/>
                            </a:rPr>
                            <m:t>𝑝</m:t>
                          </m:r>
                        </m:num>
                        <m:den>
                          <m:rad>
                            <m:radPr>
                              <m:degHide m:val="on"/>
                              <m:ctrlPr>
                                <a:rPr lang="es-AR" i="1">
                                  <a:latin typeface="Cambria Math" panose="02040503050406030204" pitchFamily="18" charset="0"/>
                                  <a:ea typeface="Calibri" panose="020F0502020204030204" pitchFamily="34" charset="0"/>
                                  <a:cs typeface="Times New Roman" panose="02020603050405020304" pitchFamily="18" charset="0"/>
                                </a:rPr>
                              </m:ctrlPr>
                            </m:radPr>
                            <m:deg/>
                            <m:e>
                              <m:r>
                                <a:rPr lang="es-AR" i="1">
                                  <a:latin typeface="Cambria Math" panose="02040503050406030204" pitchFamily="18" charset="0"/>
                                  <a:ea typeface="Calibri" panose="020F0502020204030204" pitchFamily="34" charset="0"/>
                                  <a:cs typeface="Times New Roman" panose="02020603050405020304" pitchFamily="18" charset="0"/>
                                </a:rPr>
                                <m:t>𝑛𝑝𝑞</m:t>
                              </m:r>
                            </m:e>
                          </m:rad>
                        </m:den>
                      </m:f>
                    </m:oMath>
                  </m:oMathPara>
                </a14:m>
                <a:endParaRPr lang="es-AR" sz="1400" dirty="0">
                  <a:latin typeface="Century Gothic" panose="020B050202020202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s-AR" b="1" i="1" dirty="0">
                    <a:solidFill>
                      <a:srgbClr val="2E3192"/>
                    </a:solidFill>
                    <a:latin typeface="Century Gothic" panose="020B0502020202020204" pitchFamily="34" charset="0"/>
                  </a:rPr>
                  <a:t>Coeficiente de </a:t>
                </a:r>
                <a:r>
                  <a:rPr lang="es-AR" b="1" i="1" dirty="0" err="1">
                    <a:solidFill>
                      <a:srgbClr val="2E3192"/>
                    </a:solidFill>
                    <a:latin typeface="Century Gothic" panose="020B0502020202020204" pitchFamily="34" charset="0"/>
                  </a:rPr>
                  <a:t>Curtosis</a:t>
                </a:r>
                <a:endParaRPr lang="es-AR" b="1" i="1" dirty="0">
                  <a:solidFill>
                    <a:srgbClr val="2E3192"/>
                  </a:solidFill>
                  <a:latin typeface="Century Gothic" panose="020B0502020202020204" pitchFamily="34"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r>
                        <a:rPr lang="es-AR" i="1">
                          <a:latin typeface="Cambria Math" panose="02040503050406030204" pitchFamily="18" charset="0"/>
                          <a:ea typeface="Calibri" panose="020F0502020204030204" pitchFamily="34" charset="0"/>
                          <a:cs typeface="Times New Roman" panose="02020603050405020304" pitchFamily="18" charset="0"/>
                        </a:rPr>
                        <m:t>𝐾</m:t>
                      </m:r>
                      <m:d>
                        <m:dPr>
                          <m:begChr m:val="["/>
                          <m:endChr m:val="]"/>
                          <m:ctrlPr>
                            <a:rPr lang="es-AR" i="1">
                              <a:latin typeface="Cambria Math" panose="02040503050406030204" pitchFamily="18" charset="0"/>
                              <a:ea typeface="Calibri" panose="020F0502020204030204" pitchFamily="34" charset="0"/>
                              <a:cs typeface="Times New Roman" panose="02020603050405020304" pitchFamily="18" charset="0"/>
                            </a:rPr>
                          </m:ctrlPr>
                        </m:dPr>
                        <m:e>
                          <m:r>
                            <a:rPr lang="es-AR" i="1">
                              <a:latin typeface="Cambria Math" panose="02040503050406030204" pitchFamily="18" charset="0"/>
                              <a:ea typeface="Calibri" panose="020F0502020204030204" pitchFamily="34" charset="0"/>
                              <a:cs typeface="Times New Roman" panose="02020603050405020304" pitchFamily="18" charset="0"/>
                            </a:rPr>
                            <m:t>𝑋</m:t>
                          </m:r>
                        </m:e>
                      </m:d>
                      <m:r>
                        <a:rPr lang="es-AR" i="1">
                          <a:latin typeface="Cambria Math" panose="02040503050406030204" pitchFamily="18" charset="0"/>
                          <a:ea typeface="Calibri" panose="020F0502020204030204" pitchFamily="34" charset="0"/>
                          <a:cs typeface="Times New Roman" panose="02020603050405020304" pitchFamily="18" charset="0"/>
                        </a:rPr>
                        <m:t>=</m:t>
                      </m:r>
                      <m:f>
                        <m:fPr>
                          <m:ctrlPr>
                            <a:rPr lang="es-AR" i="1">
                              <a:latin typeface="Cambria Math" panose="02040503050406030204" pitchFamily="18" charset="0"/>
                              <a:ea typeface="Calibri" panose="020F0502020204030204" pitchFamily="34" charset="0"/>
                              <a:cs typeface="Times New Roman" panose="02020603050405020304" pitchFamily="18" charset="0"/>
                            </a:rPr>
                          </m:ctrlPr>
                        </m:fPr>
                        <m:num>
                          <m:r>
                            <a:rPr lang="es-AR" i="1">
                              <a:latin typeface="Cambria Math" panose="02040503050406030204" pitchFamily="18" charset="0"/>
                              <a:ea typeface="Calibri" panose="020F0502020204030204" pitchFamily="34" charset="0"/>
                              <a:cs typeface="Times New Roman" panose="02020603050405020304" pitchFamily="18" charset="0"/>
                            </a:rPr>
                            <m:t>1−6</m:t>
                          </m:r>
                          <m:r>
                            <a:rPr lang="es-AR" i="1">
                              <a:latin typeface="Cambria Math" panose="02040503050406030204" pitchFamily="18" charset="0"/>
                              <a:ea typeface="Calibri" panose="020F0502020204030204" pitchFamily="34" charset="0"/>
                              <a:cs typeface="Times New Roman" panose="02020603050405020304" pitchFamily="18" charset="0"/>
                            </a:rPr>
                            <m:t>𝑝𝑞</m:t>
                          </m:r>
                        </m:num>
                        <m:den>
                          <m:r>
                            <a:rPr lang="es-AR" i="1">
                              <a:latin typeface="Cambria Math" panose="02040503050406030204" pitchFamily="18" charset="0"/>
                              <a:ea typeface="Calibri" panose="020F0502020204030204" pitchFamily="34" charset="0"/>
                              <a:cs typeface="Times New Roman" panose="02020603050405020304" pitchFamily="18" charset="0"/>
                            </a:rPr>
                            <m:t>𝑛𝑝𝑞</m:t>
                          </m:r>
                        </m:den>
                      </m:f>
                    </m:oMath>
                  </m:oMathPara>
                </a14:m>
                <a:endParaRPr lang="es-AR" sz="1400" dirty="0">
                  <a:latin typeface="Century Gothic" panose="020B0502020202020204" pitchFamily="34" charset="0"/>
                  <a:ea typeface="Calibri" panose="020F0502020204030204" pitchFamily="34" charset="0"/>
                  <a:cs typeface="Times New Roman" panose="02020603050405020304" pitchFamily="18" charset="0"/>
                </a:endParaRPr>
              </a:p>
            </p:txBody>
          </p:sp>
        </mc:Choice>
        <mc:Fallback>
          <p:sp>
            <p:nvSpPr>
              <p:cNvPr id="2" name="Rectángulo 1"/>
              <p:cNvSpPr>
                <a:spLocks noRot="1" noChangeAspect="1" noMove="1" noResize="1" noEditPoints="1" noAdjustHandles="1" noChangeArrowheads="1" noChangeShapeType="1" noTextEdit="1"/>
              </p:cNvSpPr>
              <p:nvPr/>
            </p:nvSpPr>
            <p:spPr>
              <a:xfrm>
                <a:off x="2007547" y="1240221"/>
                <a:ext cx="9117653" cy="2327240"/>
              </a:xfrm>
              <a:prstGeom prst="rect">
                <a:avLst/>
              </a:prstGeom>
              <a:blipFill>
                <a:blip r:embed="rId2"/>
                <a:stretch>
                  <a:fillRect l="-535" t="-1571"/>
                </a:stretch>
              </a:blipFill>
            </p:spPr>
            <p:txBody>
              <a:bodyPr/>
              <a:lstStyle/>
              <a:p>
                <a:r>
                  <a:rPr lang="es-AR">
                    <a:noFill/>
                  </a:rPr>
                  <a:t> </a:t>
                </a:r>
              </a:p>
            </p:txBody>
          </p:sp>
        </mc:Fallback>
      </mc:AlternateContent>
    </p:spTree>
    <p:extLst>
      <p:ext uri="{BB962C8B-B14F-4D97-AF65-F5344CB8AC3E}">
        <p14:creationId xmlns:p14="http://schemas.microsoft.com/office/powerpoint/2010/main" val="411671986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1524000" y="908720"/>
            <a:ext cx="6444208" cy="369332"/>
          </a:xfrm>
          <a:prstGeom prst="rect">
            <a:avLst/>
          </a:prstGeom>
        </p:spPr>
        <p:txBody>
          <a:bodyPr wrap="square">
            <a:spAutoFit/>
          </a:bodyPr>
          <a:lstStyle/>
          <a:p>
            <a:r>
              <a:rPr lang="es-AR" dirty="0">
                <a:hlinkClick r:id="rId2"/>
              </a:rPr>
              <a:t>https://stattrek.com/online-calculator/binomial.aspx</a:t>
            </a:r>
            <a:endParaRPr lang="es-AR" dirty="0"/>
          </a:p>
        </p:txBody>
      </p:sp>
      <p:pic>
        <p:nvPicPr>
          <p:cNvPr id="3" name="Imagen 2"/>
          <p:cNvPicPr>
            <a:picLocks noChangeAspect="1"/>
          </p:cNvPicPr>
          <p:nvPr/>
        </p:nvPicPr>
        <p:blipFill>
          <a:blip r:embed="rId3"/>
          <a:stretch>
            <a:fillRect/>
          </a:stretch>
        </p:blipFill>
        <p:spPr>
          <a:xfrm>
            <a:off x="3863752" y="1412776"/>
            <a:ext cx="4844008" cy="4937162"/>
          </a:xfrm>
          <a:prstGeom prst="rect">
            <a:avLst/>
          </a:prstGeom>
        </p:spPr>
      </p:pic>
    </p:spTree>
    <p:extLst>
      <p:ext uri="{BB962C8B-B14F-4D97-AF65-F5344CB8AC3E}">
        <p14:creationId xmlns:p14="http://schemas.microsoft.com/office/powerpoint/2010/main" val="412958742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1524000" y="980728"/>
            <a:ext cx="7020272" cy="369332"/>
          </a:xfrm>
          <a:prstGeom prst="rect">
            <a:avLst/>
          </a:prstGeom>
        </p:spPr>
        <p:txBody>
          <a:bodyPr wrap="square">
            <a:spAutoFit/>
          </a:bodyPr>
          <a:lstStyle/>
          <a:p>
            <a:r>
              <a:rPr lang="es-AR" dirty="0">
                <a:hlinkClick r:id="rId2"/>
              </a:rPr>
              <a:t>https://homepage.divms.uiowa.edu/~mbognar/applets/bin.html</a:t>
            </a:r>
            <a:endParaRPr lang="es-AR" dirty="0"/>
          </a:p>
        </p:txBody>
      </p:sp>
      <p:pic>
        <p:nvPicPr>
          <p:cNvPr id="5" name="Imagen 4"/>
          <p:cNvPicPr>
            <a:picLocks noChangeAspect="1"/>
          </p:cNvPicPr>
          <p:nvPr/>
        </p:nvPicPr>
        <p:blipFill>
          <a:blip r:embed="rId3"/>
          <a:stretch>
            <a:fillRect/>
          </a:stretch>
        </p:blipFill>
        <p:spPr>
          <a:xfrm>
            <a:off x="3143672" y="1484785"/>
            <a:ext cx="6264696" cy="4776751"/>
          </a:xfrm>
          <a:prstGeom prst="rect">
            <a:avLst/>
          </a:prstGeom>
        </p:spPr>
      </p:pic>
    </p:spTree>
    <p:extLst>
      <p:ext uri="{BB962C8B-B14F-4D97-AF65-F5344CB8AC3E}">
        <p14:creationId xmlns:p14="http://schemas.microsoft.com/office/powerpoint/2010/main" val="369026265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lipse 1">
            <a:extLst>
              <a:ext uri="{FF2B5EF4-FFF2-40B4-BE49-F238E27FC236}">
                <a16:creationId xmlns:a16="http://schemas.microsoft.com/office/drawing/2014/main" id="{B4EB71B5-7F1C-4BBC-AB62-F3627B1A1F23}"/>
              </a:ext>
            </a:extLst>
          </p:cNvPr>
          <p:cNvSpPr/>
          <p:nvPr/>
        </p:nvSpPr>
        <p:spPr bwMode="auto">
          <a:xfrm>
            <a:off x="2351584" y="2276872"/>
            <a:ext cx="2736304" cy="2664296"/>
          </a:xfrm>
          <a:prstGeom prst="ellipse">
            <a:avLst/>
          </a:prstGeom>
          <a:no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s-AR" sz="1600">
              <a:latin typeface="Century Gothic" panose="020B0502020202020204" pitchFamily="34" charset="0"/>
              <a:cs typeface="Arial" charset="0"/>
            </a:endParaRPr>
          </a:p>
        </p:txBody>
      </p:sp>
      <p:sp>
        <p:nvSpPr>
          <p:cNvPr id="3" name="Elipse 2">
            <a:extLst>
              <a:ext uri="{FF2B5EF4-FFF2-40B4-BE49-F238E27FC236}">
                <a16:creationId xmlns:a16="http://schemas.microsoft.com/office/drawing/2014/main" id="{D5B5434C-3862-475A-B6D4-9908FB5FF0F5}"/>
              </a:ext>
            </a:extLst>
          </p:cNvPr>
          <p:cNvSpPr/>
          <p:nvPr/>
        </p:nvSpPr>
        <p:spPr bwMode="auto">
          <a:xfrm>
            <a:off x="7104112" y="2276872"/>
            <a:ext cx="2736304" cy="2664296"/>
          </a:xfrm>
          <a:prstGeom prst="ellipse">
            <a:avLst/>
          </a:prstGeom>
          <a:no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s-AR" sz="1600">
              <a:latin typeface="Century Gothic" panose="020B0502020202020204" pitchFamily="34" charset="0"/>
              <a:cs typeface="Arial" charset="0"/>
            </a:endParaRPr>
          </a:p>
        </p:txBody>
      </p:sp>
      <mc:AlternateContent xmlns:mc="http://schemas.openxmlformats.org/markup-compatibility/2006">
        <mc:Choice xmlns:a14="http://schemas.microsoft.com/office/drawing/2010/main" Requires="a14">
          <p:sp>
            <p:nvSpPr>
              <p:cNvPr id="4" name="Rectángulo 3">
                <a:extLst>
                  <a:ext uri="{FF2B5EF4-FFF2-40B4-BE49-F238E27FC236}">
                    <a16:creationId xmlns:a16="http://schemas.microsoft.com/office/drawing/2014/main" id="{19D52CC7-8F3E-4E43-A1A7-1298A501EAC4}"/>
                  </a:ext>
                </a:extLst>
              </p:cNvPr>
              <p:cNvSpPr/>
              <p:nvPr/>
            </p:nvSpPr>
            <p:spPr>
              <a:xfrm>
                <a:off x="8184232" y="1772816"/>
                <a:ext cx="75219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l-GR" i="1">
                          <a:latin typeface="Cambria Math" panose="02040503050406030204" pitchFamily="18" charset="0"/>
                          <a:ea typeface="Cambria Math" panose="02040503050406030204" pitchFamily="18" charset="0"/>
                        </a:rPr>
                        <m:t>Ω</m:t>
                      </m:r>
                      <m:d>
                        <m:dPr>
                          <m:ctrlPr>
                            <a:rPr lang="es-AR" i="1">
                              <a:latin typeface="Cambria Math" panose="02040503050406030204" pitchFamily="18" charset="0"/>
                              <a:ea typeface="Cambria Math" panose="02040503050406030204" pitchFamily="18" charset="0"/>
                            </a:rPr>
                          </m:ctrlPr>
                        </m:dPr>
                        <m:e>
                          <m:r>
                            <a:rPr lang="es-AR" i="1">
                              <a:latin typeface="Cambria Math" panose="02040503050406030204" pitchFamily="18" charset="0"/>
                              <a:ea typeface="Cambria Math" panose="02040503050406030204" pitchFamily="18" charset="0"/>
                            </a:rPr>
                            <m:t>𝑋</m:t>
                          </m:r>
                        </m:e>
                      </m:d>
                    </m:oMath>
                  </m:oMathPara>
                </a14:m>
                <a:endParaRPr lang="es-AR" dirty="0">
                  <a:latin typeface="Century Gothic" panose="020B0502020202020204" pitchFamily="34" charset="0"/>
                </a:endParaRPr>
              </a:p>
            </p:txBody>
          </p:sp>
        </mc:Choice>
        <mc:Fallback>
          <p:sp>
            <p:nvSpPr>
              <p:cNvPr id="4" name="Rectángulo 3">
                <a:extLst>
                  <a:ext uri="{FF2B5EF4-FFF2-40B4-BE49-F238E27FC236}">
                    <a16:creationId xmlns:a16="http://schemas.microsoft.com/office/drawing/2014/main" id="{19D52CC7-8F3E-4E43-A1A7-1298A501EAC4}"/>
                  </a:ext>
                </a:extLst>
              </p:cNvPr>
              <p:cNvSpPr>
                <a:spLocks noRot="1" noChangeAspect="1" noMove="1" noResize="1" noEditPoints="1" noAdjustHandles="1" noChangeArrowheads="1" noChangeShapeType="1" noTextEdit="1"/>
              </p:cNvSpPr>
              <p:nvPr/>
            </p:nvSpPr>
            <p:spPr>
              <a:xfrm>
                <a:off x="8184232" y="1772816"/>
                <a:ext cx="752194" cy="369332"/>
              </a:xfrm>
              <a:prstGeom prst="rect">
                <a:avLst/>
              </a:prstGeom>
              <a:blipFill>
                <a:blip r:embed="rId2"/>
                <a:stretch>
                  <a:fillRect/>
                </a:stretch>
              </a:blipFill>
            </p:spPr>
            <p:txBody>
              <a:bodyPr/>
              <a:lstStyle/>
              <a:p>
                <a:r>
                  <a:rPr lang="es-AR">
                    <a:noFill/>
                  </a:rPr>
                  <a:t> </a:t>
                </a:r>
              </a:p>
            </p:txBody>
          </p:sp>
        </mc:Fallback>
      </mc:AlternateContent>
      <mc:AlternateContent xmlns:mc="http://schemas.openxmlformats.org/markup-compatibility/2006">
        <mc:Choice xmlns:a14="http://schemas.microsoft.com/office/drawing/2010/main" Requires="a14">
          <p:sp>
            <p:nvSpPr>
              <p:cNvPr id="5" name="Rectángulo 4">
                <a:extLst>
                  <a:ext uri="{FF2B5EF4-FFF2-40B4-BE49-F238E27FC236}">
                    <a16:creationId xmlns:a16="http://schemas.microsoft.com/office/drawing/2014/main" id="{C4D911F9-6C77-439C-9C4F-B82C43990EA6}"/>
                  </a:ext>
                </a:extLst>
              </p:cNvPr>
              <p:cNvSpPr/>
              <p:nvPr/>
            </p:nvSpPr>
            <p:spPr>
              <a:xfrm>
                <a:off x="3532185" y="1832050"/>
                <a:ext cx="37510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s-AR" i="1">
                          <a:latin typeface="Cambria Math" panose="02040503050406030204" pitchFamily="18" charset="0"/>
                        </a:rPr>
                        <m:t>𝑆</m:t>
                      </m:r>
                    </m:oMath>
                  </m:oMathPara>
                </a14:m>
                <a:endParaRPr lang="es-AR" dirty="0">
                  <a:latin typeface="Century Gothic" panose="020B0502020202020204" pitchFamily="34" charset="0"/>
                </a:endParaRPr>
              </a:p>
            </p:txBody>
          </p:sp>
        </mc:Choice>
        <mc:Fallback>
          <p:sp>
            <p:nvSpPr>
              <p:cNvPr id="5" name="Rectángulo 4">
                <a:extLst>
                  <a:ext uri="{FF2B5EF4-FFF2-40B4-BE49-F238E27FC236}">
                    <a16:creationId xmlns:a16="http://schemas.microsoft.com/office/drawing/2014/main" id="{C4D911F9-6C77-439C-9C4F-B82C43990EA6}"/>
                  </a:ext>
                </a:extLst>
              </p:cNvPr>
              <p:cNvSpPr>
                <a:spLocks noRot="1" noChangeAspect="1" noMove="1" noResize="1" noEditPoints="1" noAdjustHandles="1" noChangeArrowheads="1" noChangeShapeType="1" noTextEdit="1"/>
              </p:cNvSpPr>
              <p:nvPr/>
            </p:nvSpPr>
            <p:spPr>
              <a:xfrm>
                <a:off x="3532185" y="1832050"/>
                <a:ext cx="375103" cy="369332"/>
              </a:xfrm>
              <a:prstGeom prst="rect">
                <a:avLst/>
              </a:prstGeom>
              <a:blipFill>
                <a:blip r:embed="rId3"/>
                <a:stretch>
                  <a:fillRect/>
                </a:stretch>
              </a:blipFill>
            </p:spPr>
            <p:txBody>
              <a:bodyPr/>
              <a:lstStyle/>
              <a:p>
                <a:r>
                  <a:rPr lang="es-AR">
                    <a:noFill/>
                  </a:rPr>
                  <a:t> </a:t>
                </a:r>
              </a:p>
            </p:txBody>
          </p:sp>
        </mc:Fallback>
      </mc:AlternateContent>
      <mc:AlternateContent xmlns:mc="http://schemas.openxmlformats.org/markup-compatibility/2006">
        <mc:Choice xmlns:a14="http://schemas.microsoft.com/office/drawing/2010/main" Requires="a14">
          <p:sp>
            <p:nvSpPr>
              <p:cNvPr id="6" name="Rectángulo 5">
                <a:extLst>
                  <a:ext uri="{FF2B5EF4-FFF2-40B4-BE49-F238E27FC236}">
                    <a16:creationId xmlns:a16="http://schemas.microsoft.com/office/drawing/2014/main" id="{3CC62352-8586-4E40-AAAA-7CB1B685AEF7}"/>
                  </a:ext>
                </a:extLst>
              </p:cNvPr>
              <p:cNvSpPr/>
              <p:nvPr/>
            </p:nvSpPr>
            <p:spPr>
              <a:xfrm>
                <a:off x="8355452" y="2553871"/>
                <a:ext cx="37702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s-AR" i="1">
                          <a:latin typeface="Cambria Math" panose="02040503050406030204" pitchFamily="18" charset="0"/>
                          <a:ea typeface="Cambria Math" panose="02040503050406030204" pitchFamily="18" charset="0"/>
                        </a:rPr>
                        <m:t>0</m:t>
                      </m:r>
                    </m:oMath>
                  </m:oMathPara>
                </a14:m>
                <a:endParaRPr lang="es-AR" dirty="0">
                  <a:latin typeface="Century Gothic" panose="020B0502020202020204" pitchFamily="34" charset="0"/>
                </a:endParaRPr>
              </a:p>
            </p:txBody>
          </p:sp>
        </mc:Choice>
        <mc:Fallback>
          <p:sp>
            <p:nvSpPr>
              <p:cNvPr id="6" name="Rectángulo 5">
                <a:extLst>
                  <a:ext uri="{FF2B5EF4-FFF2-40B4-BE49-F238E27FC236}">
                    <a16:creationId xmlns:a16="http://schemas.microsoft.com/office/drawing/2014/main" id="{3CC62352-8586-4E40-AAAA-7CB1B685AEF7}"/>
                  </a:ext>
                </a:extLst>
              </p:cNvPr>
              <p:cNvSpPr>
                <a:spLocks noRot="1" noChangeAspect="1" noMove="1" noResize="1" noEditPoints="1" noAdjustHandles="1" noChangeArrowheads="1" noChangeShapeType="1" noTextEdit="1"/>
              </p:cNvSpPr>
              <p:nvPr/>
            </p:nvSpPr>
            <p:spPr>
              <a:xfrm>
                <a:off x="8355452" y="2553871"/>
                <a:ext cx="377026" cy="369332"/>
              </a:xfrm>
              <a:prstGeom prst="rect">
                <a:avLst/>
              </a:prstGeom>
              <a:blipFill>
                <a:blip r:embed="rId4"/>
                <a:stretch>
                  <a:fillRect/>
                </a:stretch>
              </a:blipFill>
            </p:spPr>
            <p:txBody>
              <a:bodyPr/>
              <a:lstStyle/>
              <a:p>
                <a:r>
                  <a:rPr lang="es-AR">
                    <a:noFill/>
                  </a:rPr>
                  <a:t> </a:t>
                </a:r>
              </a:p>
            </p:txBody>
          </p:sp>
        </mc:Fallback>
      </mc:AlternateContent>
      <mc:AlternateContent xmlns:mc="http://schemas.openxmlformats.org/markup-compatibility/2006">
        <mc:Choice xmlns:a14="http://schemas.microsoft.com/office/drawing/2010/main" Requires="a14">
          <p:sp>
            <p:nvSpPr>
              <p:cNvPr id="7" name="Rectángulo 6">
                <a:extLst>
                  <a:ext uri="{FF2B5EF4-FFF2-40B4-BE49-F238E27FC236}">
                    <a16:creationId xmlns:a16="http://schemas.microsoft.com/office/drawing/2014/main" id="{B97431A5-5E67-4FD0-A9C5-59BCA65812C3}"/>
                  </a:ext>
                </a:extLst>
              </p:cNvPr>
              <p:cNvSpPr/>
              <p:nvPr/>
            </p:nvSpPr>
            <p:spPr>
              <a:xfrm>
                <a:off x="8371816" y="3059668"/>
                <a:ext cx="37702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s-AR" i="1">
                          <a:latin typeface="Cambria Math" panose="02040503050406030204" pitchFamily="18" charset="0"/>
                          <a:ea typeface="Cambria Math" panose="02040503050406030204" pitchFamily="18" charset="0"/>
                        </a:rPr>
                        <m:t>1</m:t>
                      </m:r>
                    </m:oMath>
                  </m:oMathPara>
                </a14:m>
                <a:endParaRPr lang="es-AR" dirty="0">
                  <a:latin typeface="Century Gothic" panose="020B0502020202020204" pitchFamily="34" charset="0"/>
                </a:endParaRPr>
              </a:p>
            </p:txBody>
          </p:sp>
        </mc:Choice>
        <mc:Fallback>
          <p:sp>
            <p:nvSpPr>
              <p:cNvPr id="7" name="Rectángulo 6">
                <a:extLst>
                  <a:ext uri="{FF2B5EF4-FFF2-40B4-BE49-F238E27FC236}">
                    <a16:creationId xmlns:a16="http://schemas.microsoft.com/office/drawing/2014/main" id="{B97431A5-5E67-4FD0-A9C5-59BCA65812C3}"/>
                  </a:ext>
                </a:extLst>
              </p:cNvPr>
              <p:cNvSpPr>
                <a:spLocks noRot="1" noChangeAspect="1" noMove="1" noResize="1" noEditPoints="1" noAdjustHandles="1" noChangeArrowheads="1" noChangeShapeType="1" noTextEdit="1"/>
              </p:cNvSpPr>
              <p:nvPr/>
            </p:nvSpPr>
            <p:spPr>
              <a:xfrm>
                <a:off x="8371816" y="3059668"/>
                <a:ext cx="377026" cy="369332"/>
              </a:xfrm>
              <a:prstGeom prst="rect">
                <a:avLst/>
              </a:prstGeom>
              <a:blipFill>
                <a:blip r:embed="rId5"/>
                <a:stretch>
                  <a:fillRect/>
                </a:stretch>
              </a:blipFill>
            </p:spPr>
            <p:txBody>
              <a:bodyPr/>
              <a:lstStyle/>
              <a:p>
                <a:r>
                  <a:rPr lang="es-AR">
                    <a:noFill/>
                  </a:rPr>
                  <a:t> </a:t>
                </a:r>
              </a:p>
            </p:txBody>
          </p:sp>
        </mc:Fallback>
      </mc:AlternateContent>
      <mc:AlternateContent xmlns:mc="http://schemas.openxmlformats.org/markup-compatibility/2006">
        <mc:Choice xmlns:a14="http://schemas.microsoft.com/office/drawing/2010/main" Requires="a14">
          <p:sp>
            <p:nvSpPr>
              <p:cNvPr id="8" name="Rectángulo 7">
                <a:extLst>
                  <a:ext uri="{FF2B5EF4-FFF2-40B4-BE49-F238E27FC236}">
                    <a16:creationId xmlns:a16="http://schemas.microsoft.com/office/drawing/2014/main" id="{2CD1E035-D4E7-4566-91ED-6B19F266AA21}"/>
                  </a:ext>
                </a:extLst>
              </p:cNvPr>
              <p:cNvSpPr/>
              <p:nvPr/>
            </p:nvSpPr>
            <p:spPr>
              <a:xfrm>
                <a:off x="8371816" y="3575735"/>
                <a:ext cx="37702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s-AR" i="1">
                          <a:latin typeface="Cambria Math" panose="02040503050406030204" pitchFamily="18" charset="0"/>
                          <a:ea typeface="Cambria Math" panose="02040503050406030204" pitchFamily="18" charset="0"/>
                        </a:rPr>
                        <m:t>2</m:t>
                      </m:r>
                    </m:oMath>
                  </m:oMathPara>
                </a14:m>
                <a:endParaRPr lang="es-AR" dirty="0">
                  <a:latin typeface="Century Gothic" panose="020B0502020202020204" pitchFamily="34" charset="0"/>
                </a:endParaRPr>
              </a:p>
            </p:txBody>
          </p:sp>
        </mc:Choice>
        <mc:Fallback>
          <p:sp>
            <p:nvSpPr>
              <p:cNvPr id="8" name="Rectángulo 7">
                <a:extLst>
                  <a:ext uri="{FF2B5EF4-FFF2-40B4-BE49-F238E27FC236}">
                    <a16:creationId xmlns:a16="http://schemas.microsoft.com/office/drawing/2014/main" id="{2CD1E035-D4E7-4566-91ED-6B19F266AA21}"/>
                  </a:ext>
                </a:extLst>
              </p:cNvPr>
              <p:cNvSpPr>
                <a:spLocks noRot="1" noChangeAspect="1" noMove="1" noResize="1" noEditPoints="1" noAdjustHandles="1" noChangeArrowheads="1" noChangeShapeType="1" noTextEdit="1"/>
              </p:cNvSpPr>
              <p:nvPr/>
            </p:nvSpPr>
            <p:spPr>
              <a:xfrm>
                <a:off x="8371816" y="3575735"/>
                <a:ext cx="377026" cy="369332"/>
              </a:xfrm>
              <a:prstGeom prst="rect">
                <a:avLst/>
              </a:prstGeom>
              <a:blipFill>
                <a:blip r:embed="rId6"/>
                <a:stretch>
                  <a:fillRect/>
                </a:stretch>
              </a:blipFill>
            </p:spPr>
            <p:txBody>
              <a:bodyPr/>
              <a:lstStyle/>
              <a:p>
                <a:r>
                  <a:rPr lang="es-AR">
                    <a:noFill/>
                  </a:rPr>
                  <a:t> </a:t>
                </a:r>
              </a:p>
            </p:txBody>
          </p:sp>
        </mc:Fallback>
      </mc:AlternateContent>
      <mc:AlternateContent xmlns:mc="http://schemas.openxmlformats.org/markup-compatibility/2006">
        <mc:Choice xmlns:a14="http://schemas.microsoft.com/office/drawing/2010/main" Requires="a14">
          <p:sp>
            <p:nvSpPr>
              <p:cNvPr id="9" name="Rectángulo 8">
                <a:extLst>
                  <a:ext uri="{FF2B5EF4-FFF2-40B4-BE49-F238E27FC236}">
                    <a16:creationId xmlns:a16="http://schemas.microsoft.com/office/drawing/2014/main" id="{D6CF2F58-78B4-4F05-9A56-6164A4584B14}"/>
                  </a:ext>
                </a:extLst>
              </p:cNvPr>
              <p:cNvSpPr/>
              <p:nvPr/>
            </p:nvSpPr>
            <p:spPr>
              <a:xfrm>
                <a:off x="8371816" y="4124079"/>
                <a:ext cx="37702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s-AR" i="1">
                          <a:latin typeface="Cambria Math" panose="02040503050406030204" pitchFamily="18" charset="0"/>
                          <a:ea typeface="Cambria Math" panose="02040503050406030204" pitchFamily="18" charset="0"/>
                        </a:rPr>
                        <m:t>3</m:t>
                      </m:r>
                    </m:oMath>
                  </m:oMathPara>
                </a14:m>
                <a:endParaRPr lang="es-AR" dirty="0">
                  <a:latin typeface="Century Gothic" panose="020B0502020202020204" pitchFamily="34" charset="0"/>
                </a:endParaRPr>
              </a:p>
            </p:txBody>
          </p:sp>
        </mc:Choice>
        <mc:Fallback>
          <p:sp>
            <p:nvSpPr>
              <p:cNvPr id="9" name="Rectángulo 8">
                <a:extLst>
                  <a:ext uri="{FF2B5EF4-FFF2-40B4-BE49-F238E27FC236}">
                    <a16:creationId xmlns:a16="http://schemas.microsoft.com/office/drawing/2014/main" id="{D6CF2F58-78B4-4F05-9A56-6164A4584B14}"/>
                  </a:ext>
                </a:extLst>
              </p:cNvPr>
              <p:cNvSpPr>
                <a:spLocks noRot="1" noChangeAspect="1" noMove="1" noResize="1" noEditPoints="1" noAdjustHandles="1" noChangeArrowheads="1" noChangeShapeType="1" noTextEdit="1"/>
              </p:cNvSpPr>
              <p:nvPr/>
            </p:nvSpPr>
            <p:spPr>
              <a:xfrm>
                <a:off x="8371816" y="4124079"/>
                <a:ext cx="377026" cy="369332"/>
              </a:xfrm>
              <a:prstGeom prst="rect">
                <a:avLst/>
              </a:prstGeom>
              <a:blipFill>
                <a:blip r:embed="rId7"/>
                <a:stretch>
                  <a:fillRect/>
                </a:stretch>
              </a:blipFill>
            </p:spPr>
            <p:txBody>
              <a:bodyPr/>
              <a:lstStyle/>
              <a:p>
                <a:r>
                  <a:rPr lang="es-AR">
                    <a:noFill/>
                  </a:rPr>
                  <a:t> </a:t>
                </a:r>
              </a:p>
            </p:txBody>
          </p:sp>
        </mc:Fallback>
      </mc:AlternateContent>
      <mc:AlternateContent xmlns:mc="http://schemas.openxmlformats.org/markup-compatibility/2006">
        <mc:Choice xmlns:a14="http://schemas.microsoft.com/office/drawing/2010/main" Requires="a14">
          <p:sp>
            <p:nvSpPr>
              <p:cNvPr id="10" name="Rectángulo 9">
                <a:extLst>
                  <a:ext uri="{FF2B5EF4-FFF2-40B4-BE49-F238E27FC236}">
                    <a16:creationId xmlns:a16="http://schemas.microsoft.com/office/drawing/2014/main" id="{D88F8ABE-49A4-4E06-B7DA-231E8B4DF0DE}"/>
                  </a:ext>
                </a:extLst>
              </p:cNvPr>
              <p:cNvSpPr/>
              <p:nvPr/>
            </p:nvSpPr>
            <p:spPr>
              <a:xfrm>
                <a:off x="3443158" y="4124079"/>
                <a:ext cx="67249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s-AR" i="1">
                          <a:latin typeface="Cambria Math" panose="02040503050406030204" pitchFamily="18" charset="0"/>
                        </a:rPr>
                        <m:t>𝐶𝐶𝐶</m:t>
                      </m:r>
                    </m:oMath>
                  </m:oMathPara>
                </a14:m>
                <a:endParaRPr lang="es-AR" dirty="0">
                  <a:latin typeface="Century Gothic" panose="020B0502020202020204" pitchFamily="34" charset="0"/>
                </a:endParaRPr>
              </a:p>
            </p:txBody>
          </p:sp>
        </mc:Choice>
        <mc:Fallback>
          <p:sp>
            <p:nvSpPr>
              <p:cNvPr id="10" name="Rectángulo 9">
                <a:extLst>
                  <a:ext uri="{FF2B5EF4-FFF2-40B4-BE49-F238E27FC236}">
                    <a16:creationId xmlns:a16="http://schemas.microsoft.com/office/drawing/2014/main" id="{D88F8ABE-49A4-4E06-B7DA-231E8B4DF0DE}"/>
                  </a:ext>
                </a:extLst>
              </p:cNvPr>
              <p:cNvSpPr>
                <a:spLocks noRot="1" noChangeAspect="1" noMove="1" noResize="1" noEditPoints="1" noAdjustHandles="1" noChangeArrowheads="1" noChangeShapeType="1" noTextEdit="1"/>
              </p:cNvSpPr>
              <p:nvPr/>
            </p:nvSpPr>
            <p:spPr>
              <a:xfrm>
                <a:off x="3443158" y="4124079"/>
                <a:ext cx="672492" cy="369332"/>
              </a:xfrm>
              <a:prstGeom prst="rect">
                <a:avLst/>
              </a:prstGeom>
              <a:blipFill>
                <a:blip r:embed="rId8"/>
                <a:stretch>
                  <a:fillRect/>
                </a:stretch>
              </a:blipFill>
            </p:spPr>
            <p:txBody>
              <a:bodyPr/>
              <a:lstStyle/>
              <a:p>
                <a:r>
                  <a:rPr lang="es-AR">
                    <a:noFill/>
                  </a:rPr>
                  <a:t> </a:t>
                </a:r>
              </a:p>
            </p:txBody>
          </p:sp>
        </mc:Fallback>
      </mc:AlternateContent>
      <mc:AlternateContent xmlns:mc="http://schemas.openxmlformats.org/markup-compatibility/2006">
        <mc:Choice xmlns:a14="http://schemas.microsoft.com/office/drawing/2010/main" Requires="a14">
          <p:sp>
            <p:nvSpPr>
              <p:cNvPr id="11" name="Rectángulo 10">
                <a:extLst>
                  <a:ext uri="{FF2B5EF4-FFF2-40B4-BE49-F238E27FC236}">
                    <a16:creationId xmlns:a16="http://schemas.microsoft.com/office/drawing/2014/main" id="{5640D44D-2C46-439E-A48C-82C0904A8B64}"/>
                  </a:ext>
                </a:extLst>
              </p:cNvPr>
              <p:cNvSpPr/>
              <p:nvPr/>
            </p:nvSpPr>
            <p:spPr>
              <a:xfrm>
                <a:off x="2918303" y="3667030"/>
                <a:ext cx="172220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s-AR" i="1">
                          <a:latin typeface="Cambria Math" panose="02040503050406030204" pitchFamily="18" charset="0"/>
                        </a:rPr>
                        <m:t>𝐶𝐶𝑋</m:t>
                      </m:r>
                      <m:r>
                        <a:rPr lang="es-AR" i="1">
                          <a:latin typeface="Cambria Math" panose="02040503050406030204" pitchFamily="18" charset="0"/>
                        </a:rPr>
                        <m:t>,</m:t>
                      </m:r>
                      <m:r>
                        <a:rPr lang="es-AR" i="1">
                          <a:latin typeface="Cambria Math" panose="02040503050406030204" pitchFamily="18" charset="0"/>
                        </a:rPr>
                        <m:t>𝐶𝑋𝐶</m:t>
                      </m:r>
                      <m:r>
                        <a:rPr lang="es-AR" i="1">
                          <a:latin typeface="Cambria Math" panose="02040503050406030204" pitchFamily="18" charset="0"/>
                        </a:rPr>
                        <m:t>,</m:t>
                      </m:r>
                      <m:r>
                        <a:rPr lang="es-AR" i="1">
                          <a:latin typeface="Cambria Math" panose="02040503050406030204" pitchFamily="18" charset="0"/>
                        </a:rPr>
                        <m:t>𝑋𝐶𝐶</m:t>
                      </m:r>
                    </m:oMath>
                  </m:oMathPara>
                </a14:m>
                <a:endParaRPr lang="es-AR" dirty="0">
                  <a:latin typeface="Century Gothic" panose="020B0502020202020204" pitchFamily="34" charset="0"/>
                </a:endParaRPr>
              </a:p>
            </p:txBody>
          </p:sp>
        </mc:Choice>
        <mc:Fallback>
          <p:sp>
            <p:nvSpPr>
              <p:cNvPr id="11" name="Rectángulo 10">
                <a:extLst>
                  <a:ext uri="{FF2B5EF4-FFF2-40B4-BE49-F238E27FC236}">
                    <a16:creationId xmlns:a16="http://schemas.microsoft.com/office/drawing/2014/main" id="{5640D44D-2C46-439E-A48C-82C0904A8B64}"/>
                  </a:ext>
                </a:extLst>
              </p:cNvPr>
              <p:cNvSpPr>
                <a:spLocks noRot="1" noChangeAspect="1" noMove="1" noResize="1" noEditPoints="1" noAdjustHandles="1" noChangeArrowheads="1" noChangeShapeType="1" noTextEdit="1"/>
              </p:cNvSpPr>
              <p:nvPr/>
            </p:nvSpPr>
            <p:spPr>
              <a:xfrm>
                <a:off x="2918303" y="3667030"/>
                <a:ext cx="1722203" cy="369332"/>
              </a:xfrm>
              <a:prstGeom prst="rect">
                <a:avLst/>
              </a:prstGeom>
              <a:blipFill>
                <a:blip r:embed="rId9"/>
                <a:stretch>
                  <a:fillRect/>
                </a:stretch>
              </a:blipFill>
            </p:spPr>
            <p:txBody>
              <a:bodyPr/>
              <a:lstStyle/>
              <a:p>
                <a:r>
                  <a:rPr lang="es-AR">
                    <a:noFill/>
                  </a:rPr>
                  <a:t> </a:t>
                </a:r>
              </a:p>
            </p:txBody>
          </p:sp>
        </mc:Fallback>
      </mc:AlternateContent>
      <mc:AlternateContent xmlns:mc="http://schemas.openxmlformats.org/markup-compatibility/2006">
        <mc:Choice xmlns:a14="http://schemas.microsoft.com/office/drawing/2010/main" Requires="a14">
          <p:sp>
            <p:nvSpPr>
              <p:cNvPr id="12" name="Rectángulo 11">
                <a:extLst>
                  <a:ext uri="{FF2B5EF4-FFF2-40B4-BE49-F238E27FC236}">
                    <a16:creationId xmlns:a16="http://schemas.microsoft.com/office/drawing/2014/main" id="{CAF7B670-8E64-4C01-AEA9-1F6860ECF174}"/>
                  </a:ext>
                </a:extLst>
              </p:cNvPr>
              <p:cNvSpPr/>
              <p:nvPr/>
            </p:nvSpPr>
            <p:spPr>
              <a:xfrm>
                <a:off x="2961827" y="3156617"/>
                <a:ext cx="175137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s-AR" i="1">
                          <a:latin typeface="Cambria Math" panose="02040503050406030204" pitchFamily="18" charset="0"/>
                        </a:rPr>
                        <m:t>𝐶𝑋𝑋</m:t>
                      </m:r>
                      <m:r>
                        <a:rPr lang="es-AR" i="1">
                          <a:latin typeface="Cambria Math" panose="02040503050406030204" pitchFamily="18" charset="0"/>
                        </a:rPr>
                        <m:t>,</m:t>
                      </m:r>
                      <m:r>
                        <a:rPr lang="es-AR" i="1">
                          <a:latin typeface="Cambria Math" panose="02040503050406030204" pitchFamily="18" charset="0"/>
                        </a:rPr>
                        <m:t>𝑋𝐶𝑋</m:t>
                      </m:r>
                      <m:r>
                        <a:rPr lang="es-AR" i="1">
                          <a:latin typeface="Cambria Math" panose="02040503050406030204" pitchFamily="18" charset="0"/>
                        </a:rPr>
                        <m:t>,</m:t>
                      </m:r>
                      <m:r>
                        <a:rPr lang="es-AR" i="1">
                          <a:latin typeface="Cambria Math" panose="02040503050406030204" pitchFamily="18" charset="0"/>
                        </a:rPr>
                        <m:t>𝑋𝑋𝐶</m:t>
                      </m:r>
                    </m:oMath>
                  </m:oMathPara>
                </a14:m>
                <a:endParaRPr lang="es-AR" dirty="0">
                  <a:latin typeface="Century Gothic" panose="020B0502020202020204" pitchFamily="34" charset="0"/>
                </a:endParaRPr>
              </a:p>
            </p:txBody>
          </p:sp>
        </mc:Choice>
        <mc:Fallback>
          <p:sp>
            <p:nvSpPr>
              <p:cNvPr id="12" name="Rectángulo 11">
                <a:extLst>
                  <a:ext uri="{FF2B5EF4-FFF2-40B4-BE49-F238E27FC236}">
                    <a16:creationId xmlns:a16="http://schemas.microsoft.com/office/drawing/2014/main" id="{CAF7B670-8E64-4C01-AEA9-1F6860ECF174}"/>
                  </a:ext>
                </a:extLst>
              </p:cNvPr>
              <p:cNvSpPr>
                <a:spLocks noRot="1" noChangeAspect="1" noMove="1" noResize="1" noEditPoints="1" noAdjustHandles="1" noChangeArrowheads="1" noChangeShapeType="1" noTextEdit="1"/>
              </p:cNvSpPr>
              <p:nvPr/>
            </p:nvSpPr>
            <p:spPr>
              <a:xfrm>
                <a:off x="2961827" y="3156617"/>
                <a:ext cx="1751377" cy="369332"/>
              </a:xfrm>
              <a:prstGeom prst="rect">
                <a:avLst/>
              </a:prstGeom>
              <a:blipFill>
                <a:blip r:embed="rId10"/>
                <a:stretch>
                  <a:fillRect/>
                </a:stretch>
              </a:blipFill>
            </p:spPr>
            <p:txBody>
              <a:bodyPr/>
              <a:lstStyle/>
              <a:p>
                <a:r>
                  <a:rPr lang="es-AR">
                    <a:noFill/>
                  </a:rPr>
                  <a:t> </a:t>
                </a:r>
              </a:p>
            </p:txBody>
          </p:sp>
        </mc:Fallback>
      </mc:AlternateContent>
      <mc:AlternateContent xmlns:mc="http://schemas.openxmlformats.org/markup-compatibility/2006">
        <mc:Choice xmlns:a14="http://schemas.microsoft.com/office/drawing/2010/main" Requires="a14">
          <p:sp>
            <p:nvSpPr>
              <p:cNvPr id="13" name="Rectángulo 12">
                <a:extLst>
                  <a:ext uri="{FF2B5EF4-FFF2-40B4-BE49-F238E27FC236}">
                    <a16:creationId xmlns:a16="http://schemas.microsoft.com/office/drawing/2014/main" id="{DD3EE931-DCBC-4012-8F99-E95027C48497}"/>
                  </a:ext>
                </a:extLst>
              </p:cNvPr>
              <p:cNvSpPr/>
              <p:nvPr/>
            </p:nvSpPr>
            <p:spPr>
              <a:xfrm>
                <a:off x="3419355" y="2716745"/>
                <a:ext cx="701667"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s-AR" i="1">
                          <a:latin typeface="Cambria Math" panose="02040503050406030204" pitchFamily="18" charset="0"/>
                        </a:rPr>
                        <m:t>𝑋𝑋𝑋</m:t>
                      </m:r>
                    </m:oMath>
                  </m:oMathPara>
                </a14:m>
                <a:endParaRPr lang="es-AR" dirty="0">
                  <a:latin typeface="Century Gothic" panose="020B0502020202020204" pitchFamily="34" charset="0"/>
                </a:endParaRPr>
              </a:p>
            </p:txBody>
          </p:sp>
        </mc:Choice>
        <mc:Fallback>
          <p:sp>
            <p:nvSpPr>
              <p:cNvPr id="13" name="Rectángulo 12">
                <a:extLst>
                  <a:ext uri="{FF2B5EF4-FFF2-40B4-BE49-F238E27FC236}">
                    <a16:creationId xmlns:a16="http://schemas.microsoft.com/office/drawing/2014/main" id="{DD3EE931-DCBC-4012-8F99-E95027C48497}"/>
                  </a:ext>
                </a:extLst>
              </p:cNvPr>
              <p:cNvSpPr>
                <a:spLocks noRot="1" noChangeAspect="1" noMove="1" noResize="1" noEditPoints="1" noAdjustHandles="1" noChangeArrowheads="1" noChangeShapeType="1" noTextEdit="1"/>
              </p:cNvSpPr>
              <p:nvPr/>
            </p:nvSpPr>
            <p:spPr>
              <a:xfrm>
                <a:off x="3419355" y="2716745"/>
                <a:ext cx="701667" cy="369332"/>
              </a:xfrm>
              <a:prstGeom prst="rect">
                <a:avLst/>
              </a:prstGeom>
              <a:blipFill>
                <a:blip r:embed="rId11"/>
                <a:stretch>
                  <a:fillRect/>
                </a:stretch>
              </a:blipFill>
            </p:spPr>
            <p:txBody>
              <a:bodyPr/>
              <a:lstStyle/>
              <a:p>
                <a:r>
                  <a:rPr lang="es-AR">
                    <a:noFill/>
                  </a:rPr>
                  <a:t> </a:t>
                </a:r>
              </a:p>
            </p:txBody>
          </p:sp>
        </mc:Fallback>
      </mc:AlternateContent>
      <p:cxnSp>
        <p:nvCxnSpPr>
          <p:cNvPr id="15" name="Conector: curvado 14">
            <a:extLst>
              <a:ext uri="{FF2B5EF4-FFF2-40B4-BE49-F238E27FC236}">
                <a16:creationId xmlns:a16="http://schemas.microsoft.com/office/drawing/2014/main" id="{5E043D23-2DD5-44BD-B186-34B7A14CF4FC}"/>
              </a:ext>
            </a:extLst>
          </p:cNvPr>
          <p:cNvCxnSpPr>
            <a:stCxn id="5" idx="3"/>
            <a:endCxn id="4" idx="1"/>
          </p:cNvCxnSpPr>
          <p:nvPr/>
        </p:nvCxnSpPr>
        <p:spPr bwMode="auto">
          <a:xfrm flipV="1">
            <a:off x="3907288" y="1957482"/>
            <a:ext cx="4276945" cy="59234"/>
          </a:xfrm>
          <a:prstGeom prst="curvedConnector3">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 name="Conector: curvado 15">
            <a:extLst>
              <a:ext uri="{FF2B5EF4-FFF2-40B4-BE49-F238E27FC236}">
                <a16:creationId xmlns:a16="http://schemas.microsoft.com/office/drawing/2014/main" id="{A7F5752B-6F0F-4F31-AED5-99079ECB823D}"/>
              </a:ext>
            </a:extLst>
          </p:cNvPr>
          <p:cNvCxnSpPr/>
          <p:nvPr/>
        </p:nvCxnSpPr>
        <p:spPr bwMode="auto">
          <a:xfrm flipV="1">
            <a:off x="4017186" y="2837227"/>
            <a:ext cx="4276945" cy="59234"/>
          </a:xfrm>
          <a:prstGeom prst="curvedConnector3">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 name="Conector: curvado 16">
            <a:extLst>
              <a:ext uri="{FF2B5EF4-FFF2-40B4-BE49-F238E27FC236}">
                <a16:creationId xmlns:a16="http://schemas.microsoft.com/office/drawing/2014/main" id="{300BF471-699C-42CC-A717-FFA61F8C883A}"/>
              </a:ext>
            </a:extLst>
          </p:cNvPr>
          <p:cNvCxnSpPr>
            <a:endCxn id="7" idx="1"/>
          </p:cNvCxnSpPr>
          <p:nvPr/>
        </p:nvCxnSpPr>
        <p:spPr bwMode="auto">
          <a:xfrm flipV="1">
            <a:off x="4624868" y="3244334"/>
            <a:ext cx="3746949" cy="67548"/>
          </a:xfrm>
          <a:prstGeom prst="curvedConnector3">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 name="Conector: curvado 18">
            <a:extLst>
              <a:ext uri="{FF2B5EF4-FFF2-40B4-BE49-F238E27FC236}">
                <a16:creationId xmlns:a16="http://schemas.microsoft.com/office/drawing/2014/main" id="{2B87C693-BB47-4CBA-9E13-9F9DCC7353BC}"/>
              </a:ext>
            </a:extLst>
          </p:cNvPr>
          <p:cNvCxnSpPr/>
          <p:nvPr/>
        </p:nvCxnSpPr>
        <p:spPr bwMode="auto">
          <a:xfrm flipV="1">
            <a:off x="4547166" y="3779100"/>
            <a:ext cx="3746949" cy="67548"/>
          </a:xfrm>
          <a:prstGeom prst="curvedConnector3">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 name="Conector: curvado 19">
            <a:extLst>
              <a:ext uri="{FF2B5EF4-FFF2-40B4-BE49-F238E27FC236}">
                <a16:creationId xmlns:a16="http://schemas.microsoft.com/office/drawing/2014/main" id="{21F4FF6F-B3F8-48B2-9DCE-0D059C3828AB}"/>
              </a:ext>
            </a:extLst>
          </p:cNvPr>
          <p:cNvCxnSpPr/>
          <p:nvPr/>
        </p:nvCxnSpPr>
        <p:spPr bwMode="auto">
          <a:xfrm flipV="1">
            <a:off x="4054134" y="4266901"/>
            <a:ext cx="4276945" cy="59234"/>
          </a:xfrm>
          <a:prstGeom prst="curvedConnector3">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mc:Choice xmlns:a14="http://schemas.microsoft.com/office/drawing/2010/main" Requires="a14">
          <p:sp>
            <p:nvSpPr>
              <p:cNvPr id="21" name="Rectángulo 20">
                <a:extLst>
                  <a:ext uri="{FF2B5EF4-FFF2-40B4-BE49-F238E27FC236}">
                    <a16:creationId xmlns:a16="http://schemas.microsoft.com/office/drawing/2014/main" id="{6C3B968A-6A45-498F-AFCB-B38269E8C336}"/>
                  </a:ext>
                </a:extLst>
              </p:cNvPr>
              <p:cNvSpPr/>
              <p:nvPr/>
            </p:nvSpPr>
            <p:spPr>
              <a:xfrm>
                <a:off x="1576953" y="5201324"/>
                <a:ext cx="9038094" cy="1292662"/>
              </a:xfrm>
              <a:prstGeom prst="rect">
                <a:avLst/>
              </a:prstGeom>
            </p:spPr>
            <p:txBody>
              <a:bodyPr wrap="square">
                <a:spAutoFit/>
              </a:bodyPr>
              <a:lstStyle/>
              <a:p>
                <a:pPr algn="just"/>
                <a:r>
                  <a:rPr lang="es-AR" b="1" dirty="0">
                    <a:solidFill>
                      <a:srgbClr val="2E3192"/>
                    </a:solidFill>
                    <a:latin typeface="Century Gothic" panose="020B0502020202020204" pitchFamily="34" charset="0"/>
                  </a:rPr>
                  <a:t>Una variable aleatoria es una función o regla bien definida que asigna a cada elemento del espacio muestral </a:t>
                </a:r>
                <a14:m>
                  <m:oMath xmlns:m="http://schemas.openxmlformats.org/officeDocument/2006/math">
                    <m:r>
                      <a:rPr lang="es-AR" b="1" i="1">
                        <a:solidFill>
                          <a:srgbClr val="2E3192"/>
                        </a:solidFill>
                        <a:latin typeface="Cambria Math" panose="02040503050406030204" pitchFamily="18" charset="0"/>
                      </a:rPr>
                      <m:t>𝑺</m:t>
                    </m:r>
                  </m:oMath>
                </a14:m>
                <a:r>
                  <a:rPr lang="es-AR" b="1" dirty="0">
                    <a:solidFill>
                      <a:srgbClr val="2E3192"/>
                    </a:solidFill>
                    <a:latin typeface="Century Gothic" panose="020B0502020202020204" pitchFamily="34" charset="0"/>
                  </a:rPr>
                  <a:t> un número real dentro del dominio </a:t>
                </a:r>
                <a14:m>
                  <m:oMath xmlns:m="http://schemas.openxmlformats.org/officeDocument/2006/math">
                    <m:r>
                      <a:rPr lang="el-GR" b="1" i="1">
                        <a:solidFill>
                          <a:srgbClr val="2E3192"/>
                        </a:solidFill>
                        <a:latin typeface="Cambria Math" panose="02040503050406030204" pitchFamily="18" charset="0"/>
                        <a:ea typeface="Cambria Math" panose="02040503050406030204" pitchFamily="18" charset="0"/>
                      </a:rPr>
                      <m:t>𝜴</m:t>
                    </m:r>
                    <m:d>
                      <m:dPr>
                        <m:ctrlPr>
                          <a:rPr lang="es-AR" b="1" i="1">
                            <a:solidFill>
                              <a:srgbClr val="2E3192"/>
                            </a:solidFill>
                            <a:latin typeface="Cambria Math" panose="02040503050406030204" pitchFamily="18" charset="0"/>
                            <a:ea typeface="Cambria Math" panose="02040503050406030204" pitchFamily="18" charset="0"/>
                          </a:rPr>
                        </m:ctrlPr>
                      </m:dPr>
                      <m:e>
                        <m:r>
                          <a:rPr lang="es-AR" b="1" i="1">
                            <a:solidFill>
                              <a:srgbClr val="2E3192"/>
                            </a:solidFill>
                            <a:latin typeface="Cambria Math" panose="02040503050406030204" pitchFamily="18" charset="0"/>
                            <a:ea typeface="Cambria Math" panose="02040503050406030204" pitchFamily="18" charset="0"/>
                          </a:rPr>
                          <m:t>𝑿</m:t>
                        </m:r>
                      </m:e>
                    </m:d>
                  </m:oMath>
                </a14:m>
                <a:endParaRPr lang="es-AR" b="1" dirty="0">
                  <a:solidFill>
                    <a:srgbClr val="2E3192"/>
                  </a:solidFill>
                  <a:latin typeface="Century Gothic" panose="020B0502020202020204" pitchFamily="34" charset="0"/>
                </a:endParaRPr>
              </a:p>
              <a:p>
                <a:pPr algn="just"/>
                <a:endParaRPr lang="es-AR" b="1" dirty="0">
                  <a:solidFill>
                    <a:srgbClr val="2E3192"/>
                  </a:solidFill>
                  <a:latin typeface="Century Gothic" panose="020B0502020202020204" pitchFamily="34" charset="0"/>
                </a:endParaRPr>
              </a:p>
              <a:p>
                <a:pPr algn="just"/>
                <a14:m>
                  <m:oMathPara xmlns:m="http://schemas.openxmlformats.org/officeDocument/2006/math">
                    <m:oMathParaPr>
                      <m:jc m:val="centerGroup"/>
                    </m:oMathParaPr>
                    <m:oMath xmlns:m="http://schemas.openxmlformats.org/officeDocument/2006/math">
                      <m:r>
                        <a:rPr lang="es-AR" sz="2400" b="1" i="1">
                          <a:solidFill>
                            <a:srgbClr val="2E3192"/>
                          </a:solidFill>
                          <a:latin typeface="Cambria Math" panose="02040503050406030204" pitchFamily="18" charset="0"/>
                          <a:ea typeface="Cambria Math" panose="02040503050406030204" pitchFamily="18" charset="0"/>
                        </a:rPr>
                        <m:t>𝑿</m:t>
                      </m:r>
                      <m:r>
                        <a:rPr lang="es-AR" sz="2400" b="1" i="1">
                          <a:solidFill>
                            <a:srgbClr val="2E3192"/>
                          </a:solidFill>
                          <a:latin typeface="Cambria Math" panose="02040503050406030204" pitchFamily="18" charset="0"/>
                          <a:ea typeface="Cambria Math" panose="02040503050406030204" pitchFamily="18" charset="0"/>
                        </a:rPr>
                        <m:t>:</m:t>
                      </m:r>
                      <m:r>
                        <a:rPr lang="es-AR" sz="2400" b="1" i="1">
                          <a:solidFill>
                            <a:srgbClr val="2E3192"/>
                          </a:solidFill>
                          <a:latin typeface="Cambria Math" panose="02040503050406030204" pitchFamily="18" charset="0"/>
                        </a:rPr>
                        <m:t>𝑺</m:t>
                      </m:r>
                      <m:r>
                        <a:rPr lang="es-AR" sz="2400" b="1" i="1">
                          <a:solidFill>
                            <a:srgbClr val="2E3192"/>
                          </a:solidFill>
                          <a:latin typeface="Cambria Math" panose="02040503050406030204" pitchFamily="18" charset="0"/>
                        </a:rPr>
                        <m:t>→</m:t>
                      </m:r>
                      <m:r>
                        <a:rPr lang="el-GR" sz="2400" b="1" i="1">
                          <a:solidFill>
                            <a:srgbClr val="2E3192"/>
                          </a:solidFill>
                          <a:latin typeface="Cambria Math" panose="02040503050406030204" pitchFamily="18" charset="0"/>
                          <a:ea typeface="Cambria Math" panose="02040503050406030204" pitchFamily="18" charset="0"/>
                        </a:rPr>
                        <m:t>𝜴</m:t>
                      </m:r>
                      <m:d>
                        <m:dPr>
                          <m:ctrlPr>
                            <a:rPr lang="es-AR" sz="2400" b="1" i="1">
                              <a:solidFill>
                                <a:srgbClr val="2E3192"/>
                              </a:solidFill>
                              <a:latin typeface="Cambria Math" panose="02040503050406030204" pitchFamily="18" charset="0"/>
                              <a:ea typeface="Cambria Math" panose="02040503050406030204" pitchFamily="18" charset="0"/>
                            </a:rPr>
                          </m:ctrlPr>
                        </m:dPr>
                        <m:e>
                          <m:r>
                            <a:rPr lang="es-AR" sz="2400" b="1" i="1">
                              <a:solidFill>
                                <a:srgbClr val="2E3192"/>
                              </a:solidFill>
                              <a:latin typeface="Cambria Math" panose="02040503050406030204" pitchFamily="18" charset="0"/>
                              <a:ea typeface="Cambria Math" panose="02040503050406030204" pitchFamily="18" charset="0"/>
                            </a:rPr>
                            <m:t>𝑿</m:t>
                          </m:r>
                        </m:e>
                      </m:d>
                    </m:oMath>
                  </m:oMathPara>
                </a14:m>
                <a:endParaRPr lang="es-AR" sz="2400" b="1" dirty="0">
                  <a:solidFill>
                    <a:srgbClr val="2E3192"/>
                  </a:solidFill>
                  <a:latin typeface="Century Gothic" panose="020B0502020202020204" pitchFamily="34" charset="0"/>
                </a:endParaRPr>
              </a:p>
            </p:txBody>
          </p:sp>
        </mc:Choice>
        <mc:Fallback>
          <p:sp>
            <p:nvSpPr>
              <p:cNvPr id="21" name="Rectángulo 20">
                <a:extLst>
                  <a:ext uri="{FF2B5EF4-FFF2-40B4-BE49-F238E27FC236}">
                    <a16:creationId xmlns:a16="http://schemas.microsoft.com/office/drawing/2014/main" id="{6C3B968A-6A45-498F-AFCB-B38269E8C336}"/>
                  </a:ext>
                </a:extLst>
              </p:cNvPr>
              <p:cNvSpPr>
                <a:spLocks noRot="1" noChangeAspect="1" noMove="1" noResize="1" noEditPoints="1" noAdjustHandles="1" noChangeArrowheads="1" noChangeShapeType="1" noTextEdit="1"/>
              </p:cNvSpPr>
              <p:nvPr/>
            </p:nvSpPr>
            <p:spPr>
              <a:xfrm>
                <a:off x="1576953" y="5201324"/>
                <a:ext cx="9038094" cy="1292662"/>
              </a:xfrm>
              <a:prstGeom prst="rect">
                <a:avLst/>
              </a:prstGeom>
              <a:blipFill>
                <a:blip r:embed="rId12"/>
                <a:stretch>
                  <a:fillRect l="-607" t="-2358" r="-607"/>
                </a:stretch>
              </a:blipFill>
            </p:spPr>
            <p:txBody>
              <a:bodyPr/>
              <a:lstStyle/>
              <a:p>
                <a:r>
                  <a:rPr lang="es-AR">
                    <a:noFill/>
                  </a:rPr>
                  <a:t> </a:t>
                </a:r>
              </a:p>
            </p:txBody>
          </p:sp>
        </mc:Fallback>
      </mc:AlternateContent>
    </p:spTree>
    <p:extLst>
      <p:ext uri="{BB962C8B-B14F-4D97-AF65-F5344CB8AC3E}">
        <p14:creationId xmlns:p14="http://schemas.microsoft.com/office/powerpoint/2010/main" val="96232303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8"/>
          <p:cNvSpPr txBox="1"/>
          <p:nvPr/>
        </p:nvSpPr>
        <p:spPr>
          <a:xfrm>
            <a:off x="1170428" y="2330766"/>
            <a:ext cx="8195994" cy="193899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AR" sz="6000" b="1" dirty="0">
                <a:solidFill>
                  <a:srgbClr val="172186"/>
                </a:solidFill>
                <a:latin typeface="Century Gothic" panose="020B0502020202020204" pitchFamily="34" charset="0"/>
              </a:rPr>
              <a:t>Distribuciones Discretas</a:t>
            </a:r>
            <a:endParaRPr kumimoji="0" lang="es-AR" sz="6000" b="1" i="0" u="none" strike="noStrike" kern="1200" cap="none" spc="0" normalizeH="0" baseline="0" noProof="0" dirty="0">
              <a:ln>
                <a:noFill/>
              </a:ln>
              <a:solidFill>
                <a:srgbClr val="172186"/>
              </a:solidFill>
              <a:effectLst/>
              <a:uLnTx/>
              <a:uFillTx/>
              <a:latin typeface="Century Gothic" panose="020B0502020202020204" pitchFamily="34" charset="0"/>
            </a:endParaRPr>
          </a:p>
        </p:txBody>
      </p:sp>
      <p:sp>
        <p:nvSpPr>
          <p:cNvPr id="3" name="TextBox 8">
            <a:extLst>
              <a:ext uri="{FF2B5EF4-FFF2-40B4-BE49-F238E27FC236}">
                <a16:creationId xmlns:a16="http://schemas.microsoft.com/office/drawing/2014/main" id="{EB0EABE4-5EA0-700B-3BAB-211FCEDDD169}"/>
              </a:ext>
            </a:extLst>
          </p:cNvPr>
          <p:cNvSpPr txBox="1"/>
          <p:nvPr/>
        </p:nvSpPr>
        <p:spPr>
          <a:xfrm>
            <a:off x="1199260" y="4269758"/>
            <a:ext cx="7139184" cy="584775"/>
          </a:xfrm>
          <a:prstGeom prst="rect">
            <a:avLst/>
          </a:prstGeom>
          <a:noFill/>
        </p:spPr>
        <p:txBody>
          <a:bodyPr wrap="square" rtlCol="0">
            <a:spAutoFit/>
          </a:bodyPr>
          <a:lstStyle/>
          <a:p>
            <a:r>
              <a:rPr lang="es-ES" sz="3200" dirty="0">
                <a:solidFill>
                  <a:srgbClr val="FD8204"/>
                </a:solidFill>
                <a:latin typeface="Century Gothic" panose="020B0502020202020204" pitchFamily="34" charset="0"/>
              </a:rPr>
              <a:t>Poisson</a:t>
            </a:r>
          </a:p>
        </p:txBody>
      </p:sp>
    </p:spTree>
    <p:extLst>
      <p:ext uri="{BB962C8B-B14F-4D97-AF65-F5344CB8AC3E}">
        <p14:creationId xmlns:p14="http://schemas.microsoft.com/office/powerpoint/2010/main" val="2525704362"/>
      </p:ext>
    </p:extLst>
  </p:cSld>
  <p:clrMapOvr>
    <a:masterClrMapping/>
  </p:clrMapOvr>
  <p:transition spd="slow" advTm="3702">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1000"/>
                                        <p:tgtEl>
                                          <p:spTgt spid="3"/>
                                        </p:tgtEl>
                                      </p:cBhvr>
                                    </p:animEffect>
                                    <p:anim calcmode="lin" valueType="num">
                                      <p:cBhvr>
                                        <p:cTn id="14" dur="1000" fill="hold"/>
                                        <p:tgtEl>
                                          <p:spTgt spid="3"/>
                                        </p:tgtEl>
                                        <p:attrNameLst>
                                          <p:attrName>ppt_x</p:attrName>
                                        </p:attrNameLst>
                                      </p:cBhvr>
                                      <p:tavLst>
                                        <p:tav tm="0">
                                          <p:val>
                                            <p:strVal val="#ppt_x"/>
                                          </p:val>
                                        </p:tav>
                                        <p:tav tm="100000">
                                          <p:val>
                                            <p:strVal val="#ppt_x"/>
                                          </p:val>
                                        </p:tav>
                                      </p:tavLst>
                                    </p:anim>
                                    <p:anim calcmode="lin" valueType="num">
                                      <p:cBhvr>
                                        <p:cTn id="15"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3"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Rectángulo 2">
                <a:extLst>
                  <a:ext uri="{FF2B5EF4-FFF2-40B4-BE49-F238E27FC236}">
                    <a16:creationId xmlns:a16="http://schemas.microsoft.com/office/drawing/2014/main" id="{1EAD9432-1FEA-460B-A78F-E587C66A8FF8}"/>
                  </a:ext>
                </a:extLst>
              </p:cNvPr>
              <p:cNvSpPr/>
              <p:nvPr/>
            </p:nvSpPr>
            <p:spPr>
              <a:xfrm>
                <a:off x="1073594" y="723368"/>
                <a:ext cx="9161919" cy="5632311"/>
              </a:xfrm>
              <a:prstGeom prst="rect">
                <a:avLst/>
              </a:prstGeom>
            </p:spPr>
            <p:txBody>
              <a:bodyPr wrap="square">
                <a:spAutoFit/>
              </a:bodyPr>
              <a:lstStyle/>
              <a:p>
                <a:pPr algn="just"/>
                <a:r>
                  <a:rPr lang="es-AR" dirty="0">
                    <a:latin typeface="Century Gothic" panose="020B0502020202020204" pitchFamily="34" charset="0"/>
                  </a:rPr>
                  <a:t>Ahora bien supongamos que la cantidad de personas infectadas con COVID-19 que se infectan en promedio por semana es de 2.</a:t>
                </a:r>
              </a:p>
              <a:p>
                <a:pPr algn="just"/>
                <a:endParaRPr lang="es-AR" dirty="0">
                  <a:latin typeface="Century Gothic" panose="020B0502020202020204" pitchFamily="34" charset="0"/>
                </a:endParaRPr>
              </a:p>
              <a:p>
                <a:pPr algn="just"/>
                <a:r>
                  <a:rPr lang="es-AR" dirty="0">
                    <a:latin typeface="Century Gothic" panose="020B0502020202020204" pitchFamily="34" charset="0"/>
                  </a:rPr>
                  <a:t>Podría ser interesante plantearse </a:t>
                </a:r>
                <a:r>
                  <a:rPr lang="es-AR" b="1" i="1" dirty="0">
                    <a:solidFill>
                      <a:srgbClr val="2E3192"/>
                    </a:solidFill>
                    <a:latin typeface="Century Gothic" panose="020B0502020202020204" pitchFamily="34" charset="0"/>
                  </a:rPr>
                  <a:t>¿Cuál es la probabilidad de que se infecten exactamente 7 personas en 2 semanas?</a:t>
                </a:r>
              </a:p>
              <a:p>
                <a:pPr algn="just"/>
                <a:endParaRPr lang="es-AR" b="1" i="1" dirty="0">
                  <a:solidFill>
                    <a:srgbClr val="FF0000"/>
                  </a:solidFill>
                  <a:latin typeface="Century Gothic" panose="020B0502020202020204" pitchFamily="34" charset="0"/>
                </a:endParaRPr>
              </a:p>
              <a:p>
                <a:pPr algn="just"/>
                <a:r>
                  <a:rPr lang="es-AR" b="1" i="1" dirty="0">
                    <a:solidFill>
                      <a:srgbClr val="2E3192"/>
                    </a:solidFill>
                    <a:latin typeface="Century Gothic" panose="020B0502020202020204" pitchFamily="34" charset="0"/>
                  </a:rPr>
                  <a:t>A diferencia de las variables anteriores en la pregunta se considera la idea un espacio temporal (2 semanas). </a:t>
                </a:r>
                <a:r>
                  <a:rPr lang="es-AR" i="1" dirty="0">
                    <a:latin typeface="Century Gothic" panose="020B0502020202020204" pitchFamily="34" charset="0"/>
                  </a:rPr>
                  <a:t>Es decir, lo que interesa es determinar la cantidad de personas infectadas en 2 semanas. Si en una semana tenemos en promedio 2 infectados, entonces en 2 semanas habrá en promedio 4 infectados.</a:t>
                </a:r>
              </a:p>
              <a:p>
                <a:pPr algn="just"/>
                <a:endParaRPr lang="es-AR" i="1" dirty="0">
                  <a:latin typeface="Century Gothic" panose="020B0502020202020204" pitchFamily="34" charset="0"/>
                </a:endParaRPr>
              </a:p>
              <a:p>
                <a:pPr algn="just"/>
                <a:r>
                  <a:rPr lang="es-AR" i="1" dirty="0">
                    <a:latin typeface="Century Gothic" panose="020B0502020202020204" pitchFamily="34" charset="0"/>
                  </a:rPr>
                  <a:t>Esta Variable se distribuye como Poisson. En términos formales,</a:t>
                </a:r>
              </a:p>
              <a:p>
                <a:pPr algn="just"/>
                <a:endParaRPr lang="es-AR" b="1" i="1" dirty="0">
                  <a:solidFill>
                    <a:srgbClr val="FF0000"/>
                  </a:solidFill>
                  <a:latin typeface="Century Gothic" panose="020B0502020202020204" pitchFamily="34" charset="0"/>
                </a:endParaRPr>
              </a:p>
              <a:p>
                <a:pPr/>
                <a14:m>
                  <m:oMathPara xmlns:m="http://schemas.openxmlformats.org/officeDocument/2006/math">
                    <m:oMathParaPr>
                      <m:jc m:val="centerGroup"/>
                    </m:oMathParaPr>
                    <m:oMath xmlns:m="http://schemas.openxmlformats.org/officeDocument/2006/math">
                      <m:r>
                        <a:rPr lang="es-AR" i="1">
                          <a:latin typeface="Cambria Math" panose="02040503050406030204" pitchFamily="18" charset="0"/>
                        </a:rPr>
                        <m:t>𝑋</m:t>
                      </m:r>
                      <m:r>
                        <a:rPr lang="es-AR" i="1">
                          <a:latin typeface="Cambria Math" panose="02040503050406030204" pitchFamily="18" charset="0"/>
                        </a:rPr>
                        <m:t>:</m:t>
                      </m:r>
                      <m:r>
                        <a:rPr lang="es-AR" i="1">
                          <a:latin typeface="Cambria Math" panose="02040503050406030204" pitchFamily="18" charset="0"/>
                        </a:rPr>
                        <m:t>𝐶𝑎𝑛𝑡𝑖𝑑𝑎𝑑</m:t>
                      </m:r>
                      <m:r>
                        <a:rPr lang="es-AR" i="1">
                          <a:latin typeface="Cambria Math" panose="02040503050406030204" pitchFamily="18" charset="0"/>
                        </a:rPr>
                        <m:t> </m:t>
                      </m:r>
                      <m:r>
                        <a:rPr lang="es-AR" i="1">
                          <a:latin typeface="Cambria Math" panose="02040503050406030204" pitchFamily="18" charset="0"/>
                        </a:rPr>
                        <m:t>𝑑𝑒</m:t>
                      </m:r>
                      <m:r>
                        <a:rPr lang="es-AR" i="1">
                          <a:latin typeface="Cambria Math" panose="02040503050406030204" pitchFamily="18" charset="0"/>
                        </a:rPr>
                        <m:t> </m:t>
                      </m:r>
                      <m:r>
                        <a:rPr lang="es-AR" i="1">
                          <a:latin typeface="Cambria Math" panose="02040503050406030204" pitchFamily="18" charset="0"/>
                        </a:rPr>
                        <m:t>𝑝𝑒𝑟𝑠𝑜𝑛𝑎𝑠</m:t>
                      </m:r>
                      <m:r>
                        <a:rPr lang="es-AR" i="1">
                          <a:latin typeface="Cambria Math" panose="02040503050406030204" pitchFamily="18" charset="0"/>
                        </a:rPr>
                        <m:t> </m:t>
                      </m:r>
                      <m:r>
                        <a:rPr lang="es-AR" i="1">
                          <a:latin typeface="Cambria Math" panose="02040503050406030204" pitchFamily="18" charset="0"/>
                        </a:rPr>
                        <m:t>𝑖𝑛𝑓𝑒𝑐𝑡𝑎𝑑𝑎𝑠</m:t>
                      </m:r>
                      <m:r>
                        <a:rPr lang="es-AR" i="1">
                          <a:latin typeface="Cambria Math" panose="02040503050406030204" pitchFamily="18" charset="0"/>
                        </a:rPr>
                        <m:t> </m:t>
                      </m:r>
                      <m:r>
                        <a:rPr lang="es-AR" i="1">
                          <a:latin typeface="Cambria Math" panose="02040503050406030204" pitchFamily="18" charset="0"/>
                        </a:rPr>
                        <m:t>𝑐𝑜𝑛</m:t>
                      </m:r>
                      <m:r>
                        <a:rPr lang="es-AR" i="1">
                          <a:latin typeface="Cambria Math" panose="02040503050406030204" pitchFamily="18" charset="0"/>
                        </a:rPr>
                        <m:t> </m:t>
                      </m:r>
                      <m:r>
                        <a:rPr lang="es-AR" i="1">
                          <a:latin typeface="Cambria Math" panose="02040503050406030204" pitchFamily="18" charset="0"/>
                        </a:rPr>
                        <m:t>𝐶𝑂𝑉𝐼𝐷</m:t>
                      </m:r>
                      <m:r>
                        <a:rPr lang="es-AR" i="1">
                          <a:latin typeface="Cambria Math" panose="02040503050406030204" pitchFamily="18" charset="0"/>
                        </a:rPr>
                        <m:t>−19 </m:t>
                      </m:r>
                      <m:r>
                        <a:rPr lang="es-AR" i="1">
                          <a:latin typeface="Cambria Math" panose="02040503050406030204" pitchFamily="18" charset="0"/>
                        </a:rPr>
                        <m:t>𝑒𝑛</m:t>
                      </m:r>
                      <m:r>
                        <a:rPr lang="es-AR" i="1">
                          <a:latin typeface="Cambria Math" panose="02040503050406030204" pitchFamily="18" charset="0"/>
                        </a:rPr>
                        <m:t> 2 </m:t>
                      </m:r>
                      <m:r>
                        <a:rPr lang="es-AR" i="1">
                          <a:latin typeface="Cambria Math" panose="02040503050406030204" pitchFamily="18" charset="0"/>
                        </a:rPr>
                        <m:t>𝑠𝑒𝑚𝑎𝑛𝑎𝑠</m:t>
                      </m:r>
                    </m:oMath>
                  </m:oMathPara>
                </a14:m>
                <a:endParaRPr lang="es-AR" dirty="0">
                  <a:latin typeface="Century Gothic" panose="020B0502020202020204" pitchFamily="34" charset="0"/>
                </a:endParaRPr>
              </a:p>
              <a:p>
                <a:endParaRPr lang="es-AR" dirty="0">
                  <a:latin typeface="Century Gothic" panose="020B0502020202020204" pitchFamily="34" charset="0"/>
                </a:endParaRPr>
              </a:p>
              <a:p>
                <a:pPr algn="just"/>
                <a:r>
                  <a:rPr lang="es-AR" dirty="0">
                    <a:latin typeface="Century Gothic" panose="020B0502020202020204" pitchFamily="34" charset="0"/>
                  </a:rPr>
                  <a:t>En notación compacta, </a:t>
                </a:r>
                <a14:m>
                  <m:oMath xmlns:m="http://schemas.openxmlformats.org/officeDocument/2006/math">
                    <m:r>
                      <a:rPr lang="es-AR" i="1">
                        <a:latin typeface="Cambria Math" panose="02040503050406030204" pitchFamily="18" charset="0"/>
                      </a:rPr>
                      <m:t>𝑋</m:t>
                    </m:r>
                    <m:r>
                      <a:rPr lang="es-AR" i="1">
                        <a:latin typeface="Cambria Math" panose="02040503050406030204" pitchFamily="18" charset="0"/>
                      </a:rPr>
                      <m:t> ~</m:t>
                    </m:r>
                    <m:r>
                      <a:rPr lang="es-AR" i="1">
                        <a:latin typeface="Cambria Math" panose="02040503050406030204" pitchFamily="18" charset="0"/>
                      </a:rPr>
                      <m:t>𝑃</m:t>
                    </m:r>
                    <m:r>
                      <a:rPr lang="es-AR" i="1">
                        <a:latin typeface="Cambria Math" panose="02040503050406030204" pitchFamily="18" charset="0"/>
                      </a:rPr>
                      <m:t>(</m:t>
                    </m:r>
                    <m:r>
                      <a:rPr lang="es-AR" i="1">
                        <a:latin typeface="Cambria Math" panose="02040503050406030204" pitchFamily="18" charset="0"/>
                      </a:rPr>
                      <m:t>𝜆</m:t>
                    </m:r>
                    <m:r>
                      <a:rPr lang="es-AR" i="1">
                        <a:latin typeface="Cambria Math" panose="02040503050406030204" pitchFamily="18" charset="0"/>
                      </a:rPr>
                      <m:t>)</m:t>
                    </m:r>
                  </m:oMath>
                </a14:m>
                <a:r>
                  <a:rPr lang="es-AR" dirty="0">
                    <a:latin typeface="Century Gothic" panose="020B0502020202020204" pitchFamily="34" charset="0"/>
                  </a:rPr>
                  <a:t> donde </a:t>
                </a:r>
                <a14:m>
                  <m:oMath xmlns:m="http://schemas.openxmlformats.org/officeDocument/2006/math">
                    <m:r>
                      <a:rPr lang="es-AR" i="1">
                        <a:latin typeface="Cambria Math" panose="02040503050406030204" pitchFamily="18" charset="0"/>
                      </a:rPr>
                      <m:t>𝜆</m:t>
                    </m:r>
                  </m:oMath>
                </a14:m>
                <a:r>
                  <a:rPr lang="es-AR" dirty="0">
                    <a:latin typeface="Century Gothic" panose="020B0502020202020204" pitchFamily="34" charset="0"/>
                  </a:rPr>
                  <a:t> es el único parámetro que representa el promedio de ocurrencia en el límite o espacio temporal considerado.</a:t>
                </a:r>
              </a:p>
              <a:p>
                <a:endParaRPr lang="es-AR" dirty="0">
                  <a:latin typeface="Century Gothic" panose="020B0502020202020204" pitchFamily="34" charset="0"/>
                </a:endParaRPr>
              </a:p>
              <a:p>
                <a:r>
                  <a:rPr lang="es-AR" dirty="0">
                    <a:latin typeface="Century Gothic" panose="020B0502020202020204" pitchFamily="34" charset="0"/>
                  </a:rPr>
                  <a:t>En nuestro ejemplo </a:t>
                </a:r>
                <a14:m>
                  <m:oMath xmlns:m="http://schemas.openxmlformats.org/officeDocument/2006/math">
                    <m:r>
                      <a:rPr lang="es-AR" i="1">
                        <a:latin typeface="Cambria Math" panose="02040503050406030204" pitchFamily="18" charset="0"/>
                      </a:rPr>
                      <m:t>𝜆</m:t>
                    </m:r>
                    <m:r>
                      <a:rPr lang="es-AR" i="1">
                        <a:latin typeface="Cambria Math" panose="02040503050406030204" pitchFamily="18" charset="0"/>
                      </a:rPr>
                      <m:t>=4=2 </m:t>
                    </m:r>
                    <m:r>
                      <a:rPr lang="es-AR" i="1">
                        <a:latin typeface="Cambria Math" panose="02040503050406030204" pitchFamily="18" charset="0"/>
                      </a:rPr>
                      <m:t>𝑖𝑛𝑓𝑒𝑐𝑡𝑎𝑑𝑜𝑠</m:t>
                    </m:r>
                    <m:r>
                      <a:rPr lang="es-AR" i="1">
                        <a:latin typeface="Cambria Math" panose="02040503050406030204" pitchFamily="18" charset="0"/>
                      </a:rPr>
                      <m:t>/</m:t>
                    </m:r>
                    <m:r>
                      <a:rPr lang="es-AR" i="1">
                        <a:latin typeface="Cambria Math" panose="02040503050406030204" pitchFamily="18" charset="0"/>
                      </a:rPr>
                      <m:t>𝑠𝑒𝑚𝑎𝑛𝑎</m:t>
                    </m:r>
                    <m:r>
                      <a:rPr lang="es-AR" i="1">
                        <a:latin typeface="Cambria Math" panose="02040503050406030204" pitchFamily="18" charset="0"/>
                      </a:rPr>
                      <m:t>∗2 </m:t>
                    </m:r>
                    <m:r>
                      <a:rPr lang="es-AR" i="1">
                        <a:latin typeface="Cambria Math" panose="02040503050406030204" pitchFamily="18" charset="0"/>
                      </a:rPr>
                      <m:t>𝑠𝑒𝑚𝑎𝑛𝑎𝑠</m:t>
                    </m:r>
                  </m:oMath>
                </a14:m>
                <a:endParaRPr lang="es-AR" dirty="0">
                  <a:latin typeface="Century Gothic" panose="020B0502020202020204" pitchFamily="34" charset="0"/>
                </a:endParaRPr>
              </a:p>
            </p:txBody>
          </p:sp>
        </mc:Choice>
        <mc:Fallback>
          <p:sp>
            <p:nvSpPr>
              <p:cNvPr id="3" name="Rectángulo 2">
                <a:extLst>
                  <a:ext uri="{FF2B5EF4-FFF2-40B4-BE49-F238E27FC236}">
                    <a16:creationId xmlns:a16="http://schemas.microsoft.com/office/drawing/2014/main" id="{1EAD9432-1FEA-460B-A78F-E587C66A8FF8}"/>
                  </a:ext>
                </a:extLst>
              </p:cNvPr>
              <p:cNvSpPr>
                <a:spLocks noRot="1" noChangeAspect="1" noMove="1" noResize="1" noEditPoints="1" noAdjustHandles="1" noChangeArrowheads="1" noChangeShapeType="1" noTextEdit="1"/>
              </p:cNvSpPr>
              <p:nvPr/>
            </p:nvSpPr>
            <p:spPr>
              <a:xfrm>
                <a:off x="1073594" y="723368"/>
                <a:ext cx="9161919" cy="5632311"/>
              </a:xfrm>
              <a:prstGeom prst="rect">
                <a:avLst/>
              </a:prstGeom>
              <a:blipFill>
                <a:blip r:embed="rId2"/>
                <a:stretch>
                  <a:fillRect l="-532" t="-649" r="-599" b="-758"/>
                </a:stretch>
              </a:blipFill>
            </p:spPr>
            <p:txBody>
              <a:bodyPr/>
              <a:lstStyle/>
              <a:p>
                <a:r>
                  <a:rPr lang="es-AR">
                    <a:noFill/>
                  </a:rPr>
                  <a:t> </a:t>
                </a:r>
              </a:p>
            </p:txBody>
          </p:sp>
        </mc:Fallback>
      </mc:AlternateContent>
    </p:spTree>
    <p:extLst>
      <p:ext uri="{BB962C8B-B14F-4D97-AF65-F5344CB8AC3E}">
        <p14:creationId xmlns:p14="http://schemas.microsoft.com/office/powerpoint/2010/main" val="326799634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Rectángulo 1">
                <a:extLst>
                  <a:ext uri="{FF2B5EF4-FFF2-40B4-BE49-F238E27FC236}">
                    <a16:creationId xmlns:a16="http://schemas.microsoft.com/office/drawing/2014/main" id="{D90CAE30-2F75-4CD5-8D19-65713324DB14}"/>
                  </a:ext>
                </a:extLst>
              </p:cNvPr>
              <p:cNvSpPr/>
              <p:nvPr/>
            </p:nvSpPr>
            <p:spPr>
              <a:xfrm>
                <a:off x="1005017" y="834580"/>
                <a:ext cx="9144000" cy="5647572"/>
              </a:xfrm>
              <a:prstGeom prst="rect">
                <a:avLst/>
              </a:prstGeom>
            </p:spPr>
            <p:txBody>
              <a:bodyPr wrap="square">
                <a:spAutoFit/>
              </a:bodyPr>
              <a:lstStyle/>
              <a:p>
                <a:pPr algn="just"/>
                <a:r>
                  <a:rPr lang="es-AR" i="1" dirty="0">
                    <a:latin typeface="Century Gothic" panose="020B0502020202020204" pitchFamily="34" charset="0"/>
                  </a:rPr>
                  <a:t>La pregunta a responder es</a:t>
                </a:r>
                <a:r>
                  <a:rPr lang="es-AR" i="1" dirty="0">
                    <a:solidFill>
                      <a:srgbClr val="2E3192"/>
                    </a:solidFill>
                    <a:latin typeface="Century Gothic" panose="020B0502020202020204" pitchFamily="34" charset="0"/>
                  </a:rPr>
                  <a:t>: </a:t>
                </a:r>
                <a:r>
                  <a:rPr lang="es-AR" b="1" i="1" dirty="0">
                    <a:solidFill>
                      <a:srgbClr val="2E3192"/>
                    </a:solidFill>
                    <a:latin typeface="Century Gothic" panose="020B0502020202020204" pitchFamily="34" charset="0"/>
                  </a:rPr>
                  <a:t>¿Cuál es la probabilidad de que se infecten exactamente 7 personas en 2 semanas?</a:t>
                </a:r>
              </a:p>
              <a:p>
                <a:pPr algn="just"/>
                <a:endParaRPr lang="es-AR" b="1" i="1" dirty="0">
                  <a:solidFill>
                    <a:srgbClr val="FF0000"/>
                  </a:solidFill>
                  <a:latin typeface="Century Gothic" panose="020B0502020202020204" pitchFamily="34" charset="0"/>
                </a:endParaRPr>
              </a:p>
              <a:p>
                <a:pPr algn="just"/>
                <a14:m>
                  <m:oMathPara xmlns:m="http://schemas.openxmlformats.org/officeDocument/2006/math">
                    <m:oMathParaPr>
                      <m:jc m:val="centerGroup"/>
                    </m:oMathParaPr>
                    <m:oMath xmlns:m="http://schemas.openxmlformats.org/officeDocument/2006/math">
                      <m:r>
                        <a:rPr lang="es-AR" i="1">
                          <a:latin typeface="Cambria Math" panose="02040503050406030204" pitchFamily="18" charset="0"/>
                        </a:rPr>
                        <m:t>𝑃</m:t>
                      </m:r>
                      <m:d>
                        <m:dPr>
                          <m:begChr m:val="["/>
                          <m:endChr m:val="]"/>
                          <m:ctrlPr>
                            <a:rPr lang="es-AR" i="1">
                              <a:latin typeface="Cambria Math" panose="02040503050406030204" pitchFamily="18" charset="0"/>
                            </a:rPr>
                          </m:ctrlPr>
                        </m:dPr>
                        <m:e>
                          <m:r>
                            <a:rPr lang="es-AR" i="1">
                              <a:latin typeface="Cambria Math" panose="02040503050406030204" pitchFamily="18" charset="0"/>
                            </a:rPr>
                            <m:t>𝑋</m:t>
                          </m:r>
                          <m:r>
                            <a:rPr lang="es-AR" i="1">
                              <a:latin typeface="Cambria Math" panose="02040503050406030204" pitchFamily="18" charset="0"/>
                            </a:rPr>
                            <m:t>=7</m:t>
                          </m:r>
                        </m:e>
                      </m:d>
                      <m:r>
                        <a:rPr lang="es-AR" i="1">
                          <a:latin typeface="Cambria Math" panose="02040503050406030204" pitchFamily="18" charset="0"/>
                        </a:rPr>
                        <m:t>=?</m:t>
                      </m:r>
                    </m:oMath>
                  </m:oMathPara>
                </a14:m>
                <a:endParaRPr lang="es-AR" i="1" dirty="0">
                  <a:latin typeface="Century Gothic" panose="020B0502020202020204" pitchFamily="34" charset="0"/>
                </a:endParaRPr>
              </a:p>
              <a:p>
                <a:pPr algn="just"/>
                <a:endParaRPr lang="es-AR" b="1" i="1" dirty="0">
                  <a:solidFill>
                    <a:srgbClr val="FF0000"/>
                  </a:solidFill>
                  <a:latin typeface="Century Gothic" panose="020B0502020202020204" pitchFamily="34" charset="0"/>
                </a:endParaRPr>
              </a:p>
              <a:p>
                <a:pPr algn="just"/>
                <a:r>
                  <a:rPr lang="es-AR" i="1" dirty="0">
                    <a:latin typeface="Century Gothic" panose="020B0502020202020204" pitchFamily="34" charset="0"/>
                  </a:rPr>
                  <a:t>La distribución de probabilidad se obtiene mediante la resolución de Ecuaciones Diferenciales (tiempo) y Ecuaciones en Diferencias (variables). Para un mayor detalle ver en el libro de </a:t>
                </a:r>
                <a:r>
                  <a:rPr lang="es-AR" i="1" dirty="0" err="1">
                    <a:latin typeface="Century Gothic" panose="020B0502020202020204" pitchFamily="34" charset="0"/>
                  </a:rPr>
                  <a:t>Canavos</a:t>
                </a:r>
                <a:r>
                  <a:rPr lang="es-AR" i="1" dirty="0">
                    <a:latin typeface="Century Gothic" panose="020B0502020202020204" pitchFamily="34" charset="0"/>
                  </a:rPr>
                  <a:t>, en el apéndice al final del capítulo 4. La función de probabilidad es la siguiente,</a:t>
                </a:r>
              </a:p>
              <a:p>
                <a:pPr algn="just"/>
                <a:endParaRPr lang="es-AR" b="1" i="1" dirty="0">
                  <a:solidFill>
                    <a:srgbClr val="FF0000"/>
                  </a:solidFill>
                  <a:latin typeface="Century Gothic" panose="020B0502020202020204" pitchFamily="34" charset="0"/>
                </a:endParaRPr>
              </a:p>
              <a:p>
                <a:pPr algn="just"/>
                <a14:m>
                  <m:oMathPara xmlns:m="http://schemas.openxmlformats.org/officeDocument/2006/math">
                    <m:oMathParaPr>
                      <m:jc m:val="centerGroup"/>
                    </m:oMathParaPr>
                    <m:oMath xmlns:m="http://schemas.openxmlformats.org/officeDocument/2006/math">
                      <m:r>
                        <a:rPr lang="es-AR" i="1">
                          <a:latin typeface="Cambria Math" panose="02040503050406030204" pitchFamily="18" charset="0"/>
                        </a:rPr>
                        <m:t>𝑃</m:t>
                      </m:r>
                      <m:d>
                        <m:dPr>
                          <m:begChr m:val="["/>
                          <m:endChr m:val="]"/>
                          <m:ctrlPr>
                            <a:rPr lang="es-AR" i="1">
                              <a:latin typeface="Cambria Math" panose="02040503050406030204" pitchFamily="18" charset="0"/>
                            </a:rPr>
                          </m:ctrlPr>
                        </m:dPr>
                        <m:e>
                          <m:r>
                            <a:rPr lang="es-AR" i="1">
                              <a:latin typeface="Cambria Math" panose="02040503050406030204" pitchFamily="18" charset="0"/>
                            </a:rPr>
                            <m:t>𝑋</m:t>
                          </m:r>
                          <m:r>
                            <a:rPr lang="es-AR" i="1">
                              <a:latin typeface="Cambria Math" panose="02040503050406030204" pitchFamily="18" charset="0"/>
                            </a:rPr>
                            <m:t>=</m:t>
                          </m:r>
                          <m:r>
                            <a:rPr lang="es-AR" i="1">
                              <a:latin typeface="Cambria Math" panose="02040503050406030204" pitchFamily="18" charset="0"/>
                            </a:rPr>
                            <m:t>𝑥</m:t>
                          </m:r>
                        </m:e>
                      </m:d>
                      <m:r>
                        <a:rPr lang="es-AR" i="1">
                          <a:latin typeface="Cambria Math" panose="02040503050406030204" pitchFamily="18" charset="0"/>
                        </a:rPr>
                        <m:t>=</m:t>
                      </m:r>
                      <m:f>
                        <m:fPr>
                          <m:ctrlPr>
                            <a:rPr lang="es-AR" i="1">
                              <a:latin typeface="Cambria Math" panose="02040503050406030204" pitchFamily="18" charset="0"/>
                            </a:rPr>
                          </m:ctrlPr>
                        </m:fPr>
                        <m:num>
                          <m:sSup>
                            <m:sSupPr>
                              <m:ctrlPr>
                                <a:rPr lang="es-AR" i="1">
                                  <a:latin typeface="Cambria Math" panose="02040503050406030204" pitchFamily="18" charset="0"/>
                                </a:rPr>
                              </m:ctrlPr>
                            </m:sSupPr>
                            <m:e>
                              <m:r>
                                <a:rPr lang="es-AR" i="1">
                                  <a:latin typeface="Cambria Math" panose="02040503050406030204" pitchFamily="18" charset="0"/>
                                </a:rPr>
                                <m:t>𝑒</m:t>
                              </m:r>
                            </m:e>
                            <m:sup>
                              <m:r>
                                <a:rPr lang="es-AR" i="1">
                                  <a:latin typeface="Cambria Math" panose="02040503050406030204" pitchFamily="18" charset="0"/>
                                </a:rPr>
                                <m:t>−</m:t>
                              </m:r>
                              <m:r>
                                <a:rPr lang="es-AR" i="1">
                                  <a:latin typeface="Cambria Math" panose="02040503050406030204" pitchFamily="18" charset="0"/>
                                </a:rPr>
                                <m:t>𝜆</m:t>
                              </m:r>
                            </m:sup>
                          </m:sSup>
                          <m:sSup>
                            <m:sSupPr>
                              <m:ctrlPr>
                                <a:rPr lang="es-AR" i="1">
                                  <a:latin typeface="Cambria Math" panose="02040503050406030204" pitchFamily="18" charset="0"/>
                                </a:rPr>
                              </m:ctrlPr>
                            </m:sSupPr>
                            <m:e>
                              <m:r>
                                <a:rPr lang="es-AR" i="1">
                                  <a:latin typeface="Cambria Math" panose="02040503050406030204" pitchFamily="18" charset="0"/>
                                </a:rPr>
                                <m:t>𝜆</m:t>
                              </m:r>
                            </m:e>
                            <m:sup>
                              <m:r>
                                <a:rPr lang="es-AR" i="1">
                                  <a:latin typeface="Cambria Math" panose="02040503050406030204" pitchFamily="18" charset="0"/>
                                </a:rPr>
                                <m:t>𝑥</m:t>
                              </m:r>
                            </m:sup>
                          </m:sSup>
                        </m:num>
                        <m:den>
                          <m:r>
                            <a:rPr lang="es-AR" i="1">
                              <a:latin typeface="Cambria Math" panose="02040503050406030204" pitchFamily="18" charset="0"/>
                            </a:rPr>
                            <m:t>𝑥</m:t>
                          </m:r>
                          <m:r>
                            <a:rPr lang="es-AR" i="1">
                              <a:latin typeface="Cambria Math" panose="02040503050406030204" pitchFamily="18" charset="0"/>
                            </a:rPr>
                            <m:t>!</m:t>
                          </m:r>
                        </m:den>
                      </m:f>
                    </m:oMath>
                  </m:oMathPara>
                </a14:m>
                <a:endParaRPr lang="es-AR" dirty="0">
                  <a:latin typeface="Century Gothic" panose="020B0502020202020204" pitchFamily="34" charset="0"/>
                </a:endParaRPr>
              </a:p>
              <a:p>
                <a:pPr algn="just"/>
                <a:endParaRPr lang="es-AR" dirty="0">
                  <a:latin typeface="Century Gothic" panose="020B0502020202020204" pitchFamily="34" charset="0"/>
                </a:endParaRPr>
              </a:p>
              <a:p>
                <a:pPr algn="just"/>
                <a:r>
                  <a:rPr lang="es-AR" dirty="0">
                    <a:latin typeface="Century Gothic" panose="020B0502020202020204" pitchFamily="34" charset="0"/>
                  </a:rPr>
                  <a:t>En nuestro ejemplo,</a:t>
                </a:r>
              </a:p>
              <a:p>
                <a:pPr algn="just"/>
                <a:endParaRPr lang="es-AR" dirty="0">
                  <a:latin typeface="Century Gothic" panose="020B0502020202020204" pitchFamily="34" charset="0"/>
                </a:endParaRPr>
              </a:p>
              <a:p>
                <a:pPr algn="just"/>
                <a14:m>
                  <m:oMathPara xmlns:m="http://schemas.openxmlformats.org/officeDocument/2006/math">
                    <m:oMathParaPr>
                      <m:jc m:val="centerGroup"/>
                    </m:oMathParaPr>
                    <m:oMath xmlns:m="http://schemas.openxmlformats.org/officeDocument/2006/math">
                      <m:r>
                        <a:rPr lang="es-AR" i="1">
                          <a:latin typeface="Cambria Math" panose="02040503050406030204" pitchFamily="18" charset="0"/>
                        </a:rPr>
                        <m:t>𝑃</m:t>
                      </m:r>
                      <m:d>
                        <m:dPr>
                          <m:begChr m:val="["/>
                          <m:endChr m:val="]"/>
                          <m:ctrlPr>
                            <a:rPr lang="es-AR" i="1">
                              <a:latin typeface="Cambria Math" panose="02040503050406030204" pitchFamily="18" charset="0"/>
                            </a:rPr>
                          </m:ctrlPr>
                        </m:dPr>
                        <m:e>
                          <m:r>
                            <a:rPr lang="es-AR" i="1">
                              <a:latin typeface="Cambria Math" panose="02040503050406030204" pitchFamily="18" charset="0"/>
                            </a:rPr>
                            <m:t>𝑋</m:t>
                          </m:r>
                          <m:r>
                            <a:rPr lang="es-AR" i="1">
                              <a:latin typeface="Cambria Math" panose="02040503050406030204" pitchFamily="18" charset="0"/>
                            </a:rPr>
                            <m:t>=7</m:t>
                          </m:r>
                        </m:e>
                      </m:d>
                      <m:r>
                        <a:rPr lang="es-AR" i="1">
                          <a:latin typeface="Cambria Math" panose="02040503050406030204" pitchFamily="18" charset="0"/>
                        </a:rPr>
                        <m:t>=</m:t>
                      </m:r>
                      <m:f>
                        <m:fPr>
                          <m:ctrlPr>
                            <a:rPr lang="es-AR" i="1">
                              <a:latin typeface="Cambria Math" panose="02040503050406030204" pitchFamily="18" charset="0"/>
                            </a:rPr>
                          </m:ctrlPr>
                        </m:fPr>
                        <m:num>
                          <m:sSup>
                            <m:sSupPr>
                              <m:ctrlPr>
                                <a:rPr lang="es-AR" i="1">
                                  <a:latin typeface="Cambria Math" panose="02040503050406030204" pitchFamily="18" charset="0"/>
                                </a:rPr>
                              </m:ctrlPr>
                            </m:sSupPr>
                            <m:e>
                              <m:r>
                                <a:rPr lang="es-AR" i="1">
                                  <a:latin typeface="Cambria Math" panose="02040503050406030204" pitchFamily="18" charset="0"/>
                                </a:rPr>
                                <m:t>𝑒</m:t>
                              </m:r>
                            </m:e>
                            <m:sup>
                              <m:r>
                                <a:rPr lang="es-AR" i="1">
                                  <a:latin typeface="Cambria Math" panose="02040503050406030204" pitchFamily="18" charset="0"/>
                                </a:rPr>
                                <m:t>−</m:t>
                              </m:r>
                              <m:r>
                                <a:rPr lang="es-AR" i="1">
                                  <a:latin typeface="Cambria Math" panose="02040503050406030204" pitchFamily="18" charset="0"/>
                                </a:rPr>
                                <m:t>4</m:t>
                              </m:r>
                            </m:sup>
                          </m:sSup>
                          <m:sSup>
                            <m:sSupPr>
                              <m:ctrlPr>
                                <a:rPr lang="es-AR" i="1">
                                  <a:latin typeface="Cambria Math" panose="02040503050406030204" pitchFamily="18" charset="0"/>
                                </a:rPr>
                              </m:ctrlPr>
                            </m:sSupPr>
                            <m:e>
                              <m:r>
                                <a:rPr lang="es-AR" i="1">
                                  <a:latin typeface="Cambria Math" panose="02040503050406030204" pitchFamily="18" charset="0"/>
                                </a:rPr>
                                <m:t>4</m:t>
                              </m:r>
                            </m:e>
                            <m:sup>
                              <m:r>
                                <a:rPr lang="es-AR" i="1">
                                  <a:latin typeface="Cambria Math" panose="02040503050406030204" pitchFamily="18" charset="0"/>
                                </a:rPr>
                                <m:t>7</m:t>
                              </m:r>
                            </m:sup>
                          </m:sSup>
                        </m:num>
                        <m:den>
                          <m:r>
                            <a:rPr lang="es-AR" i="1">
                              <a:latin typeface="Cambria Math" panose="02040503050406030204" pitchFamily="18" charset="0"/>
                            </a:rPr>
                            <m:t>7</m:t>
                          </m:r>
                          <m:r>
                            <a:rPr lang="es-AR" i="1">
                              <a:latin typeface="Cambria Math" panose="02040503050406030204" pitchFamily="18" charset="0"/>
                            </a:rPr>
                            <m:t>!</m:t>
                          </m:r>
                        </m:den>
                      </m:f>
                      <m:r>
                        <a:rPr lang="es-AR" i="1">
                          <a:latin typeface="Cambria Math" panose="02040503050406030204" pitchFamily="18" charset="0"/>
                        </a:rPr>
                        <m:t>=0</m:t>
                      </m:r>
                      <m:r>
                        <a:rPr lang="es-AR" i="1">
                          <a:latin typeface="Cambria Math" panose="02040503050406030204" pitchFamily="18" charset="0"/>
                        </a:rPr>
                        <m:t>,</m:t>
                      </m:r>
                      <m:r>
                        <a:rPr lang="es-AR" i="1">
                          <a:latin typeface="Cambria Math" panose="02040503050406030204" pitchFamily="18" charset="0"/>
                        </a:rPr>
                        <m:t>05954</m:t>
                      </m:r>
                    </m:oMath>
                  </m:oMathPara>
                </a14:m>
                <a:endParaRPr lang="es-AR" dirty="0">
                  <a:latin typeface="Century Gothic" panose="020B0502020202020204" pitchFamily="34" charset="0"/>
                </a:endParaRPr>
              </a:p>
              <a:p>
                <a:pPr algn="just"/>
                <a:endParaRPr lang="es-AR" dirty="0">
                  <a:latin typeface="Century Gothic" panose="020B0502020202020204" pitchFamily="34" charset="0"/>
                </a:endParaRPr>
              </a:p>
              <a:p>
                <a:pPr algn="just"/>
                <a:r>
                  <a:rPr lang="es-AR" b="1" i="1" dirty="0">
                    <a:solidFill>
                      <a:srgbClr val="2E3192"/>
                    </a:solidFill>
                    <a:latin typeface="Century Gothic" panose="020B0502020202020204" pitchFamily="34" charset="0"/>
                  </a:rPr>
                  <a:t>La probabilidad de que se infecten exactamente 7 personas en el lapso de 2 semanas es de 0,05954</a:t>
                </a:r>
                <a:r>
                  <a:rPr lang="es-AR" b="1" i="1" dirty="0">
                    <a:solidFill>
                      <a:srgbClr val="FF0000"/>
                    </a:solidFill>
                    <a:latin typeface="Century Gothic" panose="020B0502020202020204" pitchFamily="34" charset="0"/>
                  </a:rPr>
                  <a:t>.</a:t>
                </a:r>
              </a:p>
            </p:txBody>
          </p:sp>
        </mc:Choice>
        <mc:Fallback>
          <p:sp>
            <p:nvSpPr>
              <p:cNvPr id="2" name="Rectángulo 1">
                <a:extLst>
                  <a:ext uri="{FF2B5EF4-FFF2-40B4-BE49-F238E27FC236}">
                    <a16:creationId xmlns:a16="http://schemas.microsoft.com/office/drawing/2014/main" id="{D90CAE30-2F75-4CD5-8D19-65713324DB14}"/>
                  </a:ext>
                </a:extLst>
              </p:cNvPr>
              <p:cNvSpPr>
                <a:spLocks noRot="1" noChangeAspect="1" noMove="1" noResize="1" noEditPoints="1" noAdjustHandles="1" noChangeArrowheads="1" noChangeShapeType="1" noTextEdit="1"/>
              </p:cNvSpPr>
              <p:nvPr/>
            </p:nvSpPr>
            <p:spPr>
              <a:xfrm>
                <a:off x="1005017" y="834580"/>
                <a:ext cx="9144000" cy="5647572"/>
              </a:xfrm>
              <a:prstGeom prst="rect">
                <a:avLst/>
              </a:prstGeom>
              <a:blipFill>
                <a:blip r:embed="rId3"/>
                <a:stretch>
                  <a:fillRect l="-600" t="-648" r="-533" b="-756"/>
                </a:stretch>
              </a:blipFill>
            </p:spPr>
            <p:txBody>
              <a:bodyPr/>
              <a:lstStyle/>
              <a:p>
                <a:r>
                  <a:rPr lang="es-AR">
                    <a:noFill/>
                  </a:rPr>
                  <a:t> </a:t>
                </a:r>
              </a:p>
            </p:txBody>
          </p:sp>
        </mc:Fallback>
      </mc:AlternateContent>
    </p:spTree>
    <p:extLst>
      <p:ext uri="{BB962C8B-B14F-4D97-AF65-F5344CB8AC3E}">
        <p14:creationId xmlns:p14="http://schemas.microsoft.com/office/powerpoint/2010/main" val="339876375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Rectángulo 1">
                <a:extLst>
                  <a:ext uri="{FF2B5EF4-FFF2-40B4-BE49-F238E27FC236}">
                    <a16:creationId xmlns:a16="http://schemas.microsoft.com/office/drawing/2014/main" id="{B650167B-0BEE-474E-BF46-D94A428604DA}"/>
                  </a:ext>
                </a:extLst>
              </p:cNvPr>
              <p:cNvSpPr/>
              <p:nvPr/>
            </p:nvSpPr>
            <p:spPr>
              <a:xfrm>
                <a:off x="1068142" y="931301"/>
                <a:ext cx="9179728" cy="4775731"/>
              </a:xfrm>
              <a:prstGeom prst="rect">
                <a:avLst/>
              </a:prstGeom>
            </p:spPr>
            <p:txBody>
              <a:bodyPr wrap="square">
                <a:spAutoFit/>
              </a:bodyPr>
              <a:lstStyle/>
              <a:p>
                <a:pPr algn="just"/>
                <a:r>
                  <a:rPr lang="es-AR" i="1" dirty="0">
                    <a:latin typeface="Century Gothic" panose="020B0502020202020204" pitchFamily="34" charset="0"/>
                  </a:rPr>
                  <a:t>Si la pregunta fuera: </a:t>
                </a:r>
                <a:r>
                  <a:rPr lang="es-AR" b="1" i="1" dirty="0">
                    <a:solidFill>
                      <a:srgbClr val="2E3192"/>
                    </a:solidFill>
                    <a:latin typeface="Century Gothic" panose="020B0502020202020204" pitchFamily="34" charset="0"/>
                  </a:rPr>
                  <a:t>¿Cuál es la probabilidad de que se infecten exactamente 10 personas en 3 semanas?</a:t>
                </a:r>
              </a:p>
              <a:p>
                <a:pPr algn="just"/>
                <a:endParaRPr lang="es-AR" b="1" i="1" dirty="0">
                  <a:solidFill>
                    <a:srgbClr val="FF0000"/>
                  </a:solidFill>
                  <a:latin typeface="Century Gothic" panose="020B0502020202020204" pitchFamily="34" charset="0"/>
                </a:endParaRPr>
              </a:p>
              <a:p>
                <a:pPr algn="just"/>
                <a:r>
                  <a:rPr lang="es-AR" b="1" dirty="0">
                    <a:latin typeface="Century Gothic" panose="020B0502020202020204" pitchFamily="34" charset="0"/>
                  </a:rPr>
                  <a:t>Lo que deberíamos realizar es adaptar el valor del parámetro lambda mediante regla de 3 simples</a:t>
                </a:r>
              </a:p>
              <a:p>
                <a:pPr algn="just"/>
                <a:endParaRPr lang="es-AR" b="1" i="1" dirty="0">
                  <a:solidFill>
                    <a:srgbClr val="FF0000"/>
                  </a:solidFill>
                  <a:latin typeface="Century Gothic" panose="020B0502020202020204" pitchFamily="34" charset="0"/>
                </a:endParaRPr>
              </a:p>
              <a:p>
                <a:pPr algn="just"/>
                <a14:m>
                  <m:oMathPara xmlns:m="http://schemas.openxmlformats.org/officeDocument/2006/math">
                    <m:oMathParaPr>
                      <m:jc m:val="centerGroup"/>
                    </m:oMathParaPr>
                    <m:oMath xmlns:m="http://schemas.openxmlformats.org/officeDocument/2006/math">
                      <m:r>
                        <a:rPr lang="es-AR" i="1">
                          <a:latin typeface="Cambria Math" panose="02040503050406030204" pitchFamily="18" charset="0"/>
                        </a:rPr>
                        <m:t>𝜆</m:t>
                      </m:r>
                      <m:r>
                        <a:rPr lang="es-AR" i="1">
                          <a:latin typeface="Cambria Math" panose="02040503050406030204" pitchFamily="18" charset="0"/>
                        </a:rPr>
                        <m:t>=2</m:t>
                      </m:r>
                      <m:f>
                        <m:fPr>
                          <m:ctrlPr>
                            <a:rPr lang="es-AR" i="1">
                              <a:latin typeface="Cambria Math" panose="02040503050406030204" pitchFamily="18" charset="0"/>
                            </a:rPr>
                          </m:ctrlPr>
                        </m:fPr>
                        <m:num>
                          <m:r>
                            <a:rPr lang="es-AR" i="1">
                              <a:latin typeface="Cambria Math" panose="02040503050406030204" pitchFamily="18" charset="0"/>
                            </a:rPr>
                            <m:t>𝑖𝑛𝑓𝑒𝑐𝑡𝑎𝑑𝑜𝑠</m:t>
                          </m:r>
                        </m:num>
                        <m:den>
                          <m:r>
                            <a:rPr lang="es-AR" i="1">
                              <a:latin typeface="Cambria Math" panose="02040503050406030204" pitchFamily="18" charset="0"/>
                            </a:rPr>
                            <m:t>𝑠𝑒𝑚𝑎𝑛𝑎</m:t>
                          </m:r>
                        </m:den>
                      </m:f>
                      <m:r>
                        <a:rPr lang="es-AR" i="1">
                          <a:latin typeface="Cambria Math" panose="02040503050406030204" pitchFamily="18" charset="0"/>
                        </a:rPr>
                        <m:t>∗</m:t>
                      </m:r>
                      <m:r>
                        <a:rPr lang="es-AR" i="1">
                          <a:latin typeface="Cambria Math" panose="02040503050406030204" pitchFamily="18" charset="0"/>
                        </a:rPr>
                        <m:t>3</m:t>
                      </m:r>
                      <m:r>
                        <a:rPr lang="es-AR" i="1">
                          <a:latin typeface="Cambria Math" panose="02040503050406030204" pitchFamily="18" charset="0"/>
                        </a:rPr>
                        <m:t> </m:t>
                      </m:r>
                      <m:r>
                        <a:rPr lang="es-AR" i="1">
                          <a:latin typeface="Cambria Math" panose="02040503050406030204" pitchFamily="18" charset="0"/>
                        </a:rPr>
                        <m:t>𝑠𝑒𝑚𝑎𝑛𝑎𝑠</m:t>
                      </m:r>
                      <m:r>
                        <a:rPr lang="es-AR" i="1">
                          <a:latin typeface="Cambria Math" panose="02040503050406030204" pitchFamily="18" charset="0"/>
                        </a:rPr>
                        <m:t>=6 </m:t>
                      </m:r>
                      <m:r>
                        <a:rPr lang="es-AR" i="1">
                          <a:latin typeface="Cambria Math" panose="02040503050406030204" pitchFamily="18" charset="0"/>
                        </a:rPr>
                        <m:t>𝑖𝑛𝑓𝑒𝑐𝑡𝑎𝑑𝑜𝑠</m:t>
                      </m:r>
                    </m:oMath>
                  </m:oMathPara>
                </a14:m>
                <a:endParaRPr lang="es-AR" dirty="0">
                  <a:latin typeface="Century Gothic" panose="020B0502020202020204" pitchFamily="34" charset="0"/>
                </a:endParaRPr>
              </a:p>
              <a:p>
                <a:pPr algn="just"/>
                <a:endParaRPr lang="es-AR" dirty="0">
                  <a:latin typeface="Century Gothic" panose="020B0502020202020204" pitchFamily="34" charset="0"/>
                </a:endParaRPr>
              </a:p>
              <a:p>
                <a:pPr algn="just"/>
                <a:r>
                  <a:rPr lang="es-AR" dirty="0">
                    <a:latin typeface="Century Gothic" panose="020B0502020202020204" pitchFamily="34" charset="0"/>
                  </a:rPr>
                  <a:t>Ahora podemos responder la pregunta,</a:t>
                </a:r>
              </a:p>
              <a:p>
                <a:pPr algn="just"/>
                <a:endParaRPr lang="es-AR" dirty="0">
                  <a:latin typeface="Century Gothic" panose="020B0502020202020204" pitchFamily="34" charset="0"/>
                </a:endParaRPr>
              </a:p>
              <a:p>
                <a:pPr algn="just"/>
                <a14:m>
                  <m:oMathPara xmlns:m="http://schemas.openxmlformats.org/officeDocument/2006/math">
                    <m:oMathParaPr>
                      <m:jc m:val="centerGroup"/>
                    </m:oMathParaPr>
                    <m:oMath xmlns:m="http://schemas.openxmlformats.org/officeDocument/2006/math">
                      <m:r>
                        <a:rPr lang="es-AR" i="1">
                          <a:latin typeface="Cambria Math" panose="02040503050406030204" pitchFamily="18" charset="0"/>
                        </a:rPr>
                        <m:t>𝑃</m:t>
                      </m:r>
                      <m:d>
                        <m:dPr>
                          <m:begChr m:val="["/>
                          <m:endChr m:val="]"/>
                          <m:ctrlPr>
                            <a:rPr lang="es-AR" i="1">
                              <a:latin typeface="Cambria Math" panose="02040503050406030204" pitchFamily="18" charset="0"/>
                            </a:rPr>
                          </m:ctrlPr>
                        </m:dPr>
                        <m:e>
                          <m:r>
                            <a:rPr lang="es-AR" i="1">
                              <a:latin typeface="Cambria Math" panose="02040503050406030204" pitchFamily="18" charset="0"/>
                            </a:rPr>
                            <m:t>𝑋</m:t>
                          </m:r>
                          <m:r>
                            <a:rPr lang="es-AR" i="1">
                              <a:latin typeface="Cambria Math" panose="02040503050406030204" pitchFamily="18" charset="0"/>
                            </a:rPr>
                            <m:t>=10</m:t>
                          </m:r>
                        </m:e>
                      </m:d>
                      <m:r>
                        <a:rPr lang="es-AR" i="1">
                          <a:latin typeface="Cambria Math" panose="02040503050406030204" pitchFamily="18" charset="0"/>
                        </a:rPr>
                        <m:t>=</m:t>
                      </m:r>
                      <m:f>
                        <m:fPr>
                          <m:ctrlPr>
                            <a:rPr lang="es-AR" i="1">
                              <a:latin typeface="Cambria Math" panose="02040503050406030204" pitchFamily="18" charset="0"/>
                            </a:rPr>
                          </m:ctrlPr>
                        </m:fPr>
                        <m:num>
                          <m:sSup>
                            <m:sSupPr>
                              <m:ctrlPr>
                                <a:rPr lang="es-AR" i="1">
                                  <a:latin typeface="Cambria Math" panose="02040503050406030204" pitchFamily="18" charset="0"/>
                                </a:rPr>
                              </m:ctrlPr>
                            </m:sSupPr>
                            <m:e>
                              <m:r>
                                <a:rPr lang="es-AR" i="1">
                                  <a:latin typeface="Cambria Math" panose="02040503050406030204" pitchFamily="18" charset="0"/>
                                </a:rPr>
                                <m:t>𝑒</m:t>
                              </m:r>
                            </m:e>
                            <m:sup>
                              <m:r>
                                <a:rPr lang="es-AR" i="1">
                                  <a:latin typeface="Cambria Math" panose="02040503050406030204" pitchFamily="18" charset="0"/>
                                </a:rPr>
                                <m:t>−</m:t>
                              </m:r>
                              <m:r>
                                <a:rPr lang="es-AR" i="1">
                                  <a:latin typeface="Cambria Math" panose="02040503050406030204" pitchFamily="18" charset="0"/>
                                </a:rPr>
                                <m:t>6</m:t>
                              </m:r>
                            </m:sup>
                          </m:sSup>
                          <m:sSup>
                            <m:sSupPr>
                              <m:ctrlPr>
                                <a:rPr lang="es-AR" i="1">
                                  <a:latin typeface="Cambria Math" panose="02040503050406030204" pitchFamily="18" charset="0"/>
                                </a:rPr>
                              </m:ctrlPr>
                            </m:sSupPr>
                            <m:e>
                              <m:r>
                                <a:rPr lang="es-AR" i="1">
                                  <a:latin typeface="Cambria Math" panose="02040503050406030204" pitchFamily="18" charset="0"/>
                                </a:rPr>
                                <m:t>6</m:t>
                              </m:r>
                            </m:e>
                            <m:sup>
                              <m:r>
                                <a:rPr lang="es-AR" i="1">
                                  <a:latin typeface="Cambria Math" panose="02040503050406030204" pitchFamily="18" charset="0"/>
                                </a:rPr>
                                <m:t>10</m:t>
                              </m:r>
                            </m:sup>
                          </m:sSup>
                        </m:num>
                        <m:den>
                          <m:r>
                            <a:rPr lang="es-AR" i="1">
                              <a:latin typeface="Cambria Math" panose="02040503050406030204" pitchFamily="18" charset="0"/>
                            </a:rPr>
                            <m:t>10</m:t>
                          </m:r>
                          <m:r>
                            <a:rPr lang="es-AR" i="1">
                              <a:latin typeface="Cambria Math" panose="02040503050406030204" pitchFamily="18" charset="0"/>
                            </a:rPr>
                            <m:t>!</m:t>
                          </m:r>
                        </m:den>
                      </m:f>
                      <m:r>
                        <a:rPr lang="es-AR" i="1">
                          <a:latin typeface="Cambria Math" panose="02040503050406030204" pitchFamily="18" charset="0"/>
                        </a:rPr>
                        <m:t>=0</m:t>
                      </m:r>
                      <m:r>
                        <a:rPr lang="es-AR" i="1">
                          <a:latin typeface="Cambria Math" panose="02040503050406030204" pitchFamily="18" charset="0"/>
                        </a:rPr>
                        <m:t>,0413</m:t>
                      </m:r>
                    </m:oMath>
                  </m:oMathPara>
                </a14:m>
                <a:endParaRPr lang="es-AR" dirty="0">
                  <a:latin typeface="Century Gothic" panose="020B0502020202020204" pitchFamily="34" charset="0"/>
                </a:endParaRPr>
              </a:p>
              <a:p>
                <a:pPr algn="just"/>
                <a:endParaRPr lang="es-AR" dirty="0">
                  <a:latin typeface="Century Gothic" panose="020B0502020202020204" pitchFamily="34" charset="0"/>
                </a:endParaRPr>
              </a:p>
              <a:p>
                <a:pPr algn="just"/>
                <a:r>
                  <a:rPr lang="es-AR" b="1" i="1" dirty="0">
                    <a:solidFill>
                      <a:srgbClr val="2E3192"/>
                    </a:solidFill>
                    <a:latin typeface="Century Gothic" panose="020B0502020202020204" pitchFamily="34" charset="0"/>
                  </a:rPr>
                  <a:t>La probabilidad de que se infecten exactamente 10 personas en el lapso de 3 semanas es de 0,0413.</a:t>
                </a:r>
              </a:p>
              <a:p>
                <a:pPr algn="just"/>
                <a:endParaRPr lang="es-AR" b="1" i="1" dirty="0">
                  <a:solidFill>
                    <a:srgbClr val="FF0000"/>
                  </a:solidFill>
                  <a:latin typeface="Century Gothic" panose="020B0502020202020204" pitchFamily="34" charset="0"/>
                </a:endParaRPr>
              </a:p>
            </p:txBody>
          </p:sp>
        </mc:Choice>
        <mc:Fallback>
          <p:sp>
            <p:nvSpPr>
              <p:cNvPr id="2" name="Rectángulo 1">
                <a:extLst>
                  <a:ext uri="{FF2B5EF4-FFF2-40B4-BE49-F238E27FC236}">
                    <a16:creationId xmlns:a16="http://schemas.microsoft.com/office/drawing/2014/main" id="{B650167B-0BEE-474E-BF46-D94A428604DA}"/>
                  </a:ext>
                </a:extLst>
              </p:cNvPr>
              <p:cNvSpPr>
                <a:spLocks noRot="1" noChangeAspect="1" noMove="1" noResize="1" noEditPoints="1" noAdjustHandles="1" noChangeArrowheads="1" noChangeShapeType="1" noTextEdit="1"/>
              </p:cNvSpPr>
              <p:nvPr/>
            </p:nvSpPr>
            <p:spPr>
              <a:xfrm>
                <a:off x="1068142" y="931301"/>
                <a:ext cx="9179728" cy="4775731"/>
              </a:xfrm>
              <a:prstGeom prst="rect">
                <a:avLst/>
              </a:prstGeom>
              <a:blipFill>
                <a:blip r:embed="rId2"/>
                <a:stretch>
                  <a:fillRect l="-531" t="-766" r="-598"/>
                </a:stretch>
              </a:blipFill>
            </p:spPr>
            <p:txBody>
              <a:bodyPr/>
              <a:lstStyle/>
              <a:p>
                <a:r>
                  <a:rPr lang="es-AR">
                    <a:noFill/>
                  </a:rPr>
                  <a:t> </a:t>
                </a:r>
              </a:p>
            </p:txBody>
          </p:sp>
        </mc:Fallback>
      </mc:AlternateContent>
    </p:spTree>
    <p:extLst>
      <p:ext uri="{BB962C8B-B14F-4D97-AF65-F5344CB8AC3E}">
        <p14:creationId xmlns:p14="http://schemas.microsoft.com/office/powerpoint/2010/main" val="296196541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Rectángulo 1">
                <a:extLst>
                  <a:ext uri="{FF2B5EF4-FFF2-40B4-BE49-F238E27FC236}">
                    <a16:creationId xmlns:a16="http://schemas.microsoft.com/office/drawing/2014/main" id="{ACC33853-DEF3-415E-A308-6EA98DEB3BD4}"/>
                  </a:ext>
                </a:extLst>
              </p:cNvPr>
              <p:cNvSpPr/>
              <p:nvPr/>
            </p:nvSpPr>
            <p:spPr>
              <a:xfrm>
                <a:off x="1153297" y="750215"/>
                <a:ext cx="9144000" cy="7759368"/>
              </a:xfrm>
              <a:prstGeom prst="rect">
                <a:avLst/>
              </a:prstGeom>
            </p:spPr>
            <p:txBody>
              <a:bodyPr wrap="square">
                <a:spAutoFit/>
              </a:bodyPr>
              <a:lstStyle/>
              <a:p>
                <a:pPr algn="just"/>
                <a:r>
                  <a:rPr lang="es-AR" i="1" dirty="0">
                    <a:latin typeface="Century Gothic" panose="020B0502020202020204" pitchFamily="34" charset="0"/>
                  </a:rPr>
                  <a:t>Si la pregunta fuera: </a:t>
                </a:r>
                <a:r>
                  <a:rPr lang="es-AR" b="1" i="1" dirty="0">
                    <a:solidFill>
                      <a:srgbClr val="2E3192"/>
                    </a:solidFill>
                    <a:latin typeface="Century Gothic" panose="020B0502020202020204" pitchFamily="34" charset="0"/>
                  </a:rPr>
                  <a:t>¿Cuál es la probabilidad de que se infecten como mínimo 10 personas en 2 semanas? </a:t>
                </a:r>
                <a:r>
                  <a:rPr lang="es-AR" b="1" dirty="0">
                    <a:latin typeface="Century Gothic" panose="020B0502020202020204" pitchFamily="34" charset="0"/>
                  </a:rPr>
                  <a:t>Ahora el valor del parámetro lambda es 4</a:t>
                </a:r>
              </a:p>
              <a:p>
                <a:pPr algn="just"/>
                <a:endParaRPr lang="es-AR" b="1" i="1" dirty="0">
                  <a:solidFill>
                    <a:srgbClr val="FF0000"/>
                  </a:solidFill>
                  <a:latin typeface="Century Gothic" panose="020B0502020202020204" pitchFamily="34" charset="0"/>
                </a:endParaRPr>
              </a:p>
              <a:p>
                <a:pPr algn="just"/>
                <a14:m>
                  <m:oMathPara xmlns:m="http://schemas.openxmlformats.org/officeDocument/2006/math">
                    <m:oMathParaPr>
                      <m:jc m:val="centerGroup"/>
                    </m:oMathParaPr>
                    <m:oMath xmlns:m="http://schemas.openxmlformats.org/officeDocument/2006/math">
                      <m:r>
                        <a:rPr lang="es-AR" i="1">
                          <a:latin typeface="Cambria Math" panose="02040503050406030204" pitchFamily="18" charset="0"/>
                        </a:rPr>
                        <m:t>𝜆</m:t>
                      </m:r>
                      <m:r>
                        <a:rPr lang="es-AR" i="1">
                          <a:latin typeface="Cambria Math" panose="02040503050406030204" pitchFamily="18" charset="0"/>
                        </a:rPr>
                        <m:t>=2</m:t>
                      </m:r>
                      <m:f>
                        <m:fPr>
                          <m:ctrlPr>
                            <a:rPr lang="es-AR" i="1">
                              <a:latin typeface="Cambria Math" panose="02040503050406030204" pitchFamily="18" charset="0"/>
                            </a:rPr>
                          </m:ctrlPr>
                        </m:fPr>
                        <m:num>
                          <m:r>
                            <a:rPr lang="es-AR" i="1">
                              <a:latin typeface="Cambria Math" panose="02040503050406030204" pitchFamily="18" charset="0"/>
                            </a:rPr>
                            <m:t>𝑖𝑛𝑓𝑒𝑐𝑡𝑎𝑑𝑜𝑠</m:t>
                          </m:r>
                        </m:num>
                        <m:den>
                          <m:r>
                            <a:rPr lang="es-AR" i="1">
                              <a:latin typeface="Cambria Math" panose="02040503050406030204" pitchFamily="18" charset="0"/>
                            </a:rPr>
                            <m:t>𝑠𝑒𝑚𝑎𝑛𝑎</m:t>
                          </m:r>
                        </m:den>
                      </m:f>
                      <m:r>
                        <a:rPr lang="es-AR" i="1">
                          <a:latin typeface="Cambria Math" panose="02040503050406030204" pitchFamily="18" charset="0"/>
                        </a:rPr>
                        <m:t>∗</m:t>
                      </m:r>
                      <m:r>
                        <a:rPr lang="es-AR" i="1">
                          <a:latin typeface="Cambria Math" panose="02040503050406030204" pitchFamily="18" charset="0"/>
                        </a:rPr>
                        <m:t>2</m:t>
                      </m:r>
                      <m:r>
                        <a:rPr lang="es-AR" i="1">
                          <a:latin typeface="Cambria Math" panose="02040503050406030204" pitchFamily="18" charset="0"/>
                        </a:rPr>
                        <m:t> </m:t>
                      </m:r>
                      <m:r>
                        <a:rPr lang="es-AR" i="1">
                          <a:latin typeface="Cambria Math" panose="02040503050406030204" pitchFamily="18" charset="0"/>
                        </a:rPr>
                        <m:t>𝑠𝑒𝑚𝑎𝑛𝑎𝑠</m:t>
                      </m:r>
                      <m:r>
                        <a:rPr lang="es-AR" i="1">
                          <a:latin typeface="Cambria Math" panose="02040503050406030204" pitchFamily="18" charset="0"/>
                        </a:rPr>
                        <m:t>=4 </m:t>
                      </m:r>
                      <m:r>
                        <a:rPr lang="es-AR" i="1">
                          <a:latin typeface="Cambria Math" panose="02040503050406030204" pitchFamily="18" charset="0"/>
                        </a:rPr>
                        <m:t>𝑖𝑛𝑓𝑒𝑐𝑡𝑎𝑑𝑜𝑠</m:t>
                      </m:r>
                    </m:oMath>
                  </m:oMathPara>
                </a14:m>
                <a:endParaRPr lang="es-AR" dirty="0">
                  <a:latin typeface="Century Gothic" panose="020B0502020202020204" pitchFamily="34" charset="0"/>
                </a:endParaRPr>
              </a:p>
              <a:p>
                <a:pPr algn="just"/>
                <a:endParaRPr lang="es-AR" dirty="0">
                  <a:latin typeface="Century Gothic" panose="020B0502020202020204" pitchFamily="34" charset="0"/>
                </a:endParaRPr>
              </a:p>
              <a:p>
                <a:pPr algn="just"/>
                <a:r>
                  <a:rPr lang="es-AR" dirty="0">
                    <a:latin typeface="Century Gothic" panose="020B0502020202020204" pitchFamily="34" charset="0"/>
                  </a:rPr>
                  <a:t>Ahora podemos responder la pregunta </a:t>
                </a:r>
                <a14:m>
                  <m:oMath xmlns:m="http://schemas.openxmlformats.org/officeDocument/2006/math">
                    <m:r>
                      <a:rPr lang="es-AR" i="1">
                        <a:latin typeface="Cambria Math" panose="02040503050406030204" pitchFamily="18" charset="0"/>
                      </a:rPr>
                      <m:t>𝑃</m:t>
                    </m:r>
                    <m:d>
                      <m:dPr>
                        <m:begChr m:val="["/>
                        <m:endChr m:val="]"/>
                        <m:ctrlPr>
                          <a:rPr lang="es-AR" i="1">
                            <a:latin typeface="Cambria Math" panose="02040503050406030204" pitchFamily="18" charset="0"/>
                          </a:rPr>
                        </m:ctrlPr>
                      </m:dPr>
                      <m:e>
                        <m:r>
                          <a:rPr lang="es-AR" i="1">
                            <a:latin typeface="Cambria Math" panose="02040503050406030204" pitchFamily="18" charset="0"/>
                          </a:rPr>
                          <m:t>𝑋</m:t>
                        </m:r>
                        <m:r>
                          <a:rPr lang="es-AR" i="1">
                            <a:latin typeface="Cambria Math" panose="02040503050406030204" pitchFamily="18" charset="0"/>
                            <a:ea typeface="Cambria Math" panose="02040503050406030204" pitchFamily="18" charset="0"/>
                          </a:rPr>
                          <m:t>≥</m:t>
                        </m:r>
                        <m:r>
                          <a:rPr lang="es-AR" i="1">
                            <a:latin typeface="Cambria Math" panose="02040503050406030204" pitchFamily="18" charset="0"/>
                          </a:rPr>
                          <m:t>10</m:t>
                        </m:r>
                      </m:e>
                    </m:d>
                    <m:r>
                      <a:rPr lang="es-AR" i="1">
                        <a:latin typeface="Cambria Math" panose="02040503050406030204" pitchFamily="18" charset="0"/>
                      </a:rPr>
                      <m:t>=</m:t>
                    </m:r>
                    <m:r>
                      <a:rPr lang="es-AR" i="1">
                        <a:latin typeface="Cambria Math" panose="02040503050406030204" pitchFamily="18" charset="0"/>
                      </a:rPr>
                      <m:t>1−</m:t>
                    </m:r>
                    <m:r>
                      <a:rPr lang="es-AR" i="1">
                        <a:latin typeface="Cambria Math" panose="02040503050406030204" pitchFamily="18" charset="0"/>
                      </a:rPr>
                      <m:t>𝐹</m:t>
                    </m:r>
                    <m:d>
                      <m:dPr>
                        <m:begChr m:val="["/>
                        <m:endChr m:val="]"/>
                        <m:ctrlPr>
                          <a:rPr lang="es-AR" i="1">
                            <a:latin typeface="Cambria Math" panose="02040503050406030204" pitchFamily="18" charset="0"/>
                          </a:rPr>
                        </m:ctrlPr>
                      </m:dPr>
                      <m:e>
                        <m:r>
                          <a:rPr lang="es-AR" i="1">
                            <a:latin typeface="Cambria Math" panose="02040503050406030204" pitchFamily="18" charset="0"/>
                          </a:rPr>
                          <m:t>𝑋</m:t>
                        </m:r>
                        <m:r>
                          <a:rPr lang="es-AR" i="1">
                            <a:latin typeface="Cambria Math" panose="02040503050406030204" pitchFamily="18" charset="0"/>
                          </a:rPr>
                          <m:t>=9</m:t>
                        </m:r>
                      </m:e>
                    </m:d>
                    <m:r>
                      <a:rPr lang="es-AR" i="1">
                        <a:latin typeface="Cambria Math" panose="02040503050406030204" pitchFamily="18" charset="0"/>
                      </a:rPr>
                      <m:t>=0,00813</m:t>
                    </m:r>
                  </m:oMath>
                </a14:m>
                <a:endParaRPr lang="es-AR" dirty="0">
                  <a:latin typeface="Century Gothic" panose="020B0502020202020204" pitchFamily="34" charset="0"/>
                </a:endParaRPr>
              </a:p>
              <a:p>
                <a:pPr algn="just"/>
                <a:endParaRPr lang="es-AR" dirty="0">
                  <a:latin typeface="Century Gothic" panose="020B0502020202020204" pitchFamily="34" charset="0"/>
                </a:endParaRPr>
              </a:p>
              <a:p>
                <a:pPr algn="just"/>
                <a:endParaRPr lang="es-AR" b="1" dirty="0">
                  <a:latin typeface="Century Gothic" panose="020B0502020202020204" pitchFamily="34" charset="0"/>
                </a:endParaRPr>
              </a:p>
              <a:p>
                <a:pPr algn="just"/>
                <a:r>
                  <a:rPr lang="es-AR" i="1" dirty="0">
                    <a:latin typeface="Century Gothic" panose="020B0502020202020204" pitchFamily="34" charset="0"/>
                  </a:rPr>
                  <a:t>La probabilidad de que se infecten </a:t>
                </a:r>
              </a:p>
              <a:p>
                <a:pPr algn="just"/>
                <a:r>
                  <a:rPr lang="es-AR" i="1" dirty="0">
                    <a:latin typeface="Century Gothic" panose="020B0502020202020204" pitchFamily="34" charset="0"/>
                  </a:rPr>
                  <a:t>exactamente 10 personas en el lapso </a:t>
                </a:r>
              </a:p>
              <a:p>
                <a:pPr algn="just"/>
                <a:r>
                  <a:rPr lang="es-AR" i="1" dirty="0">
                    <a:latin typeface="Century Gothic" panose="020B0502020202020204" pitchFamily="34" charset="0"/>
                  </a:rPr>
                  <a:t>de 2 semanas es de 0,0413.</a:t>
                </a:r>
              </a:p>
              <a:p>
                <a:pPr algn="just"/>
                <a:endParaRPr lang="es-AR" b="1" i="1" dirty="0">
                  <a:solidFill>
                    <a:srgbClr val="FF0000"/>
                  </a:solidFill>
                  <a:latin typeface="Century Gothic" panose="020B0502020202020204" pitchFamily="34" charset="0"/>
                </a:endParaRPr>
              </a:p>
              <a:p>
                <a:pPr algn="just"/>
                <a:r>
                  <a:rPr lang="es-AR" i="1" dirty="0">
                    <a:latin typeface="Century Gothic" panose="020B0502020202020204" pitchFamily="34" charset="0"/>
                  </a:rPr>
                  <a:t>La Variable de Poisson está definida </a:t>
                </a:r>
              </a:p>
              <a:p>
                <a:pPr algn="just"/>
                <a:r>
                  <a:rPr lang="es-AR" i="1" dirty="0">
                    <a:latin typeface="Century Gothic" panose="020B0502020202020204" pitchFamily="34" charset="0"/>
                  </a:rPr>
                  <a:t>para los enteros positivos. </a:t>
                </a:r>
              </a:p>
              <a:p>
                <a:pPr algn="just"/>
                <a:endParaRPr lang="es-AR" b="1" i="1" dirty="0">
                  <a:solidFill>
                    <a:srgbClr val="FF0000"/>
                  </a:solidFill>
                  <a:latin typeface="Century Gothic" panose="020B0502020202020204" pitchFamily="34" charset="0"/>
                </a:endParaRPr>
              </a:p>
              <a:p>
                <a:pPr algn="just"/>
                <a:r>
                  <a:rPr lang="es-AR" i="1" dirty="0">
                    <a:latin typeface="Century Gothic" panose="020B0502020202020204" pitchFamily="34" charset="0"/>
                  </a:rPr>
                  <a:t>Es decir </a:t>
                </a:r>
                <a14:m>
                  <m:oMath xmlns:m="http://schemas.openxmlformats.org/officeDocument/2006/math">
                    <m:r>
                      <a:rPr lang="es-AR" i="1">
                        <a:latin typeface="Cambria Math" panose="02040503050406030204" pitchFamily="18" charset="0"/>
                        <a:ea typeface="Cambria Math" panose="02040503050406030204" pitchFamily="18" charset="0"/>
                      </a:rPr>
                      <m:t> </m:t>
                    </m:r>
                    <m:r>
                      <a:rPr lang="es-AR" b="1" i="1">
                        <a:latin typeface="Cambria Math" panose="02040503050406030204" pitchFamily="18" charset="0"/>
                        <a:ea typeface="Cambria Math" panose="02040503050406030204" pitchFamily="18" charset="0"/>
                      </a:rPr>
                      <m:t>𝛀</m:t>
                    </m:r>
                    <m:d>
                      <m:dPr>
                        <m:ctrlPr>
                          <a:rPr lang="es-AR" b="1" i="1">
                            <a:latin typeface="Cambria Math" panose="02040503050406030204" pitchFamily="18" charset="0"/>
                            <a:ea typeface="Cambria Math" panose="02040503050406030204" pitchFamily="18" charset="0"/>
                          </a:rPr>
                        </m:ctrlPr>
                      </m:dPr>
                      <m:e>
                        <m:r>
                          <a:rPr lang="es-AR" b="1" i="1">
                            <a:latin typeface="Cambria Math" panose="02040503050406030204" pitchFamily="18" charset="0"/>
                            <a:ea typeface="Cambria Math" panose="02040503050406030204" pitchFamily="18" charset="0"/>
                          </a:rPr>
                          <m:t>𝑿</m:t>
                        </m:r>
                      </m:e>
                    </m:d>
                    <m:r>
                      <a:rPr lang="es-AR" b="1" i="1">
                        <a:latin typeface="Cambria Math" panose="02040503050406030204" pitchFamily="18" charset="0"/>
                        <a:ea typeface="Cambria Math" panose="02040503050406030204" pitchFamily="18" charset="0"/>
                      </a:rPr>
                      <m:t>=</m:t>
                    </m:r>
                    <m:d>
                      <m:dPr>
                        <m:begChr m:val="{"/>
                        <m:endChr m:val="}"/>
                        <m:ctrlPr>
                          <a:rPr lang="es-AR" b="1" i="1">
                            <a:latin typeface="Cambria Math" panose="02040503050406030204" pitchFamily="18" charset="0"/>
                            <a:ea typeface="Cambria Math" panose="02040503050406030204" pitchFamily="18" charset="0"/>
                          </a:rPr>
                        </m:ctrlPr>
                      </m:dPr>
                      <m:e>
                        <m:r>
                          <a:rPr lang="es-AR" b="1" i="1">
                            <a:latin typeface="Cambria Math" panose="02040503050406030204" pitchFamily="18" charset="0"/>
                            <a:ea typeface="Cambria Math" panose="02040503050406030204" pitchFamily="18" charset="0"/>
                          </a:rPr>
                          <m:t>𝟎</m:t>
                        </m:r>
                        <m:r>
                          <a:rPr lang="es-AR" b="1" i="1">
                            <a:latin typeface="Cambria Math" panose="02040503050406030204" pitchFamily="18" charset="0"/>
                            <a:ea typeface="Cambria Math" panose="02040503050406030204" pitchFamily="18" charset="0"/>
                          </a:rPr>
                          <m:t>,</m:t>
                        </m:r>
                        <m:r>
                          <a:rPr lang="es-AR" b="1" i="1">
                            <a:latin typeface="Cambria Math" panose="02040503050406030204" pitchFamily="18" charset="0"/>
                            <a:ea typeface="Cambria Math" panose="02040503050406030204" pitchFamily="18" charset="0"/>
                          </a:rPr>
                          <m:t>𝟏</m:t>
                        </m:r>
                        <m:r>
                          <a:rPr lang="es-AR" b="1" i="1">
                            <a:latin typeface="Cambria Math" panose="02040503050406030204" pitchFamily="18" charset="0"/>
                            <a:ea typeface="Cambria Math" panose="02040503050406030204" pitchFamily="18" charset="0"/>
                          </a:rPr>
                          <m:t>,…,∞</m:t>
                        </m:r>
                      </m:e>
                    </m:d>
                  </m:oMath>
                </a14:m>
                <a:endParaRPr lang="es-AR" b="1" i="1" dirty="0">
                  <a:latin typeface="Century Gothic" panose="020B0502020202020204" pitchFamily="34" charset="0"/>
                </a:endParaRPr>
              </a:p>
              <a:p>
                <a:pPr algn="just"/>
                <a:endParaRPr lang="es-AR" dirty="0">
                  <a:latin typeface="Century Gothic" panose="020B0502020202020204" pitchFamily="34" charset="0"/>
                </a:endParaRPr>
              </a:p>
              <a:p>
                <a:pPr algn="just"/>
                <a:endParaRPr lang="es-AR" dirty="0">
                  <a:latin typeface="Century Gothic" panose="020B0502020202020204" pitchFamily="34" charset="0"/>
                </a:endParaRPr>
              </a:p>
              <a:p>
                <a:pPr algn="just"/>
                <a:endParaRPr lang="es-AR" dirty="0">
                  <a:latin typeface="Century Gothic" panose="020B0502020202020204" pitchFamily="34" charset="0"/>
                </a:endParaRPr>
              </a:p>
              <a:p>
                <a:pPr algn="just"/>
                <a:r>
                  <a:rPr lang="es-AR" sz="1400" dirty="0">
                    <a:latin typeface="Century Gothic" panose="020B0502020202020204" pitchFamily="34" charset="0"/>
                    <a:hlinkClick r:id="rId2"/>
                  </a:rPr>
                  <a:t>https://stattrek.com/online-calculator/poisson.aspx</a:t>
                </a:r>
                <a:endParaRPr lang="es-AR" sz="1400" dirty="0">
                  <a:latin typeface="Century Gothic" panose="020B0502020202020204" pitchFamily="34" charset="0"/>
                </a:endParaRPr>
              </a:p>
              <a:p>
                <a:pPr algn="just"/>
                <a:endParaRPr lang="es-AR" dirty="0">
                  <a:latin typeface="Century Gothic" panose="020B0502020202020204" pitchFamily="34" charset="0"/>
                </a:endParaRPr>
              </a:p>
              <a:p>
                <a:pPr algn="just"/>
                <a:endParaRPr lang="es-AR" dirty="0">
                  <a:latin typeface="Century Gothic" panose="020B0502020202020204" pitchFamily="34" charset="0"/>
                </a:endParaRPr>
              </a:p>
              <a:p>
                <a:pPr algn="just"/>
                <a:endParaRPr lang="es-AR" dirty="0">
                  <a:latin typeface="Century Gothic" panose="020B0502020202020204" pitchFamily="34" charset="0"/>
                </a:endParaRPr>
              </a:p>
              <a:p>
                <a:pPr algn="just"/>
                <a:endParaRPr lang="es-AR" dirty="0">
                  <a:latin typeface="Century Gothic" panose="020B0502020202020204" pitchFamily="34" charset="0"/>
                </a:endParaRPr>
              </a:p>
              <a:p>
                <a:pPr algn="just"/>
                <a:endParaRPr lang="es-AR" dirty="0">
                  <a:latin typeface="Century Gothic" panose="020B0502020202020204" pitchFamily="34" charset="0"/>
                </a:endParaRPr>
              </a:p>
              <a:p>
                <a:pPr algn="just"/>
                <a:endParaRPr lang="es-AR" dirty="0">
                  <a:latin typeface="Century Gothic" panose="020B0502020202020204" pitchFamily="34" charset="0"/>
                </a:endParaRPr>
              </a:p>
              <a:p>
                <a:pPr algn="just"/>
                <a:endParaRPr lang="es-AR" dirty="0">
                  <a:latin typeface="Century Gothic" panose="020B0502020202020204" pitchFamily="34" charset="0"/>
                </a:endParaRPr>
              </a:p>
            </p:txBody>
          </p:sp>
        </mc:Choice>
        <mc:Fallback>
          <p:sp>
            <p:nvSpPr>
              <p:cNvPr id="2" name="Rectángulo 1">
                <a:extLst>
                  <a:ext uri="{FF2B5EF4-FFF2-40B4-BE49-F238E27FC236}">
                    <a16:creationId xmlns:a16="http://schemas.microsoft.com/office/drawing/2014/main" id="{ACC33853-DEF3-415E-A308-6EA98DEB3BD4}"/>
                  </a:ext>
                </a:extLst>
              </p:cNvPr>
              <p:cNvSpPr>
                <a:spLocks noRot="1" noChangeAspect="1" noMove="1" noResize="1" noEditPoints="1" noAdjustHandles="1" noChangeArrowheads="1" noChangeShapeType="1" noTextEdit="1"/>
              </p:cNvSpPr>
              <p:nvPr/>
            </p:nvSpPr>
            <p:spPr>
              <a:xfrm>
                <a:off x="1153297" y="750215"/>
                <a:ext cx="9144000" cy="7759368"/>
              </a:xfrm>
              <a:prstGeom prst="rect">
                <a:avLst/>
              </a:prstGeom>
              <a:blipFill>
                <a:blip r:embed="rId3"/>
                <a:stretch>
                  <a:fillRect l="-533" t="-393" r="-600"/>
                </a:stretch>
              </a:blipFill>
            </p:spPr>
            <p:txBody>
              <a:bodyPr/>
              <a:lstStyle/>
              <a:p>
                <a:r>
                  <a:rPr lang="es-AR">
                    <a:noFill/>
                  </a:rPr>
                  <a:t> </a:t>
                </a:r>
              </a:p>
            </p:txBody>
          </p:sp>
        </mc:Fallback>
      </mc:AlternateContent>
      <p:pic>
        <p:nvPicPr>
          <p:cNvPr id="3" name="Imagen 2">
            <a:extLst>
              <a:ext uri="{FF2B5EF4-FFF2-40B4-BE49-F238E27FC236}">
                <a16:creationId xmlns:a16="http://schemas.microsoft.com/office/drawing/2014/main" id="{C38DB0A8-77F4-435E-A998-E0695380346F}"/>
              </a:ext>
            </a:extLst>
          </p:cNvPr>
          <p:cNvPicPr>
            <a:picLocks noChangeAspect="1"/>
          </p:cNvPicPr>
          <p:nvPr/>
        </p:nvPicPr>
        <p:blipFill>
          <a:blip r:embed="rId4"/>
          <a:stretch>
            <a:fillRect/>
          </a:stretch>
        </p:blipFill>
        <p:spPr>
          <a:xfrm>
            <a:off x="6214645" y="2809717"/>
            <a:ext cx="4082652" cy="3640365"/>
          </a:xfrm>
          <a:prstGeom prst="rect">
            <a:avLst/>
          </a:prstGeom>
        </p:spPr>
      </p:pic>
    </p:spTree>
    <p:extLst>
      <p:ext uri="{BB962C8B-B14F-4D97-AF65-F5344CB8AC3E}">
        <p14:creationId xmlns:p14="http://schemas.microsoft.com/office/powerpoint/2010/main" val="243722498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Rectángulo 1">
                <a:extLst>
                  <a:ext uri="{FF2B5EF4-FFF2-40B4-BE49-F238E27FC236}">
                    <a16:creationId xmlns:a16="http://schemas.microsoft.com/office/drawing/2014/main" id="{6BD06857-AF7F-4252-9988-9D9D7E8D1F0C}"/>
                  </a:ext>
                </a:extLst>
              </p:cNvPr>
              <p:cNvSpPr/>
              <p:nvPr/>
            </p:nvSpPr>
            <p:spPr>
              <a:xfrm>
                <a:off x="1524000" y="908720"/>
                <a:ext cx="9144000" cy="3970318"/>
              </a:xfrm>
              <a:prstGeom prst="rect">
                <a:avLst/>
              </a:prstGeom>
            </p:spPr>
            <p:txBody>
              <a:bodyPr wrap="square">
                <a:spAutoFit/>
              </a:bodyPr>
              <a:lstStyle/>
              <a:p>
                <a:pPr algn="just"/>
                <a:r>
                  <a:rPr lang="es-AR" i="1" dirty="0">
                    <a:latin typeface="Century Gothic" panose="020B0502020202020204" pitchFamily="34" charset="0"/>
                  </a:rPr>
                  <a:t>Si la pregunta fuera: </a:t>
                </a:r>
                <a:r>
                  <a:rPr lang="es-AR" b="1" i="1" dirty="0">
                    <a:solidFill>
                      <a:srgbClr val="2E3192"/>
                    </a:solidFill>
                    <a:latin typeface="Century Gothic" panose="020B0502020202020204" pitchFamily="34" charset="0"/>
                  </a:rPr>
                  <a:t>¿Cuál es la probabilidad de que se infecten como máximo 10 personas en 2 semanas? </a:t>
                </a:r>
                <a:r>
                  <a:rPr lang="es-AR" b="1" dirty="0">
                    <a:latin typeface="Century Gothic" panose="020B0502020202020204" pitchFamily="34" charset="0"/>
                  </a:rPr>
                  <a:t>El valor del parámetro lambda es 4</a:t>
                </a:r>
              </a:p>
              <a:p>
                <a:pPr algn="just"/>
                <a:endParaRPr lang="es-AR" b="1" dirty="0">
                  <a:latin typeface="Century Gothic" panose="020B0502020202020204" pitchFamily="34" charset="0"/>
                </a:endParaRPr>
              </a:p>
              <a:p>
                <a:pPr algn="just"/>
                <a14:m>
                  <m:oMathPara xmlns:m="http://schemas.openxmlformats.org/officeDocument/2006/math">
                    <m:oMathParaPr>
                      <m:jc m:val="centerGroup"/>
                    </m:oMathParaPr>
                    <m:oMath xmlns:m="http://schemas.openxmlformats.org/officeDocument/2006/math">
                      <m:r>
                        <a:rPr lang="es-AR" i="1">
                          <a:latin typeface="Cambria Math" panose="02040503050406030204" pitchFamily="18" charset="0"/>
                        </a:rPr>
                        <m:t>𝑃</m:t>
                      </m:r>
                      <m:d>
                        <m:dPr>
                          <m:begChr m:val="["/>
                          <m:endChr m:val="]"/>
                          <m:ctrlPr>
                            <a:rPr lang="es-AR" i="1">
                              <a:latin typeface="Cambria Math" panose="02040503050406030204" pitchFamily="18" charset="0"/>
                            </a:rPr>
                          </m:ctrlPr>
                        </m:dPr>
                        <m:e>
                          <m:r>
                            <a:rPr lang="es-AR" i="1">
                              <a:latin typeface="Cambria Math" panose="02040503050406030204" pitchFamily="18" charset="0"/>
                            </a:rPr>
                            <m:t>𝑋</m:t>
                          </m:r>
                          <m:r>
                            <a:rPr lang="es-AR" i="1">
                              <a:latin typeface="Cambria Math" panose="02040503050406030204" pitchFamily="18" charset="0"/>
                              <a:ea typeface="Cambria Math" panose="02040503050406030204" pitchFamily="18" charset="0"/>
                            </a:rPr>
                            <m:t>≤</m:t>
                          </m:r>
                          <m:r>
                            <a:rPr lang="es-AR" i="1">
                              <a:latin typeface="Cambria Math" panose="02040503050406030204" pitchFamily="18" charset="0"/>
                            </a:rPr>
                            <m:t>10</m:t>
                          </m:r>
                        </m:e>
                      </m:d>
                      <m:r>
                        <a:rPr lang="es-AR" i="1">
                          <a:latin typeface="Cambria Math" panose="02040503050406030204" pitchFamily="18" charset="0"/>
                        </a:rPr>
                        <m:t>=</m:t>
                      </m:r>
                      <m:r>
                        <a:rPr lang="es-AR" i="1">
                          <a:latin typeface="Cambria Math" panose="02040503050406030204" pitchFamily="18" charset="0"/>
                        </a:rPr>
                        <m:t>𝐹</m:t>
                      </m:r>
                      <m:d>
                        <m:dPr>
                          <m:begChr m:val="["/>
                          <m:endChr m:val="]"/>
                          <m:ctrlPr>
                            <a:rPr lang="es-AR" i="1">
                              <a:latin typeface="Cambria Math" panose="02040503050406030204" pitchFamily="18" charset="0"/>
                            </a:rPr>
                          </m:ctrlPr>
                        </m:dPr>
                        <m:e>
                          <m:r>
                            <a:rPr lang="es-AR" i="1">
                              <a:latin typeface="Cambria Math" panose="02040503050406030204" pitchFamily="18" charset="0"/>
                            </a:rPr>
                            <m:t>𝑋</m:t>
                          </m:r>
                          <m:r>
                            <a:rPr lang="es-AR" i="1">
                              <a:latin typeface="Cambria Math" panose="02040503050406030204" pitchFamily="18" charset="0"/>
                            </a:rPr>
                            <m:t>=10</m:t>
                          </m:r>
                        </m:e>
                      </m:d>
                      <m:r>
                        <a:rPr lang="es-AR" i="1">
                          <a:latin typeface="Cambria Math" panose="02040503050406030204" pitchFamily="18" charset="0"/>
                        </a:rPr>
                        <m:t>=</m:t>
                      </m:r>
                      <m:r>
                        <a:rPr lang="es-AR" i="1">
                          <a:latin typeface="Cambria Math" panose="02040503050406030204" pitchFamily="18" charset="0"/>
                        </a:rPr>
                        <m:t>0,99716</m:t>
                      </m:r>
                    </m:oMath>
                  </m:oMathPara>
                </a14:m>
                <a:endParaRPr lang="es-AR" b="1" dirty="0">
                  <a:latin typeface="Century Gothic" panose="020B0502020202020204" pitchFamily="34" charset="0"/>
                </a:endParaRPr>
              </a:p>
              <a:p>
                <a:pPr algn="just"/>
                <a:endParaRPr lang="es-AR" b="1" dirty="0">
                  <a:latin typeface="Century Gothic" panose="020B0502020202020204" pitchFamily="34" charset="0"/>
                </a:endParaRPr>
              </a:p>
              <a:p>
                <a:pPr algn="just"/>
                <a:r>
                  <a:rPr lang="es-AR" b="1" i="1" dirty="0">
                    <a:solidFill>
                      <a:srgbClr val="2E3192"/>
                    </a:solidFill>
                    <a:latin typeface="Century Gothic" panose="020B0502020202020204" pitchFamily="34" charset="0"/>
                  </a:rPr>
                  <a:t>¿Cuál es la probabilidad de que se infecten entre 7 y 10 personas (inclusive) en 2 semanas? </a:t>
                </a:r>
                <a:r>
                  <a:rPr lang="es-AR" b="1" dirty="0">
                    <a:latin typeface="Century Gothic" panose="020B0502020202020204" pitchFamily="34" charset="0"/>
                  </a:rPr>
                  <a:t>El valor del parámetro lambda es 4</a:t>
                </a:r>
              </a:p>
              <a:p>
                <a:pPr algn="just"/>
                <a:endParaRPr lang="es-AR" b="1" dirty="0">
                  <a:latin typeface="Century Gothic" panose="020B0502020202020204" pitchFamily="34" charset="0"/>
                </a:endParaRPr>
              </a:p>
              <a:p>
                <a:pPr algn="just"/>
                <a14:m>
                  <m:oMathPara xmlns:m="http://schemas.openxmlformats.org/officeDocument/2006/math">
                    <m:oMathParaPr>
                      <m:jc m:val="centerGroup"/>
                    </m:oMathParaPr>
                    <m:oMath xmlns:m="http://schemas.openxmlformats.org/officeDocument/2006/math">
                      <m:r>
                        <a:rPr lang="es-AR" i="1">
                          <a:latin typeface="Cambria Math" panose="02040503050406030204" pitchFamily="18" charset="0"/>
                        </a:rPr>
                        <m:t>𝑃</m:t>
                      </m:r>
                      <m:d>
                        <m:dPr>
                          <m:begChr m:val="["/>
                          <m:endChr m:val="]"/>
                          <m:ctrlPr>
                            <a:rPr lang="es-AR" i="1">
                              <a:latin typeface="Cambria Math" panose="02040503050406030204" pitchFamily="18" charset="0"/>
                            </a:rPr>
                          </m:ctrlPr>
                        </m:dPr>
                        <m:e>
                          <m:r>
                            <a:rPr lang="es-AR" i="1">
                              <a:latin typeface="Cambria Math" panose="02040503050406030204" pitchFamily="18" charset="0"/>
                            </a:rPr>
                            <m:t>7</m:t>
                          </m:r>
                          <m:r>
                            <a:rPr lang="es-AR" i="1">
                              <a:latin typeface="Cambria Math" panose="02040503050406030204" pitchFamily="18" charset="0"/>
                              <a:ea typeface="Cambria Math" panose="02040503050406030204" pitchFamily="18" charset="0"/>
                            </a:rPr>
                            <m:t>≤</m:t>
                          </m:r>
                          <m:r>
                            <a:rPr lang="es-AR" i="1">
                              <a:latin typeface="Cambria Math" panose="02040503050406030204" pitchFamily="18" charset="0"/>
                            </a:rPr>
                            <m:t>𝑋</m:t>
                          </m:r>
                          <m:r>
                            <a:rPr lang="es-AR" i="1">
                              <a:latin typeface="Cambria Math" panose="02040503050406030204" pitchFamily="18" charset="0"/>
                              <a:ea typeface="Cambria Math" panose="02040503050406030204" pitchFamily="18" charset="0"/>
                            </a:rPr>
                            <m:t>≤</m:t>
                          </m:r>
                          <m:r>
                            <a:rPr lang="es-AR" i="1">
                              <a:latin typeface="Cambria Math" panose="02040503050406030204" pitchFamily="18" charset="0"/>
                            </a:rPr>
                            <m:t>10</m:t>
                          </m:r>
                        </m:e>
                      </m:d>
                      <m:r>
                        <a:rPr lang="es-AR" i="1">
                          <a:latin typeface="Cambria Math" panose="02040503050406030204" pitchFamily="18" charset="0"/>
                        </a:rPr>
                        <m:t>=</m:t>
                      </m:r>
                      <m:r>
                        <a:rPr lang="es-AR" i="1">
                          <a:latin typeface="Cambria Math" panose="02040503050406030204" pitchFamily="18" charset="0"/>
                        </a:rPr>
                        <m:t>𝐹</m:t>
                      </m:r>
                      <m:d>
                        <m:dPr>
                          <m:begChr m:val="["/>
                          <m:endChr m:val="]"/>
                          <m:ctrlPr>
                            <a:rPr lang="es-AR" i="1">
                              <a:latin typeface="Cambria Math" panose="02040503050406030204" pitchFamily="18" charset="0"/>
                            </a:rPr>
                          </m:ctrlPr>
                        </m:dPr>
                        <m:e>
                          <m:r>
                            <a:rPr lang="es-AR" i="1">
                              <a:latin typeface="Cambria Math" panose="02040503050406030204" pitchFamily="18" charset="0"/>
                            </a:rPr>
                            <m:t>𝑋</m:t>
                          </m:r>
                          <m:r>
                            <a:rPr lang="es-AR" i="1">
                              <a:latin typeface="Cambria Math" panose="02040503050406030204" pitchFamily="18" charset="0"/>
                            </a:rPr>
                            <m:t>=10</m:t>
                          </m:r>
                        </m:e>
                      </m:d>
                      <m:r>
                        <a:rPr lang="es-AR" i="1">
                          <a:latin typeface="Cambria Math" panose="02040503050406030204" pitchFamily="18" charset="0"/>
                        </a:rPr>
                        <m:t>−</m:t>
                      </m:r>
                      <m:r>
                        <a:rPr lang="es-AR" i="1">
                          <a:latin typeface="Cambria Math" panose="02040503050406030204" pitchFamily="18" charset="0"/>
                        </a:rPr>
                        <m:t>𝐹</m:t>
                      </m:r>
                      <m:d>
                        <m:dPr>
                          <m:begChr m:val="["/>
                          <m:endChr m:val="]"/>
                          <m:ctrlPr>
                            <a:rPr lang="es-AR" i="1">
                              <a:latin typeface="Cambria Math" panose="02040503050406030204" pitchFamily="18" charset="0"/>
                            </a:rPr>
                          </m:ctrlPr>
                        </m:dPr>
                        <m:e>
                          <m:r>
                            <a:rPr lang="es-AR" i="1">
                              <a:latin typeface="Cambria Math" panose="02040503050406030204" pitchFamily="18" charset="0"/>
                            </a:rPr>
                            <m:t>𝑋</m:t>
                          </m:r>
                          <m:r>
                            <a:rPr lang="es-AR" i="1">
                              <a:latin typeface="Cambria Math" panose="02040503050406030204" pitchFamily="18" charset="0"/>
                            </a:rPr>
                            <m:t>=6</m:t>
                          </m:r>
                        </m:e>
                      </m:d>
                      <m:r>
                        <a:rPr lang="es-AR" i="1">
                          <a:latin typeface="Cambria Math" panose="02040503050406030204" pitchFamily="18" charset="0"/>
                        </a:rPr>
                        <m:t>=0,99716−0</m:t>
                      </m:r>
                      <m:r>
                        <a:rPr lang="es-AR" i="1">
                          <a:latin typeface="Cambria Math" panose="02040503050406030204" pitchFamily="18" charset="0"/>
                        </a:rPr>
                        <m:t>,</m:t>
                      </m:r>
                      <m:r>
                        <a:rPr lang="es-AR" i="1">
                          <a:latin typeface="Cambria Math" panose="02040503050406030204" pitchFamily="18" charset="0"/>
                        </a:rPr>
                        <m:t>88933</m:t>
                      </m:r>
                      <m:r>
                        <a:rPr lang="es-AR" i="1">
                          <a:latin typeface="Cambria Math" panose="02040503050406030204" pitchFamily="18" charset="0"/>
                        </a:rPr>
                        <m:t>=0,10783</m:t>
                      </m:r>
                    </m:oMath>
                  </m:oMathPara>
                </a14:m>
                <a:endParaRPr lang="es-AR" b="1" dirty="0">
                  <a:latin typeface="Century Gothic" panose="020B0502020202020204" pitchFamily="34" charset="0"/>
                </a:endParaRPr>
              </a:p>
              <a:p>
                <a:pPr algn="just"/>
                <a:endParaRPr lang="es-AR" b="1" dirty="0">
                  <a:latin typeface="Century Gothic" panose="020B0502020202020204" pitchFamily="34" charset="0"/>
                </a:endParaRPr>
              </a:p>
              <a:p>
                <a:pPr algn="just"/>
                <a:r>
                  <a:rPr lang="es-AR" dirty="0">
                    <a:latin typeface="Century Gothic" panose="020B0502020202020204" pitchFamily="34" charset="0"/>
                  </a:rPr>
                  <a:t>Es decir la probabilidad que en un lapso de 2 semanas se infecten entre 7 y 10 personas es de 0,10783 respectivamente.</a:t>
                </a:r>
              </a:p>
              <a:p>
                <a:pPr algn="just"/>
                <a:endParaRPr lang="es-AR" dirty="0">
                  <a:latin typeface="Century Gothic" panose="020B0502020202020204" pitchFamily="34" charset="0"/>
                </a:endParaRPr>
              </a:p>
              <a:p>
                <a:pPr algn="just"/>
                <a:endParaRPr lang="es-AR" dirty="0">
                  <a:latin typeface="Century Gothic" panose="020B0502020202020204" pitchFamily="34" charset="0"/>
                </a:endParaRPr>
              </a:p>
            </p:txBody>
          </p:sp>
        </mc:Choice>
        <mc:Fallback>
          <p:sp>
            <p:nvSpPr>
              <p:cNvPr id="2" name="Rectángulo 1">
                <a:extLst>
                  <a:ext uri="{FF2B5EF4-FFF2-40B4-BE49-F238E27FC236}">
                    <a16:creationId xmlns:a16="http://schemas.microsoft.com/office/drawing/2014/main" id="{6BD06857-AF7F-4252-9988-9D9D7E8D1F0C}"/>
                  </a:ext>
                </a:extLst>
              </p:cNvPr>
              <p:cNvSpPr>
                <a:spLocks noRot="1" noChangeAspect="1" noMove="1" noResize="1" noEditPoints="1" noAdjustHandles="1" noChangeArrowheads="1" noChangeShapeType="1" noTextEdit="1"/>
              </p:cNvSpPr>
              <p:nvPr/>
            </p:nvSpPr>
            <p:spPr>
              <a:xfrm>
                <a:off x="1524000" y="908720"/>
                <a:ext cx="9144000" cy="3970318"/>
              </a:xfrm>
              <a:prstGeom prst="rect">
                <a:avLst/>
              </a:prstGeom>
              <a:blipFill>
                <a:blip r:embed="rId2"/>
                <a:stretch>
                  <a:fillRect l="-533" t="-768" r="-533"/>
                </a:stretch>
              </a:blipFill>
            </p:spPr>
            <p:txBody>
              <a:bodyPr/>
              <a:lstStyle/>
              <a:p>
                <a:r>
                  <a:rPr lang="es-AR">
                    <a:noFill/>
                  </a:rPr>
                  <a:t> </a:t>
                </a:r>
              </a:p>
            </p:txBody>
          </p:sp>
        </mc:Fallback>
      </mc:AlternateContent>
      <p:pic>
        <p:nvPicPr>
          <p:cNvPr id="4" name="Imagen 3">
            <a:extLst>
              <a:ext uri="{FF2B5EF4-FFF2-40B4-BE49-F238E27FC236}">
                <a16:creationId xmlns:a16="http://schemas.microsoft.com/office/drawing/2014/main" id="{A8632D43-8E82-4ECB-B44F-A2B803698F97}"/>
              </a:ext>
            </a:extLst>
          </p:cNvPr>
          <p:cNvPicPr>
            <a:picLocks noChangeAspect="1"/>
          </p:cNvPicPr>
          <p:nvPr/>
        </p:nvPicPr>
        <p:blipFill>
          <a:blip r:embed="rId3"/>
          <a:stretch>
            <a:fillRect/>
          </a:stretch>
        </p:blipFill>
        <p:spPr>
          <a:xfrm>
            <a:off x="6328646" y="4102544"/>
            <a:ext cx="4490757" cy="2538254"/>
          </a:xfrm>
          <a:prstGeom prst="rect">
            <a:avLst/>
          </a:prstGeom>
        </p:spPr>
      </p:pic>
    </p:spTree>
    <p:extLst>
      <p:ext uri="{BB962C8B-B14F-4D97-AF65-F5344CB8AC3E}">
        <p14:creationId xmlns:p14="http://schemas.microsoft.com/office/powerpoint/2010/main" val="6497523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Rectángulo 1"/>
              <p:cNvSpPr/>
              <p:nvPr/>
            </p:nvSpPr>
            <p:spPr>
              <a:xfrm>
                <a:off x="1494796" y="908721"/>
                <a:ext cx="9173204" cy="5136663"/>
              </a:xfrm>
              <a:prstGeom prst="rect">
                <a:avLst/>
              </a:prstGeom>
            </p:spPr>
            <p:txBody>
              <a:bodyPr wrap="square">
                <a:spAutoFit/>
              </a:bodyPr>
              <a:lstStyle/>
              <a:p>
                <a:pPr algn="just">
                  <a:lnSpc>
                    <a:spcPct val="107000"/>
                  </a:lnSpc>
                  <a:spcAft>
                    <a:spcPts val="800"/>
                  </a:spcAft>
                </a:pPr>
                <a:r>
                  <a:rPr lang="es-AR" dirty="0">
                    <a:latin typeface="Century Gothic" panose="020B0502020202020204" pitchFamily="34" charset="0"/>
                  </a:rPr>
                  <a:t>La variable aleatoria cuantifica,</a:t>
                </a:r>
              </a:p>
              <a:p>
                <a:pPr algn="just">
                  <a:lnSpc>
                    <a:spcPct val="107000"/>
                  </a:lnSpc>
                  <a:spcAft>
                    <a:spcPts val="800"/>
                  </a:spcAft>
                </a:pPr>
                <a14:m>
                  <m:oMathPara xmlns:m="http://schemas.openxmlformats.org/officeDocument/2006/math">
                    <m:oMathParaPr>
                      <m:jc m:val="centerGroup"/>
                    </m:oMathParaPr>
                    <m:oMath xmlns:m="http://schemas.openxmlformats.org/officeDocument/2006/math">
                      <m:r>
                        <a:rPr lang="es-AR">
                          <a:latin typeface="Cambria Math" panose="02040503050406030204" pitchFamily="18" charset="0"/>
                        </a:rPr>
                        <m:t>𝑋</m:t>
                      </m:r>
                      <m:r>
                        <a:rPr lang="es-AR">
                          <a:latin typeface="Cambria Math" panose="02040503050406030204" pitchFamily="18" charset="0"/>
                        </a:rPr>
                        <m:t>:</m:t>
                      </m:r>
                      <m:r>
                        <a:rPr lang="es-AR">
                          <a:latin typeface="Cambria Math" panose="02040503050406030204" pitchFamily="18" charset="0"/>
                        </a:rPr>
                        <m:t>𝐶𝑎𝑛𝑡𝑖𝑑𝑎𝑑</m:t>
                      </m:r>
                      <m:r>
                        <a:rPr lang="es-AR">
                          <a:latin typeface="Cambria Math" panose="02040503050406030204" pitchFamily="18" charset="0"/>
                        </a:rPr>
                        <m:t> </m:t>
                      </m:r>
                      <m:r>
                        <a:rPr lang="es-AR">
                          <a:latin typeface="Cambria Math" panose="02040503050406030204" pitchFamily="18" charset="0"/>
                        </a:rPr>
                        <m:t>𝑑𝑒</m:t>
                      </m:r>
                      <m:r>
                        <a:rPr lang="es-AR">
                          <a:latin typeface="Cambria Math" panose="02040503050406030204" pitchFamily="18" charset="0"/>
                        </a:rPr>
                        <m:t> </m:t>
                      </m:r>
                      <m:r>
                        <a:rPr lang="es-AR">
                          <a:latin typeface="Cambria Math" panose="02040503050406030204" pitchFamily="18" charset="0"/>
                        </a:rPr>
                        <m:t>𝑒𝑙𝑒𝑚𝑒𝑛𝑡𝑜𝑠</m:t>
                      </m:r>
                      <m:r>
                        <a:rPr lang="es-AR">
                          <a:latin typeface="Cambria Math" panose="02040503050406030204" pitchFamily="18" charset="0"/>
                        </a:rPr>
                        <m:t> </m:t>
                      </m:r>
                      <m:r>
                        <a:rPr lang="es-AR">
                          <a:latin typeface="Cambria Math" panose="02040503050406030204" pitchFamily="18" charset="0"/>
                        </a:rPr>
                        <m:t>𝑐𝑜𝑛</m:t>
                      </m:r>
                      <m:r>
                        <a:rPr lang="es-AR">
                          <a:latin typeface="Cambria Math" panose="02040503050406030204" pitchFamily="18" charset="0"/>
                        </a:rPr>
                        <m:t> </m:t>
                      </m:r>
                      <m:r>
                        <a:rPr lang="es-AR">
                          <a:latin typeface="Cambria Math" panose="02040503050406030204" pitchFamily="18" charset="0"/>
                        </a:rPr>
                        <m:t>𝑢𝑛</m:t>
                      </m:r>
                      <m:r>
                        <a:rPr lang="es-AR">
                          <a:latin typeface="Cambria Math" panose="02040503050406030204" pitchFamily="18" charset="0"/>
                        </a:rPr>
                        <m:t> </m:t>
                      </m:r>
                      <m:r>
                        <a:rPr lang="es-AR">
                          <a:latin typeface="Cambria Math" panose="02040503050406030204" pitchFamily="18" charset="0"/>
                        </a:rPr>
                        <m:t>𝑑𝑒𝑡𝑒𝑟𝑚𝑖𝑛𝑎𝑑𝑜</m:t>
                      </m:r>
                      <m:r>
                        <a:rPr lang="es-AR">
                          <a:latin typeface="Cambria Math" panose="02040503050406030204" pitchFamily="18" charset="0"/>
                        </a:rPr>
                        <m:t> </m:t>
                      </m:r>
                      <m:r>
                        <a:rPr lang="es-AR">
                          <a:latin typeface="Cambria Math" panose="02040503050406030204" pitchFamily="18" charset="0"/>
                        </a:rPr>
                        <m:t>𝑎𝑡𝑟𝑖𝑏𝑢𝑡𝑜</m:t>
                      </m:r>
                      <m:r>
                        <a:rPr lang="es-AR">
                          <a:latin typeface="Cambria Math" panose="02040503050406030204" pitchFamily="18" charset="0"/>
                        </a:rPr>
                        <m:t> </m:t>
                      </m:r>
                      <m:r>
                        <a:rPr lang="es-AR" i="1">
                          <a:latin typeface="Cambria Math" panose="02040503050406030204" pitchFamily="18" charset="0"/>
                        </a:rPr>
                        <m:t>𝑒𝑛</m:t>
                      </m:r>
                      <m:r>
                        <a:rPr lang="es-AR" i="1">
                          <a:latin typeface="Cambria Math" panose="02040503050406030204" pitchFamily="18" charset="0"/>
                        </a:rPr>
                        <m:t> </m:t>
                      </m:r>
                      <m:r>
                        <a:rPr lang="es-AR" i="1">
                          <a:latin typeface="Cambria Math" panose="02040503050406030204" pitchFamily="18" charset="0"/>
                        </a:rPr>
                        <m:t>𝑢𝑛</m:t>
                      </m:r>
                      <m:r>
                        <a:rPr lang="es-AR" i="1">
                          <a:latin typeface="Cambria Math" panose="02040503050406030204" pitchFamily="18" charset="0"/>
                        </a:rPr>
                        <m:t> </m:t>
                      </m:r>
                      <m:r>
                        <a:rPr lang="es-AR" i="1">
                          <a:latin typeface="Cambria Math" panose="02040503050406030204" pitchFamily="18" charset="0"/>
                        </a:rPr>
                        <m:t>𝑒𝑠𝑝𝑎𝑐𝑖𝑜</m:t>
                      </m:r>
                      <m:r>
                        <a:rPr lang="es-AR" i="1">
                          <a:latin typeface="Cambria Math" panose="02040503050406030204" pitchFamily="18" charset="0"/>
                        </a:rPr>
                        <m:t> </m:t>
                      </m:r>
                      <m:r>
                        <a:rPr lang="es-AR" i="1">
                          <a:latin typeface="Cambria Math" panose="02040503050406030204" pitchFamily="18" charset="0"/>
                        </a:rPr>
                        <m:t>𝑡𝑒𝑚𝑝𝑜𝑟𝑎𝑙</m:t>
                      </m:r>
                    </m:oMath>
                  </m:oMathPara>
                </a14:m>
                <a:endParaRPr lang="es-AR" i="1" dirty="0">
                  <a:latin typeface="Century Gothic" panose="020B0502020202020204" pitchFamily="34" charset="0"/>
                </a:endParaRPr>
              </a:p>
              <a:p>
                <a:pPr algn="just">
                  <a:lnSpc>
                    <a:spcPct val="107000"/>
                  </a:lnSpc>
                  <a:spcAft>
                    <a:spcPts val="800"/>
                  </a:spcAft>
                </a:pPr>
                <a:r>
                  <a:rPr lang="es-ES" dirty="0">
                    <a:latin typeface="Century Gothic" panose="020B0502020202020204" pitchFamily="34" charset="0"/>
                  </a:rPr>
                  <a:t>En notación compacta,</a:t>
                </a:r>
              </a:p>
              <a:p>
                <a:pPr/>
                <a14:m>
                  <m:oMathPara xmlns:m="http://schemas.openxmlformats.org/officeDocument/2006/math">
                    <m:oMathParaPr>
                      <m:jc m:val="centerGroup"/>
                    </m:oMathParaPr>
                    <m:oMath xmlns:m="http://schemas.openxmlformats.org/officeDocument/2006/math">
                      <m:r>
                        <a:rPr lang="es-AR" i="1">
                          <a:latin typeface="Cambria Math" panose="02040503050406030204" pitchFamily="18" charset="0"/>
                        </a:rPr>
                        <m:t>𝑋</m:t>
                      </m:r>
                      <m:r>
                        <a:rPr lang="es-AR" i="1">
                          <a:latin typeface="Cambria Math" panose="02040503050406030204" pitchFamily="18" charset="0"/>
                        </a:rPr>
                        <m:t> ~ </m:t>
                      </m:r>
                      <m:r>
                        <a:rPr lang="es-AR" i="1">
                          <a:latin typeface="Cambria Math" panose="02040503050406030204" pitchFamily="18" charset="0"/>
                        </a:rPr>
                        <m:t>𝑃</m:t>
                      </m:r>
                      <m:d>
                        <m:dPr>
                          <m:ctrlPr>
                            <a:rPr lang="es-AR" i="1">
                              <a:latin typeface="Cambria Math" panose="02040503050406030204" pitchFamily="18" charset="0"/>
                            </a:rPr>
                          </m:ctrlPr>
                        </m:dPr>
                        <m:e>
                          <m:r>
                            <a:rPr lang="es-AR" i="1">
                              <a:latin typeface="Cambria Math" panose="02040503050406030204" pitchFamily="18" charset="0"/>
                            </a:rPr>
                            <m:t>𝜆</m:t>
                          </m:r>
                        </m:e>
                      </m:d>
                      <m:r>
                        <a:rPr lang="es-AR" i="1">
                          <a:latin typeface="Cambria Math" panose="02040503050406030204" pitchFamily="18" charset="0"/>
                        </a:rPr>
                        <m:t>       </m:t>
                      </m:r>
                      <m:r>
                        <a:rPr lang="es-AR" i="1">
                          <a:latin typeface="Cambria Math" panose="02040503050406030204" pitchFamily="18" charset="0"/>
                          <a:ea typeface="Cambria Math" panose="02040503050406030204" pitchFamily="18" charset="0"/>
                        </a:rPr>
                        <m:t>𝛺</m:t>
                      </m:r>
                      <m:d>
                        <m:dPr>
                          <m:ctrlPr>
                            <a:rPr lang="es-AR" i="1">
                              <a:latin typeface="Cambria Math" panose="02040503050406030204" pitchFamily="18" charset="0"/>
                              <a:ea typeface="Cambria Math" panose="02040503050406030204" pitchFamily="18" charset="0"/>
                            </a:rPr>
                          </m:ctrlPr>
                        </m:dPr>
                        <m:e>
                          <m:r>
                            <a:rPr lang="es-AR" i="1">
                              <a:latin typeface="Cambria Math" panose="02040503050406030204" pitchFamily="18" charset="0"/>
                              <a:ea typeface="Cambria Math" panose="02040503050406030204" pitchFamily="18" charset="0"/>
                            </a:rPr>
                            <m:t>𝑋</m:t>
                          </m:r>
                        </m:e>
                      </m:d>
                      <m:r>
                        <a:rPr lang="es-AR" i="1">
                          <a:latin typeface="Cambria Math" panose="02040503050406030204" pitchFamily="18" charset="0"/>
                          <a:ea typeface="Cambria Math" panose="02040503050406030204" pitchFamily="18" charset="0"/>
                        </a:rPr>
                        <m:t>=</m:t>
                      </m:r>
                      <m:d>
                        <m:dPr>
                          <m:begChr m:val="{"/>
                          <m:endChr m:val="}"/>
                          <m:ctrlPr>
                            <a:rPr lang="es-AR" i="1">
                              <a:latin typeface="Cambria Math" panose="02040503050406030204" pitchFamily="18" charset="0"/>
                              <a:ea typeface="Cambria Math" panose="02040503050406030204" pitchFamily="18" charset="0"/>
                            </a:rPr>
                          </m:ctrlPr>
                        </m:dPr>
                        <m:e>
                          <m:r>
                            <a:rPr lang="es-AR" i="1">
                              <a:latin typeface="Cambria Math" panose="02040503050406030204" pitchFamily="18" charset="0"/>
                              <a:ea typeface="Cambria Math" panose="02040503050406030204" pitchFamily="18" charset="0"/>
                            </a:rPr>
                            <m:t>0,1,…,∞</m:t>
                          </m:r>
                        </m:e>
                      </m:d>
                    </m:oMath>
                  </m:oMathPara>
                </a14:m>
                <a:endParaRPr lang="es-AR" i="1" dirty="0">
                  <a:latin typeface="Century Gothic" panose="020B0502020202020204" pitchFamily="34" charset="0"/>
                </a:endParaRPr>
              </a:p>
              <a:p>
                <a:endParaRPr lang="es-ES" dirty="0">
                  <a:latin typeface="Century Gothic" panose="020B0502020202020204" pitchFamily="34" charset="0"/>
                </a:endParaRPr>
              </a:p>
              <a:p>
                <a:r>
                  <a:rPr lang="es-AR" b="1" i="1" dirty="0">
                    <a:solidFill>
                      <a:srgbClr val="2E3192"/>
                    </a:solidFill>
                    <a:latin typeface="Century Gothic" panose="020B0502020202020204" pitchFamily="34" charset="0"/>
                  </a:rPr>
                  <a:t>Función de Probabilidad Puntual</a:t>
                </a:r>
              </a:p>
              <a:p>
                <a:endParaRPr lang="es-AR" dirty="0">
                  <a:latin typeface="Century Gothic" panose="020B0502020202020204" pitchFamily="34" charset="0"/>
                </a:endParaRPr>
              </a:p>
              <a:p>
                <a:pPr/>
                <a14:m>
                  <m:oMathPara xmlns:m="http://schemas.openxmlformats.org/officeDocument/2006/math">
                    <m:oMathParaPr>
                      <m:jc m:val="centerGroup"/>
                    </m:oMathParaPr>
                    <m:oMath xmlns:m="http://schemas.openxmlformats.org/officeDocument/2006/math">
                      <m:r>
                        <a:rPr lang="es-AR" i="1">
                          <a:latin typeface="Cambria Math" panose="02040503050406030204" pitchFamily="18" charset="0"/>
                        </a:rPr>
                        <m:t>𝑃</m:t>
                      </m:r>
                      <m:d>
                        <m:dPr>
                          <m:begChr m:val="["/>
                          <m:endChr m:val="]"/>
                          <m:ctrlPr>
                            <a:rPr lang="es-AR" i="1">
                              <a:latin typeface="Cambria Math" panose="02040503050406030204" pitchFamily="18" charset="0"/>
                            </a:rPr>
                          </m:ctrlPr>
                        </m:dPr>
                        <m:e>
                          <m:r>
                            <a:rPr lang="es-AR" i="1">
                              <a:latin typeface="Cambria Math" panose="02040503050406030204" pitchFamily="18" charset="0"/>
                            </a:rPr>
                            <m:t>𝑋</m:t>
                          </m:r>
                          <m:r>
                            <a:rPr lang="es-AR" i="1">
                              <a:latin typeface="Cambria Math" panose="02040503050406030204" pitchFamily="18" charset="0"/>
                            </a:rPr>
                            <m:t>=</m:t>
                          </m:r>
                          <m:r>
                            <a:rPr lang="es-AR" i="1">
                              <a:latin typeface="Cambria Math" panose="02040503050406030204" pitchFamily="18" charset="0"/>
                            </a:rPr>
                            <m:t>𝑥</m:t>
                          </m:r>
                        </m:e>
                      </m:d>
                      <m:r>
                        <a:rPr lang="es-AR" i="1">
                          <a:latin typeface="Cambria Math" panose="02040503050406030204" pitchFamily="18" charset="0"/>
                        </a:rPr>
                        <m:t>=</m:t>
                      </m:r>
                      <m:f>
                        <m:fPr>
                          <m:ctrlPr>
                            <a:rPr lang="es-AR" i="1">
                              <a:latin typeface="Cambria Math" panose="02040503050406030204" pitchFamily="18" charset="0"/>
                            </a:rPr>
                          </m:ctrlPr>
                        </m:fPr>
                        <m:num>
                          <m:sSup>
                            <m:sSupPr>
                              <m:ctrlPr>
                                <a:rPr lang="es-AR" i="1">
                                  <a:latin typeface="Cambria Math" panose="02040503050406030204" pitchFamily="18" charset="0"/>
                                </a:rPr>
                              </m:ctrlPr>
                            </m:sSupPr>
                            <m:e>
                              <m:r>
                                <a:rPr lang="es-AR" i="1">
                                  <a:latin typeface="Cambria Math" panose="02040503050406030204" pitchFamily="18" charset="0"/>
                                </a:rPr>
                                <m:t>𝑒</m:t>
                              </m:r>
                            </m:e>
                            <m:sup>
                              <m:r>
                                <a:rPr lang="es-AR" i="1">
                                  <a:latin typeface="Cambria Math" panose="02040503050406030204" pitchFamily="18" charset="0"/>
                                </a:rPr>
                                <m:t>−</m:t>
                              </m:r>
                              <m:r>
                                <a:rPr lang="es-AR" i="1">
                                  <a:latin typeface="Cambria Math" panose="02040503050406030204" pitchFamily="18" charset="0"/>
                                </a:rPr>
                                <m:t>𝜆</m:t>
                              </m:r>
                            </m:sup>
                          </m:sSup>
                          <m:sSup>
                            <m:sSupPr>
                              <m:ctrlPr>
                                <a:rPr lang="es-AR" i="1">
                                  <a:latin typeface="Cambria Math" panose="02040503050406030204" pitchFamily="18" charset="0"/>
                                </a:rPr>
                              </m:ctrlPr>
                            </m:sSupPr>
                            <m:e>
                              <m:r>
                                <a:rPr lang="es-AR" i="1">
                                  <a:latin typeface="Cambria Math" panose="02040503050406030204" pitchFamily="18" charset="0"/>
                                </a:rPr>
                                <m:t>𝜆</m:t>
                              </m:r>
                            </m:e>
                            <m:sup>
                              <m:r>
                                <a:rPr lang="es-AR" i="1">
                                  <a:latin typeface="Cambria Math" panose="02040503050406030204" pitchFamily="18" charset="0"/>
                                </a:rPr>
                                <m:t>𝑥</m:t>
                              </m:r>
                            </m:sup>
                          </m:sSup>
                        </m:num>
                        <m:den>
                          <m:r>
                            <a:rPr lang="es-AR" i="1">
                              <a:latin typeface="Cambria Math" panose="02040503050406030204" pitchFamily="18" charset="0"/>
                            </a:rPr>
                            <m:t>𝑥</m:t>
                          </m:r>
                          <m:r>
                            <a:rPr lang="es-AR" i="1">
                              <a:latin typeface="Cambria Math" panose="02040503050406030204" pitchFamily="18" charset="0"/>
                            </a:rPr>
                            <m:t>!</m:t>
                          </m:r>
                        </m:den>
                      </m:f>
                    </m:oMath>
                  </m:oMathPara>
                </a14:m>
                <a:endParaRPr lang="es-AR" dirty="0">
                  <a:latin typeface="Century Gothic" panose="020B0502020202020204" pitchFamily="34" charset="0"/>
                </a:endParaRPr>
              </a:p>
              <a:p>
                <a:endParaRPr lang="es-ES" dirty="0">
                  <a:latin typeface="Century Gothic" panose="020B0502020202020204" pitchFamily="34" charset="0"/>
                </a:endParaRPr>
              </a:p>
              <a:p>
                <a:r>
                  <a:rPr lang="es-AR" b="1" i="1" dirty="0">
                    <a:solidFill>
                      <a:srgbClr val="2E3192"/>
                    </a:solidFill>
                    <a:latin typeface="Century Gothic" panose="020B0502020202020204" pitchFamily="34" charset="0"/>
                  </a:rPr>
                  <a:t>Función de Distribución Acumulada</a:t>
                </a:r>
              </a:p>
              <a:p>
                <a:endParaRPr lang="es-AR" b="1" i="1" dirty="0">
                  <a:solidFill>
                    <a:srgbClr val="FF0000"/>
                  </a:solidFill>
                  <a:latin typeface="Century Gothic" panose="020B0502020202020204" pitchFamily="34" charset="0"/>
                </a:endParaRPr>
              </a:p>
              <a:p>
                <a:pPr/>
                <a14:m>
                  <m:oMathPara xmlns:m="http://schemas.openxmlformats.org/officeDocument/2006/math">
                    <m:oMathParaPr>
                      <m:jc m:val="centerGroup"/>
                    </m:oMathParaPr>
                    <m:oMath xmlns:m="http://schemas.openxmlformats.org/officeDocument/2006/math">
                      <m:r>
                        <a:rPr lang="es-AR" i="1">
                          <a:latin typeface="Cambria Math" panose="02040503050406030204" pitchFamily="18" charset="0"/>
                        </a:rPr>
                        <m:t>𝐹</m:t>
                      </m:r>
                      <m:d>
                        <m:dPr>
                          <m:begChr m:val="["/>
                          <m:endChr m:val="]"/>
                          <m:ctrlPr>
                            <a:rPr lang="es-AR" i="1">
                              <a:latin typeface="Cambria Math" panose="02040503050406030204" pitchFamily="18" charset="0"/>
                            </a:rPr>
                          </m:ctrlPr>
                        </m:dPr>
                        <m:e>
                          <m:r>
                            <a:rPr lang="es-AR" i="1">
                              <a:latin typeface="Cambria Math" panose="02040503050406030204" pitchFamily="18" charset="0"/>
                            </a:rPr>
                            <m:t>𝑋</m:t>
                          </m:r>
                          <m:r>
                            <a:rPr lang="es-AR" i="1">
                              <a:latin typeface="Cambria Math" panose="02040503050406030204" pitchFamily="18" charset="0"/>
                            </a:rPr>
                            <m:t>=</m:t>
                          </m:r>
                          <m:r>
                            <a:rPr lang="es-AR" i="1">
                              <a:latin typeface="Cambria Math" panose="02040503050406030204" pitchFamily="18" charset="0"/>
                            </a:rPr>
                            <m:t>𝑥</m:t>
                          </m:r>
                        </m:e>
                      </m:d>
                      <m:r>
                        <a:rPr lang="es-AR" i="1">
                          <a:latin typeface="Cambria Math" panose="02040503050406030204" pitchFamily="18" charset="0"/>
                        </a:rPr>
                        <m:t>=</m:t>
                      </m:r>
                      <m:nary>
                        <m:naryPr>
                          <m:chr m:val="∑"/>
                          <m:limLoc m:val="undOvr"/>
                          <m:ctrlPr>
                            <a:rPr lang="es-AR" i="1">
                              <a:latin typeface="Cambria Math" panose="02040503050406030204" pitchFamily="18" charset="0"/>
                            </a:rPr>
                          </m:ctrlPr>
                        </m:naryPr>
                        <m:sub>
                          <m:r>
                            <a:rPr lang="es-AR" i="1">
                              <a:latin typeface="Cambria Math" panose="02040503050406030204" pitchFamily="18" charset="0"/>
                            </a:rPr>
                            <m:t>𝑗</m:t>
                          </m:r>
                          <m:r>
                            <a:rPr lang="es-AR" i="1">
                              <a:latin typeface="Cambria Math" panose="02040503050406030204" pitchFamily="18" charset="0"/>
                            </a:rPr>
                            <m:t>=0</m:t>
                          </m:r>
                        </m:sub>
                        <m:sup>
                          <m:r>
                            <a:rPr lang="es-AR" i="1">
                              <a:latin typeface="Cambria Math" panose="02040503050406030204" pitchFamily="18" charset="0"/>
                            </a:rPr>
                            <m:t>𝑥</m:t>
                          </m:r>
                        </m:sup>
                        <m:e>
                          <m:f>
                            <m:fPr>
                              <m:ctrlPr>
                                <a:rPr lang="es-AR" i="1">
                                  <a:latin typeface="Cambria Math" panose="02040503050406030204" pitchFamily="18" charset="0"/>
                                </a:rPr>
                              </m:ctrlPr>
                            </m:fPr>
                            <m:num>
                              <m:sSup>
                                <m:sSupPr>
                                  <m:ctrlPr>
                                    <a:rPr lang="es-AR" i="1">
                                      <a:latin typeface="Cambria Math" panose="02040503050406030204" pitchFamily="18" charset="0"/>
                                    </a:rPr>
                                  </m:ctrlPr>
                                </m:sSupPr>
                                <m:e>
                                  <m:r>
                                    <a:rPr lang="es-AR" i="1">
                                      <a:latin typeface="Cambria Math" panose="02040503050406030204" pitchFamily="18" charset="0"/>
                                    </a:rPr>
                                    <m:t>𝑒</m:t>
                                  </m:r>
                                </m:e>
                                <m:sup>
                                  <m:r>
                                    <a:rPr lang="es-AR" i="1">
                                      <a:latin typeface="Cambria Math" panose="02040503050406030204" pitchFamily="18" charset="0"/>
                                    </a:rPr>
                                    <m:t>−</m:t>
                                  </m:r>
                                  <m:r>
                                    <a:rPr lang="es-AR" i="1">
                                      <a:latin typeface="Cambria Math" panose="02040503050406030204" pitchFamily="18" charset="0"/>
                                    </a:rPr>
                                    <m:t>𝜆</m:t>
                                  </m:r>
                                </m:sup>
                              </m:sSup>
                              <m:sSup>
                                <m:sSupPr>
                                  <m:ctrlPr>
                                    <a:rPr lang="es-AR" i="1">
                                      <a:latin typeface="Cambria Math" panose="02040503050406030204" pitchFamily="18" charset="0"/>
                                    </a:rPr>
                                  </m:ctrlPr>
                                </m:sSupPr>
                                <m:e>
                                  <m:r>
                                    <a:rPr lang="es-AR" i="1">
                                      <a:latin typeface="Cambria Math" panose="02040503050406030204" pitchFamily="18" charset="0"/>
                                    </a:rPr>
                                    <m:t>𝜆</m:t>
                                  </m:r>
                                </m:e>
                                <m:sup>
                                  <m:r>
                                    <a:rPr lang="es-AR" i="1">
                                      <a:latin typeface="Cambria Math" panose="02040503050406030204" pitchFamily="18" charset="0"/>
                                    </a:rPr>
                                    <m:t>𝑗</m:t>
                                  </m:r>
                                </m:sup>
                              </m:sSup>
                            </m:num>
                            <m:den>
                              <m:r>
                                <a:rPr lang="es-AR" i="1">
                                  <a:latin typeface="Cambria Math" panose="02040503050406030204" pitchFamily="18" charset="0"/>
                                </a:rPr>
                                <m:t>𝑗</m:t>
                              </m:r>
                              <m:r>
                                <a:rPr lang="es-AR" i="1">
                                  <a:latin typeface="Cambria Math" panose="02040503050406030204" pitchFamily="18" charset="0"/>
                                </a:rPr>
                                <m:t>!</m:t>
                              </m:r>
                            </m:den>
                          </m:f>
                        </m:e>
                      </m:nary>
                    </m:oMath>
                  </m:oMathPara>
                </a14:m>
                <a:endParaRPr lang="es-AR" dirty="0">
                  <a:latin typeface="Century Gothic" panose="020B0502020202020204" pitchFamily="34" charset="0"/>
                </a:endParaRPr>
              </a:p>
              <a:p>
                <a:endParaRPr lang="es-AR" dirty="0">
                  <a:latin typeface="Century Gothic" panose="020B0502020202020204" pitchFamily="34" charset="0"/>
                </a:endParaRPr>
              </a:p>
              <a:p>
                <a:endParaRPr lang="es-AR" dirty="0">
                  <a:latin typeface="Century Gothic" panose="020B0502020202020204" pitchFamily="34" charset="0"/>
                </a:endParaRPr>
              </a:p>
            </p:txBody>
          </p:sp>
        </mc:Choice>
        <mc:Fallback>
          <p:sp>
            <p:nvSpPr>
              <p:cNvPr id="2" name="Rectángulo 1"/>
              <p:cNvSpPr>
                <a:spLocks noRot="1" noChangeAspect="1" noMove="1" noResize="1" noEditPoints="1" noAdjustHandles="1" noChangeArrowheads="1" noChangeShapeType="1" noTextEdit="1"/>
              </p:cNvSpPr>
              <p:nvPr/>
            </p:nvSpPr>
            <p:spPr>
              <a:xfrm>
                <a:off x="1494796" y="908721"/>
                <a:ext cx="9173204" cy="5136663"/>
              </a:xfrm>
              <a:prstGeom prst="rect">
                <a:avLst/>
              </a:prstGeom>
              <a:blipFill>
                <a:blip r:embed="rId2"/>
                <a:stretch>
                  <a:fillRect l="-532" t="-712"/>
                </a:stretch>
              </a:blipFill>
            </p:spPr>
            <p:txBody>
              <a:bodyPr/>
              <a:lstStyle/>
              <a:p>
                <a:r>
                  <a:rPr lang="es-AR">
                    <a:noFill/>
                  </a:rPr>
                  <a:t> </a:t>
                </a:r>
              </a:p>
            </p:txBody>
          </p:sp>
        </mc:Fallback>
      </mc:AlternateContent>
    </p:spTree>
    <p:extLst>
      <p:ext uri="{BB962C8B-B14F-4D97-AF65-F5344CB8AC3E}">
        <p14:creationId xmlns:p14="http://schemas.microsoft.com/office/powerpoint/2010/main" val="397012427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Rectángulo 1"/>
              <p:cNvSpPr/>
              <p:nvPr/>
            </p:nvSpPr>
            <p:spPr>
              <a:xfrm>
                <a:off x="1524000" y="908721"/>
                <a:ext cx="9144000" cy="3958199"/>
              </a:xfrm>
              <a:prstGeom prst="rect">
                <a:avLst/>
              </a:prstGeom>
            </p:spPr>
            <p:txBody>
              <a:bodyPr wrap="square">
                <a:spAutoFit/>
              </a:bodyPr>
              <a:lstStyle/>
              <a:p>
                <a:pPr>
                  <a:lnSpc>
                    <a:spcPct val="107000"/>
                  </a:lnSpc>
                  <a:spcAft>
                    <a:spcPts val="800"/>
                  </a:spcAft>
                </a:pPr>
                <a:r>
                  <a:rPr lang="es-AR" b="1" i="1" dirty="0">
                    <a:solidFill>
                      <a:srgbClr val="2E3192"/>
                    </a:solidFill>
                    <a:latin typeface="Century Gothic" panose="020B0502020202020204" pitchFamily="34" charset="0"/>
                  </a:rPr>
                  <a:t>Función de Supervivencia</a:t>
                </a:r>
              </a:p>
              <a:p>
                <a:pPr>
                  <a:lnSpc>
                    <a:spcPct val="107000"/>
                  </a:lnSpc>
                  <a:spcAft>
                    <a:spcPts val="800"/>
                  </a:spcAft>
                </a:pPr>
                <a14:m>
                  <m:oMathPara xmlns:m="http://schemas.openxmlformats.org/officeDocument/2006/math">
                    <m:oMathParaPr>
                      <m:jc m:val="centerGroup"/>
                    </m:oMathParaPr>
                    <m:oMath xmlns:m="http://schemas.openxmlformats.org/officeDocument/2006/math">
                      <m:r>
                        <a:rPr lang="es-AR" i="1">
                          <a:latin typeface="Cambria Math" panose="02040503050406030204" pitchFamily="18" charset="0"/>
                        </a:rPr>
                        <m:t>𝑆</m:t>
                      </m:r>
                      <m:d>
                        <m:dPr>
                          <m:begChr m:val="["/>
                          <m:endChr m:val="]"/>
                          <m:ctrlPr>
                            <a:rPr lang="es-AR" i="1">
                              <a:latin typeface="Cambria Math" panose="02040503050406030204" pitchFamily="18" charset="0"/>
                            </a:rPr>
                          </m:ctrlPr>
                        </m:dPr>
                        <m:e>
                          <m:r>
                            <a:rPr lang="es-AR" i="1">
                              <a:latin typeface="Cambria Math" panose="02040503050406030204" pitchFamily="18" charset="0"/>
                            </a:rPr>
                            <m:t>𝑋</m:t>
                          </m:r>
                          <m:r>
                            <a:rPr lang="es-AR" i="1">
                              <a:latin typeface="Cambria Math" panose="02040503050406030204" pitchFamily="18" charset="0"/>
                            </a:rPr>
                            <m:t>=</m:t>
                          </m:r>
                          <m:r>
                            <a:rPr lang="es-AR" i="1">
                              <a:latin typeface="Cambria Math" panose="02040503050406030204" pitchFamily="18" charset="0"/>
                            </a:rPr>
                            <m:t>𝑥</m:t>
                          </m:r>
                        </m:e>
                      </m:d>
                      <m:r>
                        <a:rPr lang="es-AR" i="1">
                          <a:latin typeface="Cambria Math" panose="02040503050406030204" pitchFamily="18" charset="0"/>
                        </a:rPr>
                        <m:t>=</m:t>
                      </m:r>
                      <m:nary>
                        <m:naryPr>
                          <m:chr m:val="∑"/>
                          <m:limLoc m:val="undOvr"/>
                          <m:ctrlPr>
                            <a:rPr lang="es-AR" i="1">
                              <a:latin typeface="Cambria Math" panose="02040503050406030204" pitchFamily="18" charset="0"/>
                            </a:rPr>
                          </m:ctrlPr>
                        </m:naryPr>
                        <m:sub>
                          <m:r>
                            <a:rPr lang="es-AR" i="1">
                              <a:latin typeface="Cambria Math" panose="02040503050406030204" pitchFamily="18" charset="0"/>
                            </a:rPr>
                            <m:t>𝑗</m:t>
                          </m:r>
                          <m:r>
                            <a:rPr lang="es-AR" i="1">
                              <a:latin typeface="Cambria Math" panose="02040503050406030204" pitchFamily="18" charset="0"/>
                            </a:rPr>
                            <m:t>=</m:t>
                          </m:r>
                          <m:r>
                            <a:rPr lang="es-AR" i="1">
                              <a:latin typeface="Cambria Math" panose="02040503050406030204" pitchFamily="18" charset="0"/>
                            </a:rPr>
                            <m:t>𝑥</m:t>
                          </m:r>
                          <m:r>
                            <a:rPr lang="es-AR" i="1">
                              <a:latin typeface="Cambria Math" panose="02040503050406030204" pitchFamily="18" charset="0"/>
                            </a:rPr>
                            <m:t>+1</m:t>
                          </m:r>
                        </m:sub>
                        <m:sup>
                          <m:r>
                            <a:rPr lang="es-AR" i="1">
                              <a:latin typeface="Cambria Math" panose="02040503050406030204" pitchFamily="18" charset="0"/>
                            </a:rPr>
                            <m:t>∞</m:t>
                          </m:r>
                        </m:sup>
                        <m:e>
                          <m:f>
                            <m:fPr>
                              <m:ctrlPr>
                                <a:rPr lang="es-AR" i="1">
                                  <a:latin typeface="Cambria Math" panose="02040503050406030204" pitchFamily="18" charset="0"/>
                                </a:rPr>
                              </m:ctrlPr>
                            </m:fPr>
                            <m:num>
                              <m:sSup>
                                <m:sSupPr>
                                  <m:ctrlPr>
                                    <a:rPr lang="es-AR" i="1">
                                      <a:latin typeface="Cambria Math" panose="02040503050406030204" pitchFamily="18" charset="0"/>
                                    </a:rPr>
                                  </m:ctrlPr>
                                </m:sSupPr>
                                <m:e>
                                  <m:r>
                                    <a:rPr lang="es-AR" i="1">
                                      <a:latin typeface="Cambria Math" panose="02040503050406030204" pitchFamily="18" charset="0"/>
                                    </a:rPr>
                                    <m:t>𝑒</m:t>
                                  </m:r>
                                </m:e>
                                <m:sup>
                                  <m:r>
                                    <a:rPr lang="es-AR" i="1">
                                      <a:latin typeface="Cambria Math" panose="02040503050406030204" pitchFamily="18" charset="0"/>
                                    </a:rPr>
                                    <m:t>−</m:t>
                                  </m:r>
                                  <m:r>
                                    <a:rPr lang="es-AR" i="1">
                                      <a:latin typeface="Cambria Math" panose="02040503050406030204" pitchFamily="18" charset="0"/>
                                    </a:rPr>
                                    <m:t>𝜆</m:t>
                                  </m:r>
                                </m:sup>
                              </m:sSup>
                              <m:sSup>
                                <m:sSupPr>
                                  <m:ctrlPr>
                                    <a:rPr lang="es-AR" i="1">
                                      <a:latin typeface="Cambria Math" panose="02040503050406030204" pitchFamily="18" charset="0"/>
                                    </a:rPr>
                                  </m:ctrlPr>
                                </m:sSupPr>
                                <m:e>
                                  <m:r>
                                    <a:rPr lang="es-AR" i="1">
                                      <a:latin typeface="Cambria Math" panose="02040503050406030204" pitchFamily="18" charset="0"/>
                                    </a:rPr>
                                    <m:t>𝜆</m:t>
                                  </m:r>
                                </m:e>
                                <m:sup>
                                  <m:r>
                                    <a:rPr lang="es-AR" i="1">
                                      <a:latin typeface="Cambria Math" panose="02040503050406030204" pitchFamily="18" charset="0"/>
                                    </a:rPr>
                                    <m:t>𝑗</m:t>
                                  </m:r>
                                </m:sup>
                              </m:sSup>
                            </m:num>
                            <m:den>
                              <m:r>
                                <a:rPr lang="es-AR" i="1">
                                  <a:latin typeface="Cambria Math" panose="02040503050406030204" pitchFamily="18" charset="0"/>
                                </a:rPr>
                                <m:t>𝑗</m:t>
                              </m:r>
                              <m:r>
                                <a:rPr lang="es-AR" i="1">
                                  <a:latin typeface="Cambria Math" panose="02040503050406030204" pitchFamily="18" charset="0"/>
                                </a:rPr>
                                <m:t>!</m:t>
                              </m:r>
                            </m:den>
                          </m:f>
                        </m:e>
                      </m:nary>
                    </m:oMath>
                  </m:oMathPara>
                </a14:m>
                <a:endParaRPr lang="es-AR" dirty="0">
                  <a:latin typeface="Century Gothic" panose="020B0502020202020204" pitchFamily="34" charset="0"/>
                </a:endParaRPr>
              </a:p>
              <a:p>
                <a:pPr>
                  <a:lnSpc>
                    <a:spcPct val="107000"/>
                  </a:lnSpc>
                  <a:spcAft>
                    <a:spcPts val="800"/>
                  </a:spcAft>
                </a:pPr>
                <a:r>
                  <a:rPr lang="es-AR" b="1" i="1" dirty="0">
                    <a:solidFill>
                      <a:srgbClr val="2E3192"/>
                    </a:solidFill>
                    <a:latin typeface="Century Gothic" panose="020B0502020202020204" pitchFamily="34" charset="0"/>
                  </a:rPr>
                  <a:t>Esperanza Matemática</a:t>
                </a:r>
              </a:p>
              <a:p>
                <a:pPr/>
                <a14:m>
                  <m:oMathPara xmlns:m="http://schemas.openxmlformats.org/officeDocument/2006/math">
                    <m:oMathParaPr>
                      <m:jc m:val="centerGroup"/>
                    </m:oMathParaPr>
                    <m:oMath xmlns:m="http://schemas.openxmlformats.org/officeDocument/2006/math">
                      <m:r>
                        <a:rPr lang="es-AR" i="1">
                          <a:latin typeface="Cambria Math" panose="02040503050406030204" pitchFamily="18" charset="0"/>
                        </a:rPr>
                        <m:t>𝐸</m:t>
                      </m:r>
                      <m:d>
                        <m:dPr>
                          <m:begChr m:val="["/>
                          <m:endChr m:val="]"/>
                          <m:ctrlPr>
                            <a:rPr lang="es-AR" i="1">
                              <a:latin typeface="Cambria Math" panose="02040503050406030204" pitchFamily="18" charset="0"/>
                            </a:rPr>
                          </m:ctrlPr>
                        </m:dPr>
                        <m:e>
                          <m:r>
                            <a:rPr lang="es-AR" i="1">
                              <a:latin typeface="Cambria Math" panose="02040503050406030204" pitchFamily="18" charset="0"/>
                            </a:rPr>
                            <m:t>𝑋</m:t>
                          </m:r>
                        </m:e>
                      </m:d>
                      <m:r>
                        <a:rPr lang="es-AR" i="1">
                          <a:latin typeface="Cambria Math" panose="02040503050406030204" pitchFamily="18" charset="0"/>
                        </a:rPr>
                        <m:t>=</m:t>
                      </m:r>
                      <m:nary>
                        <m:naryPr>
                          <m:chr m:val="∑"/>
                          <m:limLoc m:val="undOvr"/>
                          <m:ctrlPr>
                            <a:rPr lang="es-AR" i="1">
                              <a:latin typeface="Cambria Math" panose="02040503050406030204" pitchFamily="18" charset="0"/>
                            </a:rPr>
                          </m:ctrlPr>
                        </m:naryPr>
                        <m:sub>
                          <m:r>
                            <a:rPr lang="es-AR" i="1">
                              <a:latin typeface="Cambria Math" panose="02040503050406030204" pitchFamily="18" charset="0"/>
                            </a:rPr>
                            <m:t>𝑥</m:t>
                          </m:r>
                          <m:r>
                            <a:rPr lang="es-AR" i="1">
                              <a:latin typeface="Cambria Math" panose="02040503050406030204" pitchFamily="18" charset="0"/>
                            </a:rPr>
                            <m:t>=0</m:t>
                          </m:r>
                        </m:sub>
                        <m:sup>
                          <m:r>
                            <a:rPr lang="es-AR" i="1">
                              <a:latin typeface="Cambria Math" panose="02040503050406030204" pitchFamily="18" charset="0"/>
                            </a:rPr>
                            <m:t>∞</m:t>
                          </m:r>
                        </m:sup>
                        <m:e>
                          <m:r>
                            <a:rPr lang="es-AR" i="1">
                              <a:latin typeface="Cambria Math" panose="02040503050406030204" pitchFamily="18" charset="0"/>
                            </a:rPr>
                            <m:t>𝑥</m:t>
                          </m:r>
                          <m:f>
                            <m:fPr>
                              <m:ctrlPr>
                                <a:rPr lang="es-AR" i="1">
                                  <a:latin typeface="Cambria Math" panose="02040503050406030204" pitchFamily="18" charset="0"/>
                                </a:rPr>
                              </m:ctrlPr>
                            </m:fPr>
                            <m:num>
                              <m:sSup>
                                <m:sSupPr>
                                  <m:ctrlPr>
                                    <a:rPr lang="es-AR" i="1">
                                      <a:latin typeface="Cambria Math" panose="02040503050406030204" pitchFamily="18" charset="0"/>
                                    </a:rPr>
                                  </m:ctrlPr>
                                </m:sSupPr>
                                <m:e>
                                  <m:r>
                                    <a:rPr lang="es-AR" i="1">
                                      <a:latin typeface="Cambria Math" panose="02040503050406030204" pitchFamily="18" charset="0"/>
                                    </a:rPr>
                                    <m:t>𝑒</m:t>
                                  </m:r>
                                </m:e>
                                <m:sup>
                                  <m:r>
                                    <a:rPr lang="es-AR" i="1">
                                      <a:latin typeface="Cambria Math" panose="02040503050406030204" pitchFamily="18" charset="0"/>
                                    </a:rPr>
                                    <m:t>−</m:t>
                                  </m:r>
                                  <m:r>
                                    <a:rPr lang="es-AR" i="1">
                                      <a:latin typeface="Cambria Math" panose="02040503050406030204" pitchFamily="18" charset="0"/>
                                    </a:rPr>
                                    <m:t>𝜆</m:t>
                                  </m:r>
                                </m:sup>
                              </m:sSup>
                              <m:sSup>
                                <m:sSupPr>
                                  <m:ctrlPr>
                                    <a:rPr lang="es-AR" i="1">
                                      <a:latin typeface="Cambria Math" panose="02040503050406030204" pitchFamily="18" charset="0"/>
                                    </a:rPr>
                                  </m:ctrlPr>
                                </m:sSupPr>
                                <m:e>
                                  <m:r>
                                    <a:rPr lang="es-AR" i="1">
                                      <a:latin typeface="Cambria Math" panose="02040503050406030204" pitchFamily="18" charset="0"/>
                                    </a:rPr>
                                    <m:t>𝜆</m:t>
                                  </m:r>
                                </m:e>
                                <m:sup>
                                  <m:r>
                                    <a:rPr lang="es-AR" i="1">
                                      <a:latin typeface="Cambria Math" panose="02040503050406030204" pitchFamily="18" charset="0"/>
                                    </a:rPr>
                                    <m:t>𝑥</m:t>
                                  </m:r>
                                </m:sup>
                              </m:sSup>
                            </m:num>
                            <m:den>
                              <m:r>
                                <a:rPr lang="es-AR" i="1">
                                  <a:latin typeface="Cambria Math" panose="02040503050406030204" pitchFamily="18" charset="0"/>
                                </a:rPr>
                                <m:t>𝑥</m:t>
                              </m:r>
                              <m:r>
                                <a:rPr lang="es-AR" i="1">
                                  <a:latin typeface="Cambria Math" panose="02040503050406030204" pitchFamily="18" charset="0"/>
                                </a:rPr>
                                <m:t>!</m:t>
                              </m:r>
                            </m:den>
                          </m:f>
                          <m:r>
                            <a:rPr lang="es-AR" i="1">
                              <a:latin typeface="Cambria Math" panose="02040503050406030204" pitchFamily="18" charset="0"/>
                            </a:rPr>
                            <m:t>=</m:t>
                          </m:r>
                        </m:e>
                      </m:nary>
                      <m:r>
                        <a:rPr lang="es-AR" i="1">
                          <a:latin typeface="Cambria Math" panose="02040503050406030204" pitchFamily="18" charset="0"/>
                        </a:rPr>
                        <m:t>𝜆</m:t>
                      </m:r>
                    </m:oMath>
                  </m:oMathPara>
                </a14:m>
                <a:endParaRPr lang="es-AR" i="1" dirty="0">
                  <a:latin typeface="Century Gothic" panose="020B0502020202020204" pitchFamily="34" charset="0"/>
                </a:endParaRPr>
              </a:p>
              <a:p>
                <a:pPr>
                  <a:lnSpc>
                    <a:spcPct val="107000"/>
                  </a:lnSpc>
                  <a:spcAft>
                    <a:spcPts val="800"/>
                  </a:spcAft>
                </a:pPr>
                <a:r>
                  <a:rPr lang="es-AR" b="1" i="1" dirty="0">
                    <a:solidFill>
                      <a:srgbClr val="2E3192"/>
                    </a:solidFill>
                    <a:latin typeface="Century Gothic" panose="020B0502020202020204" pitchFamily="34" charset="0"/>
                  </a:rPr>
                  <a:t>Varianza</a:t>
                </a:r>
              </a:p>
              <a:p>
                <a:pPr/>
                <a14:m>
                  <m:oMathPara xmlns:m="http://schemas.openxmlformats.org/officeDocument/2006/math">
                    <m:oMathParaPr>
                      <m:jc m:val="centerGroup"/>
                    </m:oMathParaPr>
                    <m:oMath xmlns:m="http://schemas.openxmlformats.org/officeDocument/2006/math">
                      <m:r>
                        <a:rPr lang="es-AR" i="1">
                          <a:latin typeface="Cambria Math" panose="02040503050406030204" pitchFamily="18" charset="0"/>
                        </a:rPr>
                        <m:t>𝑉𝑎𝑟</m:t>
                      </m:r>
                      <m:d>
                        <m:dPr>
                          <m:begChr m:val="["/>
                          <m:endChr m:val="]"/>
                          <m:ctrlPr>
                            <a:rPr lang="es-AR" i="1">
                              <a:latin typeface="Cambria Math" panose="02040503050406030204" pitchFamily="18" charset="0"/>
                            </a:rPr>
                          </m:ctrlPr>
                        </m:dPr>
                        <m:e>
                          <m:r>
                            <a:rPr lang="es-AR" i="1">
                              <a:latin typeface="Cambria Math" panose="02040503050406030204" pitchFamily="18" charset="0"/>
                            </a:rPr>
                            <m:t>𝑋</m:t>
                          </m:r>
                        </m:e>
                      </m:d>
                      <m:r>
                        <a:rPr lang="es-AR" i="1">
                          <a:latin typeface="Cambria Math" panose="02040503050406030204" pitchFamily="18" charset="0"/>
                        </a:rPr>
                        <m:t>=</m:t>
                      </m:r>
                      <m:nary>
                        <m:naryPr>
                          <m:chr m:val="∑"/>
                          <m:limLoc m:val="undOvr"/>
                          <m:ctrlPr>
                            <a:rPr lang="es-AR" i="1">
                              <a:latin typeface="Cambria Math" panose="02040503050406030204" pitchFamily="18" charset="0"/>
                            </a:rPr>
                          </m:ctrlPr>
                        </m:naryPr>
                        <m:sub>
                          <m:r>
                            <a:rPr lang="es-AR" i="1">
                              <a:latin typeface="Cambria Math" panose="02040503050406030204" pitchFamily="18" charset="0"/>
                            </a:rPr>
                            <m:t>𝑥</m:t>
                          </m:r>
                          <m:r>
                            <a:rPr lang="es-AR" i="1">
                              <a:latin typeface="Cambria Math" panose="02040503050406030204" pitchFamily="18" charset="0"/>
                            </a:rPr>
                            <m:t>=0</m:t>
                          </m:r>
                        </m:sub>
                        <m:sup>
                          <m:r>
                            <a:rPr lang="es-AR" i="1">
                              <a:latin typeface="Cambria Math" panose="02040503050406030204" pitchFamily="18" charset="0"/>
                            </a:rPr>
                            <m:t>𝑛</m:t>
                          </m:r>
                        </m:sup>
                        <m:e>
                          <m:sSup>
                            <m:sSupPr>
                              <m:ctrlPr>
                                <a:rPr lang="es-AR" i="1">
                                  <a:latin typeface="Cambria Math" panose="02040503050406030204" pitchFamily="18" charset="0"/>
                                </a:rPr>
                              </m:ctrlPr>
                            </m:sSupPr>
                            <m:e>
                              <m:r>
                                <a:rPr lang="es-AR" i="1">
                                  <a:latin typeface="Cambria Math" panose="02040503050406030204" pitchFamily="18" charset="0"/>
                                </a:rPr>
                                <m:t>(</m:t>
                              </m:r>
                              <m:r>
                                <a:rPr lang="es-AR" i="1">
                                  <a:latin typeface="Cambria Math" panose="02040503050406030204" pitchFamily="18" charset="0"/>
                                </a:rPr>
                                <m:t>𝑥</m:t>
                              </m:r>
                              <m:r>
                                <a:rPr lang="es-AR" i="1">
                                  <a:latin typeface="Cambria Math" panose="02040503050406030204" pitchFamily="18" charset="0"/>
                                </a:rPr>
                                <m:t>−</m:t>
                              </m:r>
                              <m:r>
                                <a:rPr lang="es-AR" i="1">
                                  <a:latin typeface="Cambria Math" panose="02040503050406030204" pitchFamily="18" charset="0"/>
                                </a:rPr>
                                <m:t>𝐸</m:t>
                              </m:r>
                              <m:d>
                                <m:dPr>
                                  <m:begChr m:val="["/>
                                  <m:endChr m:val="]"/>
                                  <m:ctrlPr>
                                    <a:rPr lang="es-AR" i="1">
                                      <a:latin typeface="Cambria Math" panose="02040503050406030204" pitchFamily="18" charset="0"/>
                                    </a:rPr>
                                  </m:ctrlPr>
                                </m:dPr>
                                <m:e>
                                  <m:r>
                                    <a:rPr lang="es-AR" i="1">
                                      <a:latin typeface="Cambria Math" panose="02040503050406030204" pitchFamily="18" charset="0"/>
                                    </a:rPr>
                                    <m:t>𝑋</m:t>
                                  </m:r>
                                </m:e>
                              </m:d>
                              <m:r>
                                <a:rPr lang="es-AR" i="1">
                                  <a:latin typeface="Cambria Math" panose="02040503050406030204" pitchFamily="18" charset="0"/>
                                </a:rPr>
                                <m:t>)</m:t>
                              </m:r>
                            </m:e>
                            <m:sup>
                              <m:r>
                                <a:rPr lang="es-AR" i="1">
                                  <a:latin typeface="Cambria Math" panose="02040503050406030204" pitchFamily="18" charset="0"/>
                                </a:rPr>
                                <m:t>2</m:t>
                              </m:r>
                            </m:sup>
                          </m:sSup>
                          <m:f>
                            <m:fPr>
                              <m:ctrlPr>
                                <a:rPr lang="es-AR" i="1">
                                  <a:latin typeface="Cambria Math" panose="02040503050406030204" pitchFamily="18" charset="0"/>
                                </a:rPr>
                              </m:ctrlPr>
                            </m:fPr>
                            <m:num>
                              <m:sSup>
                                <m:sSupPr>
                                  <m:ctrlPr>
                                    <a:rPr lang="es-AR" i="1">
                                      <a:latin typeface="Cambria Math" panose="02040503050406030204" pitchFamily="18" charset="0"/>
                                    </a:rPr>
                                  </m:ctrlPr>
                                </m:sSupPr>
                                <m:e>
                                  <m:r>
                                    <a:rPr lang="es-AR" i="1">
                                      <a:latin typeface="Cambria Math" panose="02040503050406030204" pitchFamily="18" charset="0"/>
                                    </a:rPr>
                                    <m:t>𝑒</m:t>
                                  </m:r>
                                </m:e>
                                <m:sup>
                                  <m:r>
                                    <a:rPr lang="es-AR" i="1">
                                      <a:latin typeface="Cambria Math" panose="02040503050406030204" pitchFamily="18" charset="0"/>
                                    </a:rPr>
                                    <m:t>−</m:t>
                                  </m:r>
                                  <m:r>
                                    <a:rPr lang="es-AR" i="1">
                                      <a:latin typeface="Cambria Math" panose="02040503050406030204" pitchFamily="18" charset="0"/>
                                    </a:rPr>
                                    <m:t>𝜆</m:t>
                                  </m:r>
                                </m:sup>
                              </m:sSup>
                              <m:sSup>
                                <m:sSupPr>
                                  <m:ctrlPr>
                                    <a:rPr lang="es-AR" i="1">
                                      <a:latin typeface="Cambria Math" panose="02040503050406030204" pitchFamily="18" charset="0"/>
                                    </a:rPr>
                                  </m:ctrlPr>
                                </m:sSupPr>
                                <m:e>
                                  <m:r>
                                    <a:rPr lang="es-AR" i="1">
                                      <a:latin typeface="Cambria Math" panose="02040503050406030204" pitchFamily="18" charset="0"/>
                                    </a:rPr>
                                    <m:t>𝜆</m:t>
                                  </m:r>
                                </m:e>
                                <m:sup>
                                  <m:r>
                                    <a:rPr lang="es-AR" i="1">
                                      <a:latin typeface="Cambria Math" panose="02040503050406030204" pitchFamily="18" charset="0"/>
                                    </a:rPr>
                                    <m:t>𝑥</m:t>
                                  </m:r>
                                </m:sup>
                              </m:sSup>
                            </m:num>
                            <m:den>
                              <m:r>
                                <a:rPr lang="es-AR" i="1">
                                  <a:latin typeface="Cambria Math" panose="02040503050406030204" pitchFamily="18" charset="0"/>
                                </a:rPr>
                                <m:t>𝑥</m:t>
                              </m:r>
                              <m:r>
                                <a:rPr lang="es-AR" i="1">
                                  <a:latin typeface="Cambria Math" panose="02040503050406030204" pitchFamily="18" charset="0"/>
                                </a:rPr>
                                <m:t>!</m:t>
                              </m:r>
                            </m:den>
                          </m:f>
                          <m:r>
                            <a:rPr lang="es-AR" i="1">
                              <a:latin typeface="Cambria Math" panose="02040503050406030204" pitchFamily="18" charset="0"/>
                            </a:rPr>
                            <m:t>=</m:t>
                          </m:r>
                        </m:e>
                      </m:nary>
                      <m:r>
                        <a:rPr lang="es-AR" i="1">
                          <a:latin typeface="Cambria Math" panose="02040503050406030204" pitchFamily="18" charset="0"/>
                        </a:rPr>
                        <m:t>𝜆</m:t>
                      </m:r>
                    </m:oMath>
                  </m:oMathPara>
                </a14:m>
                <a:endParaRPr lang="es-AR" dirty="0">
                  <a:latin typeface="Century Gothic" panose="020B0502020202020204" pitchFamily="34" charset="0"/>
                </a:endParaRPr>
              </a:p>
              <a:p>
                <a:pPr>
                  <a:lnSpc>
                    <a:spcPct val="107000"/>
                  </a:lnSpc>
                  <a:spcAft>
                    <a:spcPts val="800"/>
                  </a:spcAft>
                </a:pPr>
                <a:endParaRPr lang="es-AR" sz="1400" dirty="0">
                  <a:latin typeface="Century Gothic" panose="020B0502020202020204" pitchFamily="34" charset="0"/>
                  <a:ea typeface="Calibri" panose="020F0502020204030204" pitchFamily="34" charset="0"/>
                  <a:cs typeface="Times New Roman" panose="02020603050405020304" pitchFamily="18" charset="0"/>
                </a:endParaRPr>
              </a:p>
            </p:txBody>
          </p:sp>
        </mc:Choice>
        <mc:Fallback>
          <p:sp>
            <p:nvSpPr>
              <p:cNvPr id="2" name="Rectángulo 1"/>
              <p:cNvSpPr>
                <a:spLocks noRot="1" noChangeAspect="1" noMove="1" noResize="1" noEditPoints="1" noAdjustHandles="1" noChangeArrowheads="1" noChangeShapeType="1" noTextEdit="1"/>
              </p:cNvSpPr>
              <p:nvPr/>
            </p:nvSpPr>
            <p:spPr>
              <a:xfrm>
                <a:off x="1524000" y="908721"/>
                <a:ext cx="9144000" cy="3958199"/>
              </a:xfrm>
              <a:prstGeom prst="rect">
                <a:avLst/>
              </a:prstGeom>
              <a:blipFill>
                <a:blip r:embed="rId2"/>
                <a:stretch>
                  <a:fillRect l="-533" t="-924"/>
                </a:stretch>
              </a:blipFill>
            </p:spPr>
            <p:txBody>
              <a:bodyPr/>
              <a:lstStyle/>
              <a:p>
                <a:r>
                  <a:rPr lang="es-AR">
                    <a:noFill/>
                  </a:rPr>
                  <a:t> </a:t>
                </a:r>
              </a:p>
            </p:txBody>
          </p:sp>
        </mc:Fallback>
      </mc:AlternateContent>
    </p:spTree>
    <p:extLst>
      <p:ext uri="{BB962C8B-B14F-4D97-AF65-F5344CB8AC3E}">
        <p14:creationId xmlns:p14="http://schemas.microsoft.com/office/powerpoint/2010/main" val="72643882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8"/>
          <p:cNvSpPr txBox="1"/>
          <p:nvPr/>
        </p:nvSpPr>
        <p:spPr>
          <a:xfrm>
            <a:off x="1170428" y="2330766"/>
            <a:ext cx="8195994" cy="193899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AR" sz="6000" b="1" dirty="0">
                <a:solidFill>
                  <a:srgbClr val="172186"/>
                </a:solidFill>
                <a:latin typeface="Century Gothic" panose="020B0502020202020204" pitchFamily="34" charset="0"/>
              </a:rPr>
              <a:t>Distribuciones Continuas</a:t>
            </a:r>
            <a:endParaRPr kumimoji="0" lang="es-AR" sz="6000" b="1" i="0" u="none" strike="noStrike" kern="1200" cap="none" spc="0" normalizeH="0" baseline="0" noProof="0" dirty="0">
              <a:ln>
                <a:noFill/>
              </a:ln>
              <a:solidFill>
                <a:srgbClr val="172186"/>
              </a:solidFill>
              <a:effectLst/>
              <a:uLnTx/>
              <a:uFillTx/>
              <a:latin typeface="Century Gothic" panose="020B0502020202020204" pitchFamily="34" charset="0"/>
            </a:endParaRPr>
          </a:p>
        </p:txBody>
      </p:sp>
      <p:sp>
        <p:nvSpPr>
          <p:cNvPr id="3" name="TextBox 8">
            <a:extLst>
              <a:ext uri="{FF2B5EF4-FFF2-40B4-BE49-F238E27FC236}">
                <a16:creationId xmlns:a16="http://schemas.microsoft.com/office/drawing/2014/main" id="{EB0EABE4-5EA0-700B-3BAB-211FCEDDD169}"/>
              </a:ext>
            </a:extLst>
          </p:cNvPr>
          <p:cNvSpPr txBox="1"/>
          <p:nvPr/>
        </p:nvSpPr>
        <p:spPr>
          <a:xfrm>
            <a:off x="1199260" y="4269758"/>
            <a:ext cx="7139184" cy="584775"/>
          </a:xfrm>
          <a:prstGeom prst="rect">
            <a:avLst/>
          </a:prstGeom>
          <a:noFill/>
        </p:spPr>
        <p:txBody>
          <a:bodyPr wrap="square" rtlCol="0">
            <a:spAutoFit/>
          </a:bodyPr>
          <a:lstStyle/>
          <a:p>
            <a:r>
              <a:rPr lang="es-ES" sz="3200" dirty="0">
                <a:solidFill>
                  <a:srgbClr val="FD8204"/>
                </a:solidFill>
                <a:latin typeface="Century Gothic" panose="020B0502020202020204" pitchFamily="34" charset="0"/>
              </a:rPr>
              <a:t>Normal</a:t>
            </a:r>
          </a:p>
        </p:txBody>
      </p:sp>
    </p:spTree>
    <p:extLst>
      <p:ext uri="{BB962C8B-B14F-4D97-AF65-F5344CB8AC3E}">
        <p14:creationId xmlns:p14="http://schemas.microsoft.com/office/powerpoint/2010/main" val="2510858795"/>
      </p:ext>
    </p:extLst>
  </p:cSld>
  <p:clrMapOvr>
    <a:masterClrMapping/>
  </p:clrMapOvr>
  <p:transition spd="slow" advTm="3702">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1000"/>
                                        <p:tgtEl>
                                          <p:spTgt spid="3"/>
                                        </p:tgtEl>
                                      </p:cBhvr>
                                    </p:animEffect>
                                    <p:anim calcmode="lin" valueType="num">
                                      <p:cBhvr>
                                        <p:cTn id="14" dur="1000" fill="hold"/>
                                        <p:tgtEl>
                                          <p:spTgt spid="3"/>
                                        </p:tgtEl>
                                        <p:attrNameLst>
                                          <p:attrName>ppt_x</p:attrName>
                                        </p:attrNameLst>
                                      </p:cBhvr>
                                      <p:tavLst>
                                        <p:tav tm="0">
                                          <p:val>
                                            <p:strVal val="#ppt_x"/>
                                          </p:val>
                                        </p:tav>
                                        <p:tav tm="100000">
                                          <p:val>
                                            <p:strVal val="#ppt_x"/>
                                          </p:val>
                                        </p:tav>
                                      </p:tavLst>
                                    </p:anim>
                                    <p:anim calcmode="lin" valueType="num">
                                      <p:cBhvr>
                                        <p:cTn id="15"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3"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Rectángulo 1">
                <a:extLst>
                  <a:ext uri="{FF2B5EF4-FFF2-40B4-BE49-F238E27FC236}">
                    <a16:creationId xmlns:a16="http://schemas.microsoft.com/office/drawing/2014/main" id="{081C2B0B-83BD-4A14-8062-3534EB156B4E}"/>
                  </a:ext>
                </a:extLst>
              </p:cNvPr>
              <p:cNvSpPr/>
              <p:nvPr/>
            </p:nvSpPr>
            <p:spPr>
              <a:xfrm>
                <a:off x="1510086" y="908720"/>
                <a:ext cx="9157914" cy="4579010"/>
              </a:xfrm>
              <a:prstGeom prst="rect">
                <a:avLst/>
              </a:prstGeom>
            </p:spPr>
            <p:txBody>
              <a:bodyPr wrap="square">
                <a:spAutoFit/>
              </a:bodyPr>
              <a:lstStyle/>
              <a:p>
                <a:r>
                  <a:rPr lang="es-AR" dirty="0">
                    <a:latin typeface="Century Gothic" panose="020B0502020202020204" pitchFamily="34" charset="0"/>
                  </a:rPr>
                  <a:t> Sea </a:t>
                </a:r>
                <a14:m>
                  <m:oMath xmlns:m="http://schemas.openxmlformats.org/officeDocument/2006/math">
                    <m:r>
                      <a:rPr lang="es-AR" i="1">
                        <a:latin typeface="Cambria Math" panose="02040503050406030204" pitchFamily="18" charset="0"/>
                      </a:rPr>
                      <m:t>𝑋</m:t>
                    </m:r>
                  </m:oMath>
                </a14:m>
                <a:r>
                  <a:rPr lang="es-AR" dirty="0">
                    <a:latin typeface="Century Gothic" panose="020B0502020202020204" pitchFamily="34" charset="0"/>
                  </a:rPr>
                  <a:t> una variable aleatoria que se distribuye como una Normal con media igual a </a:t>
                </a:r>
                <a14:m>
                  <m:oMath xmlns:m="http://schemas.openxmlformats.org/officeDocument/2006/math">
                    <m:r>
                      <a:rPr lang="es-AR" i="1">
                        <a:latin typeface="Cambria Math" panose="02040503050406030204" pitchFamily="18" charset="0"/>
                      </a:rPr>
                      <m:t>𝜇</m:t>
                    </m:r>
                  </m:oMath>
                </a14:m>
                <a:r>
                  <a:rPr lang="es-AR" dirty="0">
                    <a:latin typeface="Century Gothic" panose="020B0502020202020204" pitchFamily="34" charset="0"/>
                  </a:rPr>
                  <a:t> y Desvío Estándar igual a </a:t>
                </a:r>
                <a14:m>
                  <m:oMath xmlns:m="http://schemas.openxmlformats.org/officeDocument/2006/math">
                    <m:r>
                      <a:rPr lang="es-AR" i="1">
                        <a:latin typeface="Cambria Math" panose="02040503050406030204" pitchFamily="18" charset="0"/>
                      </a:rPr>
                      <m:t>𝜎</m:t>
                    </m:r>
                  </m:oMath>
                </a14:m>
                <a:r>
                  <a:rPr lang="es-AR" dirty="0">
                    <a:latin typeface="Century Gothic" panose="020B0502020202020204" pitchFamily="34" charset="0"/>
                  </a:rPr>
                  <a:t>. En notación compacta,</a:t>
                </a:r>
              </a:p>
              <a:p>
                <a:endParaRPr lang="es-AR" dirty="0">
                  <a:latin typeface="Century Gothic" panose="020B0502020202020204" pitchFamily="34" charset="0"/>
                </a:endParaRPr>
              </a:p>
              <a:p>
                <a:pPr/>
                <a14:m>
                  <m:oMathPara xmlns:m="http://schemas.openxmlformats.org/officeDocument/2006/math">
                    <m:oMathParaPr>
                      <m:jc m:val="centerGroup"/>
                    </m:oMathParaPr>
                    <m:oMath xmlns:m="http://schemas.openxmlformats.org/officeDocument/2006/math">
                      <m:r>
                        <a:rPr lang="es-AR" i="1">
                          <a:latin typeface="Cambria Math" panose="02040503050406030204" pitchFamily="18" charset="0"/>
                        </a:rPr>
                        <m:t>𝑋</m:t>
                      </m:r>
                      <m:r>
                        <a:rPr lang="es-AR" i="1">
                          <a:latin typeface="Cambria Math" panose="02040503050406030204" pitchFamily="18" charset="0"/>
                        </a:rPr>
                        <m:t> ~ </m:t>
                      </m:r>
                      <m:r>
                        <a:rPr lang="es-AR" i="1">
                          <a:latin typeface="Cambria Math" panose="02040503050406030204" pitchFamily="18" charset="0"/>
                        </a:rPr>
                        <m:t>𝑁</m:t>
                      </m:r>
                      <m:r>
                        <a:rPr lang="es-AR" i="1">
                          <a:latin typeface="Cambria Math" panose="02040503050406030204" pitchFamily="18" charset="0"/>
                        </a:rPr>
                        <m:t>(</m:t>
                      </m:r>
                      <m:r>
                        <a:rPr lang="es-AR" i="1">
                          <a:latin typeface="Cambria Math" panose="02040503050406030204" pitchFamily="18" charset="0"/>
                        </a:rPr>
                        <m:t>𝜇</m:t>
                      </m:r>
                      <m:r>
                        <a:rPr lang="es-AR" i="1">
                          <a:latin typeface="Cambria Math" panose="02040503050406030204" pitchFamily="18" charset="0"/>
                        </a:rPr>
                        <m:t>;</m:t>
                      </m:r>
                      <m:r>
                        <a:rPr lang="es-AR" i="1">
                          <a:latin typeface="Cambria Math" panose="02040503050406030204" pitchFamily="18" charset="0"/>
                        </a:rPr>
                        <m:t>𝜎</m:t>
                      </m:r>
                      <m:r>
                        <a:rPr lang="es-AR" i="1">
                          <a:latin typeface="Cambria Math" panose="02040503050406030204" pitchFamily="18" charset="0"/>
                        </a:rPr>
                        <m:t>)</m:t>
                      </m:r>
                    </m:oMath>
                  </m:oMathPara>
                </a14:m>
                <a:endParaRPr lang="es-AR" dirty="0">
                  <a:latin typeface="Century Gothic" panose="020B0502020202020204" pitchFamily="34" charset="0"/>
                </a:endParaRPr>
              </a:p>
              <a:p>
                <a:endParaRPr lang="es-AR" dirty="0">
                  <a:latin typeface="Century Gothic" panose="020B0502020202020204" pitchFamily="34" charset="0"/>
                </a:endParaRPr>
              </a:p>
              <a:p>
                <a:r>
                  <a:rPr lang="es-AR" dirty="0">
                    <a:latin typeface="Century Gothic" panose="020B0502020202020204" pitchFamily="34" charset="0"/>
                  </a:rPr>
                  <a:t>La función de densidad que rige el comportamiento de esta variable es,</a:t>
                </a:r>
              </a:p>
              <a:p>
                <a:endParaRPr lang="es-AR" dirty="0">
                  <a:latin typeface="Century Gothic" panose="020B0502020202020204" pitchFamily="34" charset="0"/>
                </a:endParaRPr>
              </a:p>
              <a:p>
                <a:pPr/>
                <a14:m>
                  <m:oMathPara xmlns:m="http://schemas.openxmlformats.org/officeDocument/2006/math">
                    <m:oMathParaPr>
                      <m:jc m:val="centerGroup"/>
                    </m:oMathParaPr>
                    <m:oMath xmlns:m="http://schemas.openxmlformats.org/officeDocument/2006/math">
                      <m:sSub>
                        <m:sSubPr>
                          <m:ctrlPr>
                            <a:rPr lang="es-AR" i="1">
                              <a:latin typeface="Cambria Math" panose="02040503050406030204" pitchFamily="18" charset="0"/>
                            </a:rPr>
                          </m:ctrlPr>
                        </m:sSubPr>
                        <m:e>
                          <m:r>
                            <a:rPr lang="es-AR" i="1">
                              <a:latin typeface="Cambria Math" panose="02040503050406030204" pitchFamily="18" charset="0"/>
                            </a:rPr>
                            <m:t>𝑓</m:t>
                          </m:r>
                        </m:e>
                        <m:sub>
                          <m:r>
                            <a:rPr lang="es-AR" i="1">
                              <a:latin typeface="Cambria Math" panose="02040503050406030204" pitchFamily="18" charset="0"/>
                            </a:rPr>
                            <m:t>𝑋</m:t>
                          </m:r>
                        </m:sub>
                      </m:sSub>
                      <m:d>
                        <m:dPr>
                          <m:ctrlPr>
                            <a:rPr lang="es-AR" i="1">
                              <a:latin typeface="Cambria Math" panose="02040503050406030204" pitchFamily="18" charset="0"/>
                            </a:rPr>
                          </m:ctrlPr>
                        </m:dPr>
                        <m:e>
                          <m:r>
                            <a:rPr lang="es-AR" i="1">
                              <a:latin typeface="Cambria Math" panose="02040503050406030204" pitchFamily="18" charset="0"/>
                            </a:rPr>
                            <m:t>𝑥</m:t>
                          </m:r>
                        </m:e>
                      </m:d>
                      <m:r>
                        <a:rPr lang="es-AR" i="1">
                          <a:latin typeface="Cambria Math" panose="02040503050406030204" pitchFamily="18" charset="0"/>
                        </a:rPr>
                        <m:t>=</m:t>
                      </m:r>
                      <m:f>
                        <m:fPr>
                          <m:ctrlPr>
                            <a:rPr lang="es-AR" i="1">
                              <a:latin typeface="Cambria Math" panose="02040503050406030204" pitchFamily="18" charset="0"/>
                            </a:rPr>
                          </m:ctrlPr>
                        </m:fPr>
                        <m:num>
                          <m:r>
                            <a:rPr lang="es-AR" i="1">
                              <a:latin typeface="Cambria Math" panose="02040503050406030204" pitchFamily="18" charset="0"/>
                            </a:rPr>
                            <m:t>1</m:t>
                          </m:r>
                        </m:num>
                        <m:den>
                          <m:rad>
                            <m:radPr>
                              <m:degHide m:val="on"/>
                              <m:ctrlPr>
                                <a:rPr lang="es-AR" i="1">
                                  <a:latin typeface="Cambria Math" panose="02040503050406030204" pitchFamily="18" charset="0"/>
                                </a:rPr>
                              </m:ctrlPr>
                            </m:radPr>
                            <m:deg/>
                            <m:e>
                              <m:r>
                                <a:rPr lang="es-AR" i="1">
                                  <a:latin typeface="Cambria Math" panose="02040503050406030204" pitchFamily="18" charset="0"/>
                                </a:rPr>
                                <m:t>2</m:t>
                              </m:r>
                              <m:r>
                                <a:rPr lang="es-AR" i="1">
                                  <a:latin typeface="Cambria Math" panose="02040503050406030204" pitchFamily="18" charset="0"/>
                                </a:rPr>
                                <m:t>𝜋</m:t>
                              </m:r>
                              <m:sSup>
                                <m:sSupPr>
                                  <m:ctrlPr>
                                    <a:rPr lang="es-AR" i="1">
                                      <a:latin typeface="Cambria Math" panose="02040503050406030204" pitchFamily="18" charset="0"/>
                                    </a:rPr>
                                  </m:ctrlPr>
                                </m:sSupPr>
                                <m:e>
                                  <m:r>
                                    <a:rPr lang="es-AR" i="1">
                                      <a:latin typeface="Cambria Math" panose="02040503050406030204" pitchFamily="18" charset="0"/>
                                    </a:rPr>
                                    <m:t>𝜎</m:t>
                                  </m:r>
                                </m:e>
                                <m:sup>
                                  <m:r>
                                    <a:rPr lang="es-AR" i="1">
                                      <a:latin typeface="Cambria Math" panose="02040503050406030204" pitchFamily="18" charset="0"/>
                                    </a:rPr>
                                    <m:t>2</m:t>
                                  </m:r>
                                </m:sup>
                              </m:sSup>
                            </m:e>
                          </m:rad>
                        </m:den>
                      </m:f>
                      <m:sSup>
                        <m:sSupPr>
                          <m:ctrlPr>
                            <a:rPr lang="es-AR" i="1">
                              <a:latin typeface="Cambria Math" panose="02040503050406030204" pitchFamily="18" charset="0"/>
                            </a:rPr>
                          </m:ctrlPr>
                        </m:sSupPr>
                        <m:e>
                          <m:r>
                            <a:rPr lang="es-AR" i="1">
                              <a:latin typeface="Cambria Math" panose="02040503050406030204" pitchFamily="18" charset="0"/>
                            </a:rPr>
                            <m:t>𝑒</m:t>
                          </m:r>
                        </m:e>
                        <m:sup>
                          <m:r>
                            <a:rPr lang="es-AR" i="1">
                              <a:latin typeface="Cambria Math" panose="02040503050406030204" pitchFamily="18" charset="0"/>
                            </a:rPr>
                            <m:t>−</m:t>
                          </m:r>
                          <m:f>
                            <m:fPr>
                              <m:ctrlPr>
                                <a:rPr lang="es-AR" i="1">
                                  <a:latin typeface="Cambria Math" panose="02040503050406030204" pitchFamily="18" charset="0"/>
                                </a:rPr>
                              </m:ctrlPr>
                            </m:fPr>
                            <m:num>
                              <m:r>
                                <a:rPr lang="es-AR" i="1">
                                  <a:latin typeface="Cambria Math" panose="02040503050406030204" pitchFamily="18" charset="0"/>
                                </a:rPr>
                                <m:t>1</m:t>
                              </m:r>
                            </m:num>
                            <m:den>
                              <m:r>
                                <a:rPr lang="es-AR" i="1">
                                  <a:latin typeface="Cambria Math" panose="02040503050406030204" pitchFamily="18" charset="0"/>
                                </a:rPr>
                                <m:t>2</m:t>
                              </m:r>
                            </m:den>
                          </m:f>
                          <m:sSup>
                            <m:sSupPr>
                              <m:ctrlPr>
                                <a:rPr lang="es-AR" i="1">
                                  <a:latin typeface="Cambria Math" panose="02040503050406030204" pitchFamily="18" charset="0"/>
                                </a:rPr>
                              </m:ctrlPr>
                            </m:sSupPr>
                            <m:e>
                              <m:d>
                                <m:dPr>
                                  <m:ctrlPr>
                                    <a:rPr lang="es-AR" i="1">
                                      <a:latin typeface="Cambria Math" panose="02040503050406030204" pitchFamily="18" charset="0"/>
                                    </a:rPr>
                                  </m:ctrlPr>
                                </m:dPr>
                                <m:e>
                                  <m:f>
                                    <m:fPr>
                                      <m:ctrlPr>
                                        <a:rPr lang="es-AR" i="1">
                                          <a:latin typeface="Cambria Math" panose="02040503050406030204" pitchFamily="18" charset="0"/>
                                        </a:rPr>
                                      </m:ctrlPr>
                                    </m:fPr>
                                    <m:num>
                                      <m:r>
                                        <a:rPr lang="es-AR" i="1">
                                          <a:latin typeface="Cambria Math" panose="02040503050406030204" pitchFamily="18" charset="0"/>
                                        </a:rPr>
                                        <m:t>𝑥</m:t>
                                      </m:r>
                                      <m:r>
                                        <a:rPr lang="es-AR" i="1">
                                          <a:latin typeface="Cambria Math" panose="02040503050406030204" pitchFamily="18" charset="0"/>
                                        </a:rPr>
                                        <m:t>−</m:t>
                                      </m:r>
                                      <m:r>
                                        <a:rPr lang="es-AR" i="1">
                                          <a:latin typeface="Cambria Math" panose="02040503050406030204" pitchFamily="18" charset="0"/>
                                        </a:rPr>
                                        <m:t>𝜇</m:t>
                                      </m:r>
                                    </m:num>
                                    <m:den>
                                      <m:r>
                                        <a:rPr lang="es-AR" i="1">
                                          <a:latin typeface="Cambria Math" panose="02040503050406030204" pitchFamily="18" charset="0"/>
                                        </a:rPr>
                                        <m:t>𝜎</m:t>
                                      </m:r>
                                      <m:r>
                                        <a:rPr lang="es-AR" i="1">
                                          <a:latin typeface="Cambria Math" panose="02040503050406030204" pitchFamily="18" charset="0"/>
                                        </a:rPr>
                                        <m:t> </m:t>
                                      </m:r>
                                    </m:den>
                                  </m:f>
                                </m:e>
                              </m:d>
                            </m:e>
                            <m:sup>
                              <m:r>
                                <a:rPr lang="es-AR" i="1">
                                  <a:latin typeface="Cambria Math" panose="02040503050406030204" pitchFamily="18" charset="0"/>
                                </a:rPr>
                                <m:t>2</m:t>
                              </m:r>
                            </m:sup>
                          </m:sSup>
                        </m:sup>
                      </m:sSup>
                    </m:oMath>
                  </m:oMathPara>
                </a14:m>
                <a:endParaRPr lang="es-AR" dirty="0">
                  <a:latin typeface="Century Gothic" panose="020B0502020202020204" pitchFamily="34" charset="0"/>
                </a:endParaRPr>
              </a:p>
              <a:p>
                <a:endParaRPr lang="es-AR" dirty="0">
                  <a:latin typeface="Century Gothic" panose="020B0502020202020204" pitchFamily="34" charset="0"/>
                </a:endParaRPr>
              </a:p>
              <a:p>
                <a:endParaRPr lang="es-AR" dirty="0">
                  <a:latin typeface="Century Gothic" panose="020B0502020202020204" pitchFamily="34" charset="0"/>
                </a:endParaRPr>
              </a:p>
              <a:p>
                <a:pPr/>
                <a14:m>
                  <m:oMathPara xmlns:m="http://schemas.openxmlformats.org/officeDocument/2006/math">
                    <m:oMathParaPr>
                      <m:jc m:val="centerGroup"/>
                    </m:oMathParaPr>
                    <m:oMath xmlns:m="http://schemas.openxmlformats.org/officeDocument/2006/math">
                      <m:r>
                        <a:rPr lang="es-AR" i="1">
                          <a:latin typeface="Cambria Math" panose="02040503050406030204" pitchFamily="18" charset="0"/>
                        </a:rPr>
                        <m:t>𝐸</m:t>
                      </m:r>
                      <m:d>
                        <m:dPr>
                          <m:begChr m:val="["/>
                          <m:endChr m:val="]"/>
                          <m:ctrlPr>
                            <a:rPr lang="es-AR" i="1">
                              <a:latin typeface="Cambria Math" panose="02040503050406030204" pitchFamily="18" charset="0"/>
                            </a:rPr>
                          </m:ctrlPr>
                        </m:dPr>
                        <m:e>
                          <m:r>
                            <a:rPr lang="es-AR" i="1">
                              <a:latin typeface="Cambria Math" panose="02040503050406030204" pitchFamily="18" charset="0"/>
                            </a:rPr>
                            <m:t>𝑋</m:t>
                          </m:r>
                        </m:e>
                      </m:d>
                      <m:r>
                        <a:rPr lang="es-AR" i="1">
                          <a:latin typeface="Cambria Math" panose="02040503050406030204" pitchFamily="18" charset="0"/>
                        </a:rPr>
                        <m:t>=</m:t>
                      </m:r>
                      <m:r>
                        <a:rPr lang="es-AR" i="1">
                          <a:latin typeface="Cambria Math" panose="02040503050406030204" pitchFamily="18" charset="0"/>
                        </a:rPr>
                        <m:t>𝜇</m:t>
                      </m:r>
                      <m:r>
                        <a:rPr lang="es-AR" i="1">
                          <a:latin typeface="Cambria Math" panose="02040503050406030204" pitchFamily="18" charset="0"/>
                        </a:rPr>
                        <m:t>=</m:t>
                      </m:r>
                      <m:r>
                        <a:rPr lang="es-AR" i="1">
                          <a:latin typeface="Cambria Math" panose="02040503050406030204" pitchFamily="18" charset="0"/>
                        </a:rPr>
                        <m:t>𝑀𝑒</m:t>
                      </m:r>
                      <m:r>
                        <a:rPr lang="es-AR" i="1">
                          <a:latin typeface="Cambria Math" panose="02040503050406030204" pitchFamily="18" charset="0"/>
                        </a:rPr>
                        <m:t>=</m:t>
                      </m:r>
                      <m:r>
                        <a:rPr lang="es-AR" i="1">
                          <a:latin typeface="Cambria Math" panose="02040503050406030204" pitchFamily="18" charset="0"/>
                        </a:rPr>
                        <m:t>𝑀𝑜</m:t>
                      </m:r>
                    </m:oMath>
                  </m:oMathPara>
                </a14:m>
                <a:endParaRPr lang="es-AR" dirty="0">
                  <a:latin typeface="Century Gothic" panose="020B0502020202020204" pitchFamily="34" charset="0"/>
                </a:endParaRPr>
              </a:p>
              <a:p>
                <a:endParaRPr lang="es-AR" dirty="0">
                  <a:latin typeface="Century Gothic" panose="020B0502020202020204" pitchFamily="34" charset="0"/>
                </a:endParaRPr>
              </a:p>
              <a:p>
                <a:endParaRPr lang="es-AR" dirty="0">
                  <a:latin typeface="Century Gothic" panose="020B0502020202020204" pitchFamily="34" charset="0"/>
                </a:endParaRPr>
              </a:p>
              <a:p>
                <a:pPr/>
                <a14:m>
                  <m:oMathPara xmlns:m="http://schemas.openxmlformats.org/officeDocument/2006/math">
                    <m:oMathParaPr>
                      <m:jc m:val="centerGroup"/>
                    </m:oMathParaPr>
                    <m:oMath xmlns:m="http://schemas.openxmlformats.org/officeDocument/2006/math">
                      <m:r>
                        <a:rPr lang="es-AR" i="1">
                          <a:latin typeface="Cambria Math" panose="02040503050406030204" pitchFamily="18" charset="0"/>
                        </a:rPr>
                        <m:t>𝑉𝑎𝑟</m:t>
                      </m:r>
                      <m:d>
                        <m:dPr>
                          <m:begChr m:val="["/>
                          <m:endChr m:val="]"/>
                          <m:ctrlPr>
                            <a:rPr lang="es-AR" i="1">
                              <a:latin typeface="Cambria Math" panose="02040503050406030204" pitchFamily="18" charset="0"/>
                            </a:rPr>
                          </m:ctrlPr>
                        </m:dPr>
                        <m:e>
                          <m:r>
                            <a:rPr lang="es-AR" i="1">
                              <a:latin typeface="Cambria Math" panose="02040503050406030204" pitchFamily="18" charset="0"/>
                            </a:rPr>
                            <m:t>𝑋</m:t>
                          </m:r>
                        </m:e>
                      </m:d>
                      <m:r>
                        <a:rPr lang="es-AR" i="1">
                          <a:latin typeface="Cambria Math" panose="02040503050406030204" pitchFamily="18" charset="0"/>
                        </a:rPr>
                        <m:t>=</m:t>
                      </m:r>
                      <m:sSup>
                        <m:sSupPr>
                          <m:ctrlPr>
                            <a:rPr lang="es-AR" i="1">
                              <a:latin typeface="Cambria Math" panose="02040503050406030204" pitchFamily="18" charset="0"/>
                            </a:rPr>
                          </m:ctrlPr>
                        </m:sSupPr>
                        <m:e>
                          <m:r>
                            <a:rPr lang="es-AR" i="1">
                              <a:latin typeface="Cambria Math" panose="02040503050406030204" pitchFamily="18" charset="0"/>
                            </a:rPr>
                            <m:t>𝜎</m:t>
                          </m:r>
                        </m:e>
                        <m:sup>
                          <m:r>
                            <a:rPr lang="es-AR" i="1">
                              <a:latin typeface="Cambria Math" panose="02040503050406030204" pitchFamily="18" charset="0"/>
                            </a:rPr>
                            <m:t>2</m:t>
                          </m:r>
                        </m:sup>
                      </m:sSup>
                    </m:oMath>
                  </m:oMathPara>
                </a14:m>
                <a:endParaRPr lang="es-AR" dirty="0">
                  <a:latin typeface="Century Gothic" panose="020B0502020202020204" pitchFamily="34" charset="0"/>
                </a:endParaRPr>
              </a:p>
              <a:p>
                <a:endParaRPr lang="es-AR" dirty="0">
                  <a:latin typeface="Century Gothic" panose="020B0502020202020204" pitchFamily="34" charset="0"/>
                </a:endParaRPr>
              </a:p>
            </p:txBody>
          </p:sp>
        </mc:Choice>
        <mc:Fallback>
          <p:sp>
            <p:nvSpPr>
              <p:cNvPr id="2" name="Rectángulo 1">
                <a:extLst>
                  <a:ext uri="{FF2B5EF4-FFF2-40B4-BE49-F238E27FC236}">
                    <a16:creationId xmlns:a16="http://schemas.microsoft.com/office/drawing/2014/main" id="{081C2B0B-83BD-4A14-8062-3534EB156B4E}"/>
                  </a:ext>
                </a:extLst>
              </p:cNvPr>
              <p:cNvSpPr>
                <a:spLocks noRot="1" noChangeAspect="1" noMove="1" noResize="1" noEditPoints="1" noAdjustHandles="1" noChangeArrowheads="1" noChangeShapeType="1" noTextEdit="1"/>
              </p:cNvSpPr>
              <p:nvPr/>
            </p:nvSpPr>
            <p:spPr>
              <a:xfrm>
                <a:off x="1510086" y="908720"/>
                <a:ext cx="9157914" cy="4579010"/>
              </a:xfrm>
              <a:prstGeom prst="rect">
                <a:avLst/>
              </a:prstGeom>
              <a:blipFill>
                <a:blip r:embed="rId2"/>
                <a:stretch>
                  <a:fillRect l="-599" t="-666"/>
                </a:stretch>
              </a:blipFill>
            </p:spPr>
            <p:txBody>
              <a:bodyPr/>
              <a:lstStyle/>
              <a:p>
                <a:r>
                  <a:rPr lang="es-AR">
                    <a:noFill/>
                  </a:rPr>
                  <a:t> </a:t>
                </a:r>
              </a:p>
            </p:txBody>
          </p:sp>
        </mc:Fallback>
      </mc:AlternateContent>
    </p:spTree>
    <p:extLst>
      <p:ext uri="{BB962C8B-B14F-4D97-AF65-F5344CB8AC3E}">
        <p14:creationId xmlns:p14="http://schemas.microsoft.com/office/powerpoint/2010/main" val="375139645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070738DD-A0B6-457A-9D9A-70DB8DC327A6}"/>
              </a:ext>
            </a:extLst>
          </p:cNvPr>
          <p:cNvSpPr/>
          <p:nvPr/>
        </p:nvSpPr>
        <p:spPr>
          <a:xfrm>
            <a:off x="1544810" y="980729"/>
            <a:ext cx="9123190" cy="4801314"/>
          </a:xfrm>
          <a:prstGeom prst="rect">
            <a:avLst/>
          </a:prstGeom>
        </p:spPr>
        <p:txBody>
          <a:bodyPr wrap="square">
            <a:spAutoFit/>
          </a:bodyPr>
          <a:lstStyle/>
          <a:p>
            <a:pPr algn="just"/>
            <a:r>
              <a:rPr lang="es-AR" dirty="0">
                <a:latin typeface="Century Gothic" panose="020B0502020202020204" pitchFamily="34" charset="0"/>
              </a:rPr>
              <a:t>En función del dominio del Espacio Muestral las variables aleatorias se pueden clasificar en:</a:t>
            </a:r>
          </a:p>
          <a:p>
            <a:pPr algn="just"/>
            <a:endParaRPr lang="es-AR" dirty="0">
              <a:latin typeface="Century Gothic" panose="020B0502020202020204" pitchFamily="34" charset="0"/>
            </a:endParaRPr>
          </a:p>
          <a:p>
            <a:pPr marL="285750" indent="-285750" algn="just">
              <a:buFont typeface="Arial" panose="020B0604020202020204" pitchFamily="34" charset="0"/>
              <a:buChar char="•"/>
            </a:pPr>
            <a:r>
              <a:rPr lang="es-AR" b="1" dirty="0">
                <a:solidFill>
                  <a:srgbClr val="2E3192"/>
                </a:solidFill>
                <a:latin typeface="Century Gothic" panose="020B0502020202020204" pitchFamily="34" charset="0"/>
              </a:rPr>
              <a:t>Variable Aleatoria Discreta</a:t>
            </a:r>
          </a:p>
          <a:p>
            <a:pPr marL="285750" indent="-285750" algn="just">
              <a:buFont typeface="Arial" panose="020B0604020202020204" pitchFamily="34" charset="0"/>
              <a:buChar char="•"/>
            </a:pPr>
            <a:endParaRPr lang="es-AR" dirty="0">
              <a:latin typeface="Century Gothic" panose="020B0502020202020204" pitchFamily="34" charset="0"/>
            </a:endParaRPr>
          </a:p>
          <a:p>
            <a:pPr marL="742950" lvl="1" indent="-285750" algn="just">
              <a:buFont typeface="Arial" panose="020B0604020202020204" pitchFamily="34" charset="0"/>
              <a:buChar char="•"/>
            </a:pPr>
            <a:r>
              <a:rPr lang="es-AR" dirty="0">
                <a:latin typeface="Century Gothic" panose="020B0502020202020204" pitchFamily="34" charset="0"/>
              </a:rPr>
              <a:t>Espacio Muestral Finito</a:t>
            </a:r>
          </a:p>
          <a:p>
            <a:pPr marL="742950" lvl="1" indent="-285750" algn="just">
              <a:buFont typeface="Arial" panose="020B0604020202020204" pitchFamily="34" charset="0"/>
              <a:buChar char="•"/>
            </a:pPr>
            <a:endParaRPr lang="es-AR" dirty="0">
              <a:latin typeface="Century Gothic" panose="020B0502020202020204" pitchFamily="34" charset="0"/>
            </a:endParaRPr>
          </a:p>
          <a:p>
            <a:pPr marL="742950" lvl="1" indent="-285750" algn="just">
              <a:buFont typeface="Arial" panose="020B0604020202020204" pitchFamily="34" charset="0"/>
              <a:buChar char="•"/>
            </a:pPr>
            <a:r>
              <a:rPr lang="es-AR" dirty="0">
                <a:latin typeface="Century Gothic" panose="020B0502020202020204" pitchFamily="34" charset="0"/>
              </a:rPr>
              <a:t>Espacio Muestral Infinito Numerable</a:t>
            </a:r>
          </a:p>
          <a:p>
            <a:pPr marL="285750" indent="-285750" algn="just">
              <a:buFont typeface="Arial" panose="020B0604020202020204" pitchFamily="34" charset="0"/>
              <a:buChar char="•"/>
            </a:pPr>
            <a:endParaRPr lang="es-AR" b="1" dirty="0">
              <a:solidFill>
                <a:srgbClr val="FF0000"/>
              </a:solidFill>
              <a:latin typeface="Century Gothic" panose="020B0502020202020204" pitchFamily="34" charset="0"/>
            </a:endParaRPr>
          </a:p>
          <a:p>
            <a:pPr marL="285750" indent="-285750" algn="just">
              <a:buFont typeface="Arial" panose="020B0604020202020204" pitchFamily="34" charset="0"/>
              <a:buChar char="•"/>
            </a:pPr>
            <a:r>
              <a:rPr lang="es-AR" b="1" dirty="0">
                <a:solidFill>
                  <a:srgbClr val="2E3192"/>
                </a:solidFill>
                <a:latin typeface="Century Gothic" panose="020B0502020202020204" pitchFamily="34" charset="0"/>
              </a:rPr>
              <a:t>Variable Aleatoria Continua</a:t>
            </a:r>
          </a:p>
          <a:p>
            <a:pPr marL="285750" indent="-285750" algn="just">
              <a:buFont typeface="Arial" panose="020B0604020202020204" pitchFamily="34" charset="0"/>
              <a:buChar char="•"/>
            </a:pPr>
            <a:endParaRPr lang="es-AR" dirty="0">
              <a:latin typeface="Century Gothic" panose="020B0502020202020204" pitchFamily="34" charset="0"/>
            </a:endParaRPr>
          </a:p>
          <a:p>
            <a:pPr marL="742950" lvl="1" indent="-285750" algn="just">
              <a:buFont typeface="Arial" panose="020B0604020202020204" pitchFamily="34" charset="0"/>
              <a:buChar char="•"/>
            </a:pPr>
            <a:r>
              <a:rPr lang="es-AR" dirty="0">
                <a:latin typeface="Century Gothic" panose="020B0502020202020204" pitchFamily="34" charset="0"/>
              </a:rPr>
              <a:t>Espacio Muestral Infinito No Numerable</a:t>
            </a:r>
          </a:p>
          <a:p>
            <a:pPr algn="just"/>
            <a:endParaRPr lang="es-AR" dirty="0">
              <a:latin typeface="Century Gothic" panose="020B0502020202020204" pitchFamily="34" charset="0"/>
            </a:endParaRPr>
          </a:p>
          <a:p>
            <a:pPr algn="just"/>
            <a:r>
              <a:rPr lang="es-AR" dirty="0">
                <a:latin typeface="Century Gothic" panose="020B0502020202020204" pitchFamily="34" charset="0"/>
              </a:rPr>
              <a:t>El ejemplo precedente es de variable discreta. </a:t>
            </a:r>
          </a:p>
          <a:p>
            <a:pPr algn="just"/>
            <a:endParaRPr lang="es-AR" dirty="0">
              <a:latin typeface="Century Gothic" panose="020B0502020202020204" pitchFamily="34" charset="0"/>
            </a:endParaRPr>
          </a:p>
          <a:p>
            <a:pPr algn="just"/>
            <a:r>
              <a:rPr lang="es-AR" dirty="0">
                <a:latin typeface="Century Gothic" panose="020B0502020202020204" pitchFamily="34" charset="0"/>
              </a:rPr>
              <a:t>El Espacio Muestral es finito, el experimento aleatorio asume una cantidad finita de resultados.</a:t>
            </a:r>
          </a:p>
        </p:txBody>
      </p:sp>
    </p:spTree>
    <p:extLst>
      <p:ext uri="{BB962C8B-B14F-4D97-AF65-F5344CB8AC3E}">
        <p14:creationId xmlns:p14="http://schemas.microsoft.com/office/powerpoint/2010/main" val="106896743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Rectángulo 1">
                <a:extLst>
                  <a:ext uri="{FF2B5EF4-FFF2-40B4-BE49-F238E27FC236}">
                    <a16:creationId xmlns:a16="http://schemas.microsoft.com/office/drawing/2014/main" id="{746A11A1-642D-4054-A4FE-314F486840BE}"/>
                  </a:ext>
                </a:extLst>
              </p:cNvPr>
              <p:cNvSpPr/>
              <p:nvPr/>
            </p:nvSpPr>
            <p:spPr>
              <a:xfrm>
                <a:off x="1505077" y="908721"/>
                <a:ext cx="9129645" cy="5690597"/>
              </a:xfrm>
              <a:prstGeom prst="rect">
                <a:avLst/>
              </a:prstGeom>
            </p:spPr>
            <p:txBody>
              <a:bodyPr wrap="square">
                <a:spAutoFit/>
              </a:bodyPr>
              <a:lstStyle/>
              <a:p>
                <a:pPr algn="just"/>
                <a:r>
                  <a:rPr lang="es-AR" dirty="0">
                    <a:latin typeface="Century Gothic" panose="020B0502020202020204" pitchFamily="34" charset="0"/>
                  </a:rPr>
                  <a:t>Tal como se ha visto previamente si se desea calcular una probabilidad deberá integrarse la función de densidad, por ejemplo </a:t>
                </a:r>
                <a14:m>
                  <m:oMath xmlns:m="http://schemas.openxmlformats.org/officeDocument/2006/math">
                    <m:r>
                      <a:rPr lang="es-AR" i="1">
                        <a:latin typeface="Cambria Math" panose="02040503050406030204" pitchFamily="18" charset="0"/>
                      </a:rPr>
                      <m:t>𝑋</m:t>
                    </m:r>
                    <m:r>
                      <a:rPr lang="es-AR" i="1">
                        <a:latin typeface="Cambria Math" panose="02040503050406030204" pitchFamily="18" charset="0"/>
                      </a:rPr>
                      <m:t> ~ </m:t>
                    </m:r>
                    <m:r>
                      <a:rPr lang="es-AR" i="1">
                        <a:latin typeface="Cambria Math" panose="02040503050406030204" pitchFamily="18" charset="0"/>
                      </a:rPr>
                      <m:t>𝑁</m:t>
                    </m:r>
                    <m:r>
                      <a:rPr lang="es-AR" i="1">
                        <a:latin typeface="Cambria Math" panose="02040503050406030204" pitchFamily="18" charset="0"/>
                      </a:rPr>
                      <m:t>(10;2)</m:t>
                    </m:r>
                  </m:oMath>
                </a14:m>
                <a:r>
                  <a:rPr lang="es-AR" dirty="0">
                    <a:latin typeface="Century Gothic" panose="020B0502020202020204" pitchFamily="34" charset="0"/>
                  </a:rPr>
                  <a:t> y se desea saber la probabilidad de que la variable asuma un valor entre 8 y 12 respectivamente. </a:t>
                </a:r>
              </a:p>
              <a:p>
                <a:pPr algn="just"/>
                <a:r>
                  <a:rPr lang="es-AR" dirty="0">
                    <a:latin typeface="Century Gothic" panose="020B0502020202020204" pitchFamily="34" charset="0"/>
                  </a:rPr>
                  <a:t>En términos formales,</a:t>
                </a:r>
              </a:p>
              <a:p>
                <a:pPr algn="just"/>
                <a14:m>
                  <m:oMathPara xmlns:m="http://schemas.openxmlformats.org/officeDocument/2006/math">
                    <m:oMathParaPr>
                      <m:jc m:val="centerGroup"/>
                    </m:oMathParaPr>
                    <m:oMath xmlns:m="http://schemas.openxmlformats.org/officeDocument/2006/math">
                      <m:r>
                        <a:rPr lang="es-AR" i="1">
                          <a:latin typeface="Cambria Math" panose="02040503050406030204" pitchFamily="18" charset="0"/>
                        </a:rPr>
                        <m:t>𝑃</m:t>
                      </m:r>
                      <m:d>
                        <m:dPr>
                          <m:begChr m:val="["/>
                          <m:endChr m:val="]"/>
                          <m:ctrlPr>
                            <a:rPr lang="es-AR" i="1">
                              <a:latin typeface="Cambria Math" panose="02040503050406030204" pitchFamily="18" charset="0"/>
                            </a:rPr>
                          </m:ctrlPr>
                        </m:dPr>
                        <m:e>
                          <m:r>
                            <a:rPr lang="es-AR" i="1">
                              <a:latin typeface="Cambria Math" panose="02040503050406030204" pitchFamily="18" charset="0"/>
                            </a:rPr>
                            <m:t>8</m:t>
                          </m:r>
                          <m:r>
                            <a:rPr lang="es-AR" i="1">
                              <a:latin typeface="Cambria Math" panose="02040503050406030204" pitchFamily="18" charset="0"/>
                              <a:ea typeface="Cambria Math" panose="02040503050406030204" pitchFamily="18" charset="0"/>
                            </a:rPr>
                            <m:t>≤</m:t>
                          </m:r>
                          <m:r>
                            <a:rPr lang="es-AR" i="1">
                              <a:latin typeface="Cambria Math" panose="02040503050406030204" pitchFamily="18" charset="0"/>
                              <a:ea typeface="Cambria Math" panose="02040503050406030204" pitchFamily="18" charset="0"/>
                            </a:rPr>
                            <m:t>𝑋</m:t>
                          </m:r>
                          <m:r>
                            <a:rPr lang="es-AR" i="1">
                              <a:latin typeface="Cambria Math" panose="02040503050406030204" pitchFamily="18" charset="0"/>
                              <a:ea typeface="Cambria Math" panose="02040503050406030204" pitchFamily="18" charset="0"/>
                            </a:rPr>
                            <m:t>≤12</m:t>
                          </m:r>
                        </m:e>
                      </m:d>
                      <m:r>
                        <a:rPr lang="es-AR" i="1">
                          <a:latin typeface="Cambria Math" panose="02040503050406030204" pitchFamily="18" charset="0"/>
                        </a:rPr>
                        <m:t>=</m:t>
                      </m:r>
                      <m:nary>
                        <m:naryPr>
                          <m:ctrlPr>
                            <a:rPr lang="es-AR" i="1">
                              <a:latin typeface="Cambria Math" panose="02040503050406030204" pitchFamily="18" charset="0"/>
                            </a:rPr>
                          </m:ctrlPr>
                        </m:naryPr>
                        <m:sub>
                          <m:r>
                            <m:rPr>
                              <m:brk m:alnAt="23"/>
                            </m:rPr>
                            <a:rPr lang="es-AR" i="1">
                              <a:latin typeface="Cambria Math" panose="02040503050406030204" pitchFamily="18" charset="0"/>
                            </a:rPr>
                            <m:t>8</m:t>
                          </m:r>
                        </m:sub>
                        <m:sup>
                          <m:r>
                            <a:rPr lang="es-AR" i="1">
                              <a:latin typeface="Cambria Math" panose="02040503050406030204" pitchFamily="18" charset="0"/>
                            </a:rPr>
                            <m:t>12</m:t>
                          </m:r>
                        </m:sup>
                        <m:e>
                          <m:sSub>
                            <m:sSubPr>
                              <m:ctrlPr>
                                <a:rPr lang="es-AR" i="1">
                                  <a:latin typeface="Cambria Math" panose="02040503050406030204" pitchFamily="18" charset="0"/>
                                </a:rPr>
                              </m:ctrlPr>
                            </m:sSubPr>
                            <m:e>
                              <m:r>
                                <a:rPr lang="es-AR" i="1">
                                  <a:latin typeface="Cambria Math" panose="02040503050406030204" pitchFamily="18" charset="0"/>
                                </a:rPr>
                                <m:t>𝑓</m:t>
                              </m:r>
                            </m:e>
                            <m:sub>
                              <m:r>
                                <a:rPr lang="es-AR" i="1">
                                  <a:latin typeface="Cambria Math" panose="02040503050406030204" pitchFamily="18" charset="0"/>
                                </a:rPr>
                                <m:t>𝑋</m:t>
                              </m:r>
                            </m:sub>
                          </m:sSub>
                          <m:d>
                            <m:dPr>
                              <m:ctrlPr>
                                <a:rPr lang="es-AR" i="1">
                                  <a:latin typeface="Cambria Math" panose="02040503050406030204" pitchFamily="18" charset="0"/>
                                </a:rPr>
                              </m:ctrlPr>
                            </m:dPr>
                            <m:e>
                              <m:r>
                                <a:rPr lang="es-AR" i="1">
                                  <a:latin typeface="Cambria Math" panose="02040503050406030204" pitchFamily="18" charset="0"/>
                                </a:rPr>
                                <m:t>𝑥</m:t>
                              </m:r>
                            </m:e>
                          </m:d>
                        </m:e>
                      </m:nary>
                      <m:r>
                        <a:rPr lang="es-AR" i="1">
                          <a:latin typeface="Cambria Math" panose="02040503050406030204" pitchFamily="18" charset="0"/>
                        </a:rPr>
                        <m:t>𝑑𝑥</m:t>
                      </m:r>
                    </m:oMath>
                  </m:oMathPara>
                </a14:m>
                <a:endParaRPr lang="es-AR" dirty="0">
                  <a:latin typeface="Century Gothic" panose="020B0502020202020204" pitchFamily="34" charset="0"/>
                </a:endParaRPr>
              </a:p>
              <a:p>
                <a:pPr algn="just"/>
                <a:endParaRPr lang="es-AR" dirty="0">
                  <a:latin typeface="Century Gothic" panose="020B0502020202020204" pitchFamily="34" charset="0"/>
                </a:endParaRPr>
              </a:p>
              <a:p>
                <a:pPr algn="just"/>
                <a14:m>
                  <m:oMathPara xmlns:m="http://schemas.openxmlformats.org/officeDocument/2006/math">
                    <m:oMathParaPr>
                      <m:jc m:val="centerGroup"/>
                    </m:oMathParaPr>
                    <m:oMath xmlns:m="http://schemas.openxmlformats.org/officeDocument/2006/math">
                      <m:r>
                        <a:rPr lang="es-AR" i="1">
                          <a:latin typeface="Cambria Math" panose="02040503050406030204" pitchFamily="18" charset="0"/>
                        </a:rPr>
                        <m:t>𝑃</m:t>
                      </m:r>
                      <m:d>
                        <m:dPr>
                          <m:begChr m:val="["/>
                          <m:endChr m:val="]"/>
                          <m:ctrlPr>
                            <a:rPr lang="es-AR" i="1">
                              <a:latin typeface="Cambria Math" panose="02040503050406030204" pitchFamily="18" charset="0"/>
                            </a:rPr>
                          </m:ctrlPr>
                        </m:dPr>
                        <m:e>
                          <m:r>
                            <a:rPr lang="es-AR" i="1">
                              <a:latin typeface="Cambria Math" panose="02040503050406030204" pitchFamily="18" charset="0"/>
                            </a:rPr>
                            <m:t>8</m:t>
                          </m:r>
                          <m:r>
                            <a:rPr lang="es-AR" i="1">
                              <a:latin typeface="Cambria Math" panose="02040503050406030204" pitchFamily="18" charset="0"/>
                              <a:ea typeface="Cambria Math" panose="02040503050406030204" pitchFamily="18" charset="0"/>
                            </a:rPr>
                            <m:t>≤</m:t>
                          </m:r>
                          <m:r>
                            <a:rPr lang="es-AR" i="1">
                              <a:latin typeface="Cambria Math" panose="02040503050406030204" pitchFamily="18" charset="0"/>
                              <a:ea typeface="Cambria Math" panose="02040503050406030204" pitchFamily="18" charset="0"/>
                            </a:rPr>
                            <m:t>𝑋</m:t>
                          </m:r>
                          <m:r>
                            <a:rPr lang="es-AR" i="1">
                              <a:latin typeface="Cambria Math" panose="02040503050406030204" pitchFamily="18" charset="0"/>
                              <a:ea typeface="Cambria Math" panose="02040503050406030204" pitchFamily="18" charset="0"/>
                            </a:rPr>
                            <m:t>≤12</m:t>
                          </m:r>
                        </m:e>
                      </m:d>
                      <m:r>
                        <a:rPr lang="es-AR" i="1">
                          <a:latin typeface="Cambria Math" panose="02040503050406030204" pitchFamily="18" charset="0"/>
                        </a:rPr>
                        <m:t>=</m:t>
                      </m:r>
                      <m:nary>
                        <m:naryPr>
                          <m:ctrlPr>
                            <a:rPr lang="es-AR" i="1">
                              <a:latin typeface="Cambria Math" panose="02040503050406030204" pitchFamily="18" charset="0"/>
                            </a:rPr>
                          </m:ctrlPr>
                        </m:naryPr>
                        <m:sub>
                          <m:r>
                            <m:rPr>
                              <m:brk m:alnAt="23"/>
                            </m:rPr>
                            <a:rPr lang="es-AR" i="1">
                              <a:latin typeface="Cambria Math" panose="02040503050406030204" pitchFamily="18" charset="0"/>
                            </a:rPr>
                            <m:t>8</m:t>
                          </m:r>
                        </m:sub>
                        <m:sup>
                          <m:r>
                            <a:rPr lang="es-AR" i="1">
                              <a:latin typeface="Cambria Math" panose="02040503050406030204" pitchFamily="18" charset="0"/>
                            </a:rPr>
                            <m:t>12</m:t>
                          </m:r>
                        </m:sup>
                        <m:e>
                          <m:f>
                            <m:fPr>
                              <m:ctrlPr>
                                <a:rPr lang="es-AR" i="1">
                                  <a:latin typeface="Cambria Math" panose="02040503050406030204" pitchFamily="18" charset="0"/>
                                </a:rPr>
                              </m:ctrlPr>
                            </m:fPr>
                            <m:num>
                              <m:r>
                                <a:rPr lang="es-AR" i="1">
                                  <a:latin typeface="Cambria Math" panose="02040503050406030204" pitchFamily="18" charset="0"/>
                                </a:rPr>
                                <m:t>1</m:t>
                              </m:r>
                            </m:num>
                            <m:den>
                              <m:rad>
                                <m:radPr>
                                  <m:degHide m:val="on"/>
                                  <m:ctrlPr>
                                    <a:rPr lang="es-AR" i="1">
                                      <a:latin typeface="Cambria Math" panose="02040503050406030204" pitchFamily="18" charset="0"/>
                                    </a:rPr>
                                  </m:ctrlPr>
                                </m:radPr>
                                <m:deg/>
                                <m:e>
                                  <m:r>
                                    <a:rPr lang="es-AR" i="1">
                                      <a:latin typeface="Cambria Math" panose="02040503050406030204" pitchFamily="18" charset="0"/>
                                    </a:rPr>
                                    <m:t>2</m:t>
                                  </m:r>
                                  <m:r>
                                    <a:rPr lang="es-AR" i="1">
                                      <a:latin typeface="Cambria Math" panose="02040503050406030204" pitchFamily="18" charset="0"/>
                                    </a:rPr>
                                    <m:t>𝜋</m:t>
                                  </m:r>
                                  <m:sSup>
                                    <m:sSupPr>
                                      <m:ctrlPr>
                                        <a:rPr lang="es-AR" i="1">
                                          <a:latin typeface="Cambria Math" panose="02040503050406030204" pitchFamily="18" charset="0"/>
                                        </a:rPr>
                                      </m:ctrlPr>
                                    </m:sSupPr>
                                    <m:e>
                                      <m:r>
                                        <a:rPr lang="es-AR" i="1">
                                          <a:latin typeface="Cambria Math" panose="02040503050406030204" pitchFamily="18" charset="0"/>
                                        </a:rPr>
                                        <m:t>𝜎</m:t>
                                      </m:r>
                                    </m:e>
                                    <m:sup>
                                      <m:r>
                                        <a:rPr lang="es-AR" i="1">
                                          <a:latin typeface="Cambria Math" panose="02040503050406030204" pitchFamily="18" charset="0"/>
                                        </a:rPr>
                                        <m:t>2</m:t>
                                      </m:r>
                                    </m:sup>
                                  </m:sSup>
                                </m:e>
                              </m:rad>
                            </m:den>
                          </m:f>
                          <m:sSup>
                            <m:sSupPr>
                              <m:ctrlPr>
                                <a:rPr lang="es-AR" i="1">
                                  <a:latin typeface="Cambria Math" panose="02040503050406030204" pitchFamily="18" charset="0"/>
                                </a:rPr>
                              </m:ctrlPr>
                            </m:sSupPr>
                            <m:e>
                              <m:r>
                                <a:rPr lang="es-AR" i="1">
                                  <a:latin typeface="Cambria Math" panose="02040503050406030204" pitchFamily="18" charset="0"/>
                                </a:rPr>
                                <m:t>𝑒</m:t>
                              </m:r>
                            </m:e>
                            <m:sup>
                              <m:r>
                                <a:rPr lang="es-AR" i="1">
                                  <a:latin typeface="Cambria Math" panose="02040503050406030204" pitchFamily="18" charset="0"/>
                                </a:rPr>
                                <m:t>−</m:t>
                              </m:r>
                              <m:f>
                                <m:fPr>
                                  <m:ctrlPr>
                                    <a:rPr lang="es-AR" i="1">
                                      <a:latin typeface="Cambria Math" panose="02040503050406030204" pitchFamily="18" charset="0"/>
                                    </a:rPr>
                                  </m:ctrlPr>
                                </m:fPr>
                                <m:num>
                                  <m:r>
                                    <a:rPr lang="es-AR" i="1">
                                      <a:latin typeface="Cambria Math" panose="02040503050406030204" pitchFamily="18" charset="0"/>
                                    </a:rPr>
                                    <m:t>1</m:t>
                                  </m:r>
                                </m:num>
                                <m:den>
                                  <m:r>
                                    <a:rPr lang="es-AR" i="1">
                                      <a:latin typeface="Cambria Math" panose="02040503050406030204" pitchFamily="18" charset="0"/>
                                    </a:rPr>
                                    <m:t>2</m:t>
                                  </m:r>
                                </m:den>
                              </m:f>
                              <m:sSup>
                                <m:sSupPr>
                                  <m:ctrlPr>
                                    <a:rPr lang="es-AR" i="1">
                                      <a:latin typeface="Cambria Math" panose="02040503050406030204" pitchFamily="18" charset="0"/>
                                    </a:rPr>
                                  </m:ctrlPr>
                                </m:sSupPr>
                                <m:e>
                                  <m:d>
                                    <m:dPr>
                                      <m:ctrlPr>
                                        <a:rPr lang="es-AR" i="1">
                                          <a:latin typeface="Cambria Math" panose="02040503050406030204" pitchFamily="18" charset="0"/>
                                        </a:rPr>
                                      </m:ctrlPr>
                                    </m:dPr>
                                    <m:e>
                                      <m:f>
                                        <m:fPr>
                                          <m:ctrlPr>
                                            <a:rPr lang="es-AR" i="1">
                                              <a:latin typeface="Cambria Math" panose="02040503050406030204" pitchFamily="18" charset="0"/>
                                            </a:rPr>
                                          </m:ctrlPr>
                                        </m:fPr>
                                        <m:num>
                                          <m:r>
                                            <a:rPr lang="es-AR" i="1">
                                              <a:latin typeface="Cambria Math" panose="02040503050406030204" pitchFamily="18" charset="0"/>
                                            </a:rPr>
                                            <m:t>𝑥</m:t>
                                          </m:r>
                                          <m:r>
                                            <a:rPr lang="es-AR" i="1">
                                              <a:latin typeface="Cambria Math" panose="02040503050406030204" pitchFamily="18" charset="0"/>
                                            </a:rPr>
                                            <m:t>−</m:t>
                                          </m:r>
                                          <m:r>
                                            <a:rPr lang="es-AR" i="1">
                                              <a:latin typeface="Cambria Math" panose="02040503050406030204" pitchFamily="18" charset="0"/>
                                            </a:rPr>
                                            <m:t>𝜇</m:t>
                                          </m:r>
                                        </m:num>
                                        <m:den>
                                          <m:r>
                                            <a:rPr lang="es-AR" i="1">
                                              <a:latin typeface="Cambria Math" panose="02040503050406030204" pitchFamily="18" charset="0"/>
                                            </a:rPr>
                                            <m:t>𝜎</m:t>
                                          </m:r>
                                          <m:r>
                                            <a:rPr lang="es-AR" i="1">
                                              <a:latin typeface="Cambria Math" panose="02040503050406030204" pitchFamily="18" charset="0"/>
                                            </a:rPr>
                                            <m:t> </m:t>
                                          </m:r>
                                        </m:den>
                                      </m:f>
                                    </m:e>
                                  </m:d>
                                </m:e>
                                <m:sup>
                                  <m:r>
                                    <a:rPr lang="es-AR" i="1">
                                      <a:latin typeface="Cambria Math" panose="02040503050406030204" pitchFamily="18" charset="0"/>
                                    </a:rPr>
                                    <m:t>2</m:t>
                                  </m:r>
                                </m:sup>
                              </m:sSup>
                            </m:sup>
                          </m:sSup>
                        </m:e>
                      </m:nary>
                      <m:r>
                        <a:rPr lang="es-AR" i="1">
                          <a:latin typeface="Cambria Math" panose="02040503050406030204" pitchFamily="18" charset="0"/>
                        </a:rPr>
                        <m:t>𝑑𝑥</m:t>
                      </m:r>
                    </m:oMath>
                  </m:oMathPara>
                </a14:m>
                <a:endParaRPr lang="es-AR" dirty="0">
                  <a:latin typeface="Century Gothic" panose="020B0502020202020204" pitchFamily="34" charset="0"/>
                </a:endParaRPr>
              </a:p>
              <a:p>
                <a:pPr algn="just"/>
                <a:endParaRPr lang="es-AR" dirty="0">
                  <a:latin typeface="Century Gothic" panose="020B0502020202020204" pitchFamily="34" charset="0"/>
                </a:endParaRPr>
              </a:p>
              <a:p>
                <a:pPr algn="just"/>
                <a:r>
                  <a:rPr lang="es-AR" dirty="0">
                    <a:latin typeface="Century Gothic" panose="020B0502020202020204" pitchFamily="34" charset="0"/>
                  </a:rPr>
                  <a:t>Para resolver dicha integral en la práctica se realiza una sustitución de variable, que se denomina “variable estandarizada” o “tipificada”,</a:t>
                </a:r>
              </a:p>
              <a:p>
                <a:pPr algn="just"/>
                <a:endParaRPr lang="es-AR" dirty="0">
                  <a:latin typeface="Century Gothic" panose="020B0502020202020204" pitchFamily="34" charset="0"/>
                </a:endParaRPr>
              </a:p>
              <a:p>
                <a:pPr algn="just"/>
                <a14:m>
                  <m:oMathPara xmlns:m="http://schemas.openxmlformats.org/officeDocument/2006/math">
                    <m:oMathParaPr>
                      <m:jc m:val="centerGroup"/>
                    </m:oMathParaPr>
                    <m:oMath xmlns:m="http://schemas.openxmlformats.org/officeDocument/2006/math">
                      <m:r>
                        <a:rPr lang="es-AR" i="1">
                          <a:latin typeface="Cambria Math" panose="02040503050406030204" pitchFamily="18" charset="0"/>
                        </a:rPr>
                        <m:t>𝑍</m:t>
                      </m:r>
                      <m:r>
                        <a:rPr lang="es-AR" i="1">
                          <a:latin typeface="Cambria Math" panose="02040503050406030204" pitchFamily="18" charset="0"/>
                        </a:rPr>
                        <m:t>=</m:t>
                      </m:r>
                      <m:f>
                        <m:fPr>
                          <m:ctrlPr>
                            <a:rPr lang="es-AR" i="1">
                              <a:latin typeface="Cambria Math" panose="02040503050406030204" pitchFamily="18" charset="0"/>
                            </a:rPr>
                          </m:ctrlPr>
                        </m:fPr>
                        <m:num>
                          <m:r>
                            <a:rPr lang="es-AR" i="1">
                              <a:latin typeface="Cambria Math" panose="02040503050406030204" pitchFamily="18" charset="0"/>
                            </a:rPr>
                            <m:t>𝑥</m:t>
                          </m:r>
                          <m:r>
                            <a:rPr lang="es-AR" i="1">
                              <a:latin typeface="Cambria Math" panose="02040503050406030204" pitchFamily="18" charset="0"/>
                            </a:rPr>
                            <m:t>−</m:t>
                          </m:r>
                          <m:r>
                            <a:rPr lang="es-AR" i="1">
                              <a:latin typeface="Cambria Math" panose="02040503050406030204" pitchFamily="18" charset="0"/>
                            </a:rPr>
                            <m:t>𝜇</m:t>
                          </m:r>
                        </m:num>
                        <m:den>
                          <m:r>
                            <a:rPr lang="es-AR" i="1">
                              <a:latin typeface="Cambria Math" panose="02040503050406030204" pitchFamily="18" charset="0"/>
                            </a:rPr>
                            <m:t>𝜎</m:t>
                          </m:r>
                          <m:r>
                            <a:rPr lang="es-AR" i="1">
                              <a:latin typeface="Cambria Math" panose="02040503050406030204" pitchFamily="18" charset="0"/>
                            </a:rPr>
                            <m:t> </m:t>
                          </m:r>
                        </m:den>
                      </m:f>
                      <m:r>
                        <a:rPr lang="es-AR" i="1">
                          <a:latin typeface="Cambria Math" panose="02040503050406030204" pitchFamily="18" charset="0"/>
                        </a:rPr>
                        <m:t>~ </m:t>
                      </m:r>
                      <m:r>
                        <a:rPr lang="es-AR" i="1">
                          <a:latin typeface="Cambria Math" panose="02040503050406030204" pitchFamily="18" charset="0"/>
                        </a:rPr>
                        <m:t>𝑁</m:t>
                      </m:r>
                      <m:d>
                        <m:dPr>
                          <m:ctrlPr>
                            <a:rPr lang="es-AR" i="1">
                              <a:latin typeface="Cambria Math" panose="02040503050406030204" pitchFamily="18" charset="0"/>
                            </a:rPr>
                          </m:ctrlPr>
                        </m:dPr>
                        <m:e>
                          <m:r>
                            <a:rPr lang="es-AR" i="1">
                              <a:latin typeface="Cambria Math" panose="02040503050406030204" pitchFamily="18" charset="0"/>
                            </a:rPr>
                            <m:t>0;1</m:t>
                          </m:r>
                        </m:e>
                      </m:d>
                    </m:oMath>
                  </m:oMathPara>
                </a14:m>
                <a:endParaRPr lang="es-AR" i="1" dirty="0">
                  <a:latin typeface="Century Gothic" panose="020B0502020202020204" pitchFamily="34" charset="0"/>
                </a:endParaRPr>
              </a:p>
              <a:p>
                <a:pPr algn="just"/>
                <a:endParaRPr lang="es-AR" i="1" dirty="0">
                  <a:latin typeface="Century Gothic" panose="020B0502020202020204" pitchFamily="34" charset="0"/>
                  <a:ea typeface="Cambria Math" panose="02040503050406030204" pitchFamily="18" charset="0"/>
                </a:endParaRPr>
              </a:p>
              <a:p>
                <a:pPr algn="just"/>
                <a14:m>
                  <m:oMathPara xmlns:m="http://schemas.openxmlformats.org/officeDocument/2006/math">
                    <m:oMathParaPr>
                      <m:jc m:val="centerGroup"/>
                    </m:oMathParaPr>
                    <m:oMath xmlns:m="http://schemas.openxmlformats.org/officeDocument/2006/math">
                      <m:r>
                        <a:rPr lang="es-AR" i="1">
                          <a:latin typeface="Cambria Math" panose="02040503050406030204" pitchFamily="18" charset="0"/>
                          <a:ea typeface="Cambria Math" panose="02040503050406030204" pitchFamily="18" charset="0"/>
                        </a:rPr>
                        <m:t>𝐸</m:t>
                      </m:r>
                      <m:d>
                        <m:dPr>
                          <m:begChr m:val="["/>
                          <m:endChr m:val="]"/>
                          <m:ctrlPr>
                            <a:rPr lang="es-AR" i="1">
                              <a:latin typeface="Cambria Math" panose="02040503050406030204" pitchFamily="18" charset="0"/>
                              <a:ea typeface="Cambria Math" panose="02040503050406030204" pitchFamily="18" charset="0"/>
                            </a:rPr>
                          </m:ctrlPr>
                        </m:dPr>
                        <m:e>
                          <m:r>
                            <a:rPr lang="es-AR" i="1">
                              <a:latin typeface="Cambria Math" panose="02040503050406030204" pitchFamily="18" charset="0"/>
                              <a:ea typeface="Cambria Math" panose="02040503050406030204" pitchFamily="18" charset="0"/>
                            </a:rPr>
                            <m:t>𝑍</m:t>
                          </m:r>
                        </m:e>
                      </m:d>
                      <m:r>
                        <a:rPr lang="es-AR" i="1">
                          <a:latin typeface="Cambria Math" panose="02040503050406030204" pitchFamily="18" charset="0"/>
                          <a:ea typeface="Cambria Math" panose="02040503050406030204" pitchFamily="18" charset="0"/>
                        </a:rPr>
                        <m:t>=0   </m:t>
                      </m:r>
                      <m:r>
                        <a:rPr lang="es-AR" i="1">
                          <a:latin typeface="Cambria Math" panose="02040503050406030204" pitchFamily="18" charset="0"/>
                          <a:ea typeface="Cambria Math" panose="02040503050406030204" pitchFamily="18" charset="0"/>
                        </a:rPr>
                        <m:t>𝑉𝑎𝑟</m:t>
                      </m:r>
                      <m:d>
                        <m:dPr>
                          <m:begChr m:val="["/>
                          <m:endChr m:val="]"/>
                          <m:ctrlPr>
                            <a:rPr lang="es-AR" i="1">
                              <a:latin typeface="Cambria Math" panose="02040503050406030204" pitchFamily="18" charset="0"/>
                              <a:ea typeface="Cambria Math" panose="02040503050406030204" pitchFamily="18" charset="0"/>
                            </a:rPr>
                          </m:ctrlPr>
                        </m:dPr>
                        <m:e>
                          <m:r>
                            <a:rPr lang="es-AR" i="1">
                              <a:latin typeface="Cambria Math" panose="02040503050406030204" pitchFamily="18" charset="0"/>
                              <a:ea typeface="Cambria Math" panose="02040503050406030204" pitchFamily="18" charset="0"/>
                            </a:rPr>
                            <m:t>𝑍</m:t>
                          </m:r>
                        </m:e>
                      </m:d>
                      <m:r>
                        <a:rPr lang="es-AR" i="1">
                          <a:latin typeface="Cambria Math" panose="02040503050406030204" pitchFamily="18" charset="0"/>
                          <a:ea typeface="Cambria Math" panose="02040503050406030204" pitchFamily="18" charset="0"/>
                        </a:rPr>
                        <m:t>=1</m:t>
                      </m:r>
                    </m:oMath>
                  </m:oMathPara>
                </a14:m>
                <a:endParaRPr lang="es-AR" dirty="0">
                  <a:latin typeface="Century Gothic" panose="020B0502020202020204" pitchFamily="34" charset="0"/>
                </a:endParaRPr>
              </a:p>
              <a:p>
                <a:pPr algn="just"/>
                <a:endParaRPr lang="es-AR" dirty="0">
                  <a:latin typeface="Century Gothic" panose="020B0502020202020204" pitchFamily="34" charset="0"/>
                </a:endParaRPr>
              </a:p>
              <a:p>
                <a:pPr algn="just"/>
                <a:r>
                  <a:rPr lang="es-AR" dirty="0">
                    <a:latin typeface="Century Gothic" panose="020B0502020202020204" pitchFamily="34" charset="0"/>
                  </a:rPr>
                  <a:t>Es una transformación de la variable </a:t>
                </a:r>
                <a14:m>
                  <m:oMath xmlns:m="http://schemas.openxmlformats.org/officeDocument/2006/math">
                    <m:r>
                      <a:rPr lang="es-AR" i="1">
                        <a:latin typeface="Cambria Math" panose="02040503050406030204" pitchFamily="18" charset="0"/>
                        <a:ea typeface="Cambria Math" panose="02040503050406030204" pitchFamily="18" charset="0"/>
                      </a:rPr>
                      <m:t>𝑋</m:t>
                    </m:r>
                  </m:oMath>
                </a14:m>
                <a:r>
                  <a:rPr lang="es-AR" dirty="0">
                    <a:latin typeface="Century Gothic" panose="020B0502020202020204" pitchFamily="34" charset="0"/>
                  </a:rPr>
                  <a:t>, a cada valor se le resta la media y se lo divide por el desvío.</a:t>
                </a:r>
              </a:p>
            </p:txBody>
          </p:sp>
        </mc:Choice>
        <mc:Fallback>
          <p:sp>
            <p:nvSpPr>
              <p:cNvPr id="2" name="Rectángulo 1">
                <a:extLst>
                  <a:ext uri="{FF2B5EF4-FFF2-40B4-BE49-F238E27FC236}">
                    <a16:creationId xmlns:a16="http://schemas.microsoft.com/office/drawing/2014/main" id="{746A11A1-642D-4054-A4FE-314F486840BE}"/>
                  </a:ext>
                </a:extLst>
              </p:cNvPr>
              <p:cNvSpPr>
                <a:spLocks noRot="1" noChangeAspect="1" noMove="1" noResize="1" noEditPoints="1" noAdjustHandles="1" noChangeArrowheads="1" noChangeShapeType="1" noTextEdit="1"/>
              </p:cNvSpPr>
              <p:nvPr/>
            </p:nvSpPr>
            <p:spPr>
              <a:xfrm>
                <a:off x="1505077" y="908721"/>
                <a:ext cx="9129645" cy="5690597"/>
              </a:xfrm>
              <a:prstGeom prst="rect">
                <a:avLst/>
              </a:prstGeom>
              <a:blipFill>
                <a:blip r:embed="rId2"/>
                <a:stretch>
                  <a:fillRect l="-601" t="-535" r="-467" b="-642"/>
                </a:stretch>
              </a:blipFill>
            </p:spPr>
            <p:txBody>
              <a:bodyPr/>
              <a:lstStyle/>
              <a:p>
                <a:r>
                  <a:rPr lang="es-AR">
                    <a:noFill/>
                  </a:rPr>
                  <a:t> </a:t>
                </a:r>
              </a:p>
            </p:txBody>
          </p:sp>
        </mc:Fallback>
      </mc:AlternateContent>
    </p:spTree>
    <p:extLst>
      <p:ext uri="{BB962C8B-B14F-4D97-AF65-F5344CB8AC3E}">
        <p14:creationId xmlns:p14="http://schemas.microsoft.com/office/powerpoint/2010/main" val="69755286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Rectángulo 1">
                <a:extLst>
                  <a:ext uri="{FF2B5EF4-FFF2-40B4-BE49-F238E27FC236}">
                    <a16:creationId xmlns:a16="http://schemas.microsoft.com/office/drawing/2014/main" id="{4471275D-B398-4CB6-AD79-0E76E1611A60}"/>
                  </a:ext>
                </a:extLst>
              </p:cNvPr>
              <p:cNvSpPr/>
              <p:nvPr/>
            </p:nvSpPr>
            <p:spPr>
              <a:xfrm>
                <a:off x="1530675" y="980729"/>
                <a:ext cx="9137325" cy="5092228"/>
              </a:xfrm>
              <a:prstGeom prst="rect">
                <a:avLst/>
              </a:prstGeom>
            </p:spPr>
            <p:txBody>
              <a:bodyPr wrap="square">
                <a:spAutoFit/>
              </a:bodyPr>
              <a:lstStyle/>
              <a:p>
                <a:pPr algn="just"/>
                <a14:m>
                  <m:oMathPara xmlns:m="http://schemas.openxmlformats.org/officeDocument/2006/math">
                    <m:oMathParaPr>
                      <m:jc m:val="centerGroup"/>
                    </m:oMathParaPr>
                    <m:oMath xmlns:m="http://schemas.openxmlformats.org/officeDocument/2006/math">
                      <m:r>
                        <a:rPr lang="es-AR" i="1">
                          <a:latin typeface="Cambria Math" panose="02040503050406030204" pitchFamily="18" charset="0"/>
                        </a:rPr>
                        <m:t>𝑃</m:t>
                      </m:r>
                      <m:d>
                        <m:dPr>
                          <m:begChr m:val="["/>
                          <m:endChr m:val="]"/>
                          <m:ctrlPr>
                            <a:rPr lang="es-AR" i="1">
                              <a:latin typeface="Cambria Math" panose="02040503050406030204" pitchFamily="18" charset="0"/>
                            </a:rPr>
                          </m:ctrlPr>
                        </m:dPr>
                        <m:e>
                          <m:r>
                            <a:rPr lang="es-AR" i="1">
                              <a:latin typeface="Cambria Math" panose="02040503050406030204" pitchFamily="18" charset="0"/>
                            </a:rPr>
                            <m:t>8</m:t>
                          </m:r>
                          <m:r>
                            <a:rPr lang="es-AR" i="1">
                              <a:latin typeface="Cambria Math" panose="02040503050406030204" pitchFamily="18" charset="0"/>
                              <a:ea typeface="Cambria Math" panose="02040503050406030204" pitchFamily="18" charset="0"/>
                            </a:rPr>
                            <m:t>≤</m:t>
                          </m:r>
                          <m:r>
                            <a:rPr lang="es-AR" i="1">
                              <a:latin typeface="Cambria Math" panose="02040503050406030204" pitchFamily="18" charset="0"/>
                              <a:ea typeface="Cambria Math" panose="02040503050406030204" pitchFamily="18" charset="0"/>
                            </a:rPr>
                            <m:t>𝑋</m:t>
                          </m:r>
                          <m:r>
                            <a:rPr lang="es-AR" i="1">
                              <a:latin typeface="Cambria Math" panose="02040503050406030204" pitchFamily="18" charset="0"/>
                              <a:ea typeface="Cambria Math" panose="02040503050406030204" pitchFamily="18" charset="0"/>
                            </a:rPr>
                            <m:t>≤12</m:t>
                          </m:r>
                        </m:e>
                      </m:d>
                      <m:r>
                        <a:rPr lang="es-AR" i="1">
                          <a:latin typeface="Cambria Math" panose="02040503050406030204" pitchFamily="18" charset="0"/>
                        </a:rPr>
                        <m:t>=</m:t>
                      </m:r>
                      <m:nary>
                        <m:naryPr>
                          <m:ctrlPr>
                            <a:rPr lang="es-AR" i="1">
                              <a:latin typeface="Cambria Math" panose="02040503050406030204" pitchFamily="18" charset="0"/>
                            </a:rPr>
                          </m:ctrlPr>
                        </m:naryPr>
                        <m:sub>
                          <m:r>
                            <m:rPr>
                              <m:brk m:alnAt="23"/>
                            </m:rPr>
                            <a:rPr lang="es-AR" i="1">
                              <a:latin typeface="Cambria Math" panose="02040503050406030204" pitchFamily="18" charset="0"/>
                            </a:rPr>
                            <m:t>8</m:t>
                          </m:r>
                        </m:sub>
                        <m:sup>
                          <m:r>
                            <a:rPr lang="es-AR" i="1">
                              <a:latin typeface="Cambria Math" panose="02040503050406030204" pitchFamily="18" charset="0"/>
                            </a:rPr>
                            <m:t>12</m:t>
                          </m:r>
                        </m:sup>
                        <m:e>
                          <m:f>
                            <m:fPr>
                              <m:ctrlPr>
                                <a:rPr lang="es-AR" i="1">
                                  <a:latin typeface="Cambria Math" panose="02040503050406030204" pitchFamily="18" charset="0"/>
                                </a:rPr>
                              </m:ctrlPr>
                            </m:fPr>
                            <m:num>
                              <m:r>
                                <a:rPr lang="es-AR" i="1">
                                  <a:latin typeface="Cambria Math" panose="02040503050406030204" pitchFamily="18" charset="0"/>
                                </a:rPr>
                                <m:t>1</m:t>
                              </m:r>
                            </m:num>
                            <m:den>
                              <m:rad>
                                <m:radPr>
                                  <m:degHide m:val="on"/>
                                  <m:ctrlPr>
                                    <a:rPr lang="es-AR" i="1">
                                      <a:latin typeface="Cambria Math" panose="02040503050406030204" pitchFamily="18" charset="0"/>
                                    </a:rPr>
                                  </m:ctrlPr>
                                </m:radPr>
                                <m:deg/>
                                <m:e>
                                  <m:r>
                                    <a:rPr lang="es-AR" i="1">
                                      <a:latin typeface="Cambria Math" panose="02040503050406030204" pitchFamily="18" charset="0"/>
                                    </a:rPr>
                                    <m:t>2</m:t>
                                  </m:r>
                                  <m:r>
                                    <a:rPr lang="es-AR" i="1">
                                      <a:latin typeface="Cambria Math" panose="02040503050406030204" pitchFamily="18" charset="0"/>
                                    </a:rPr>
                                    <m:t>𝜋</m:t>
                                  </m:r>
                                  <m:sSup>
                                    <m:sSupPr>
                                      <m:ctrlPr>
                                        <a:rPr lang="es-AR" i="1">
                                          <a:latin typeface="Cambria Math" panose="02040503050406030204" pitchFamily="18" charset="0"/>
                                        </a:rPr>
                                      </m:ctrlPr>
                                    </m:sSupPr>
                                    <m:e>
                                      <m:r>
                                        <a:rPr lang="es-AR" i="1">
                                          <a:latin typeface="Cambria Math" panose="02040503050406030204" pitchFamily="18" charset="0"/>
                                        </a:rPr>
                                        <m:t>𝜎</m:t>
                                      </m:r>
                                    </m:e>
                                    <m:sup>
                                      <m:r>
                                        <a:rPr lang="es-AR" i="1">
                                          <a:latin typeface="Cambria Math" panose="02040503050406030204" pitchFamily="18" charset="0"/>
                                        </a:rPr>
                                        <m:t>2</m:t>
                                      </m:r>
                                    </m:sup>
                                  </m:sSup>
                                </m:e>
                              </m:rad>
                            </m:den>
                          </m:f>
                          <m:sSup>
                            <m:sSupPr>
                              <m:ctrlPr>
                                <a:rPr lang="es-AR" i="1">
                                  <a:latin typeface="Cambria Math" panose="02040503050406030204" pitchFamily="18" charset="0"/>
                                </a:rPr>
                              </m:ctrlPr>
                            </m:sSupPr>
                            <m:e>
                              <m:r>
                                <a:rPr lang="es-AR" i="1">
                                  <a:latin typeface="Cambria Math" panose="02040503050406030204" pitchFamily="18" charset="0"/>
                                </a:rPr>
                                <m:t>𝑒</m:t>
                              </m:r>
                            </m:e>
                            <m:sup>
                              <m:r>
                                <a:rPr lang="es-AR" i="1">
                                  <a:latin typeface="Cambria Math" panose="02040503050406030204" pitchFamily="18" charset="0"/>
                                </a:rPr>
                                <m:t>−</m:t>
                              </m:r>
                              <m:f>
                                <m:fPr>
                                  <m:ctrlPr>
                                    <a:rPr lang="es-AR" i="1">
                                      <a:latin typeface="Cambria Math" panose="02040503050406030204" pitchFamily="18" charset="0"/>
                                    </a:rPr>
                                  </m:ctrlPr>
                                </m:fPr>
                                <m:num>
                                  <m:r>
                                    <a:rPr lang="es-AR" i="1">
                                      <a:latin typeface="Cambria Math" panose="02040503050406030204" pitchFamily="18" charset="0"/>
                                    </a:rPr>
                                    <m:t>1</m:t>
                                  </m:r>
                                </m:num>
                                <m:den>
                                  <m:r>
                                    <a:rPr lang="es-AR" i="1">
                                      <a:latin typeface="Cambria Math" panose="02040503050406030204" pitchFamily="18" charset="0"/>
                                    </a:rPr>
                                    <m:t>2</m:t>
                                  </m:r>
                                </m:den>
                              </m:f>
                              <m:sSup>
                                <m:sSupPr>
                                  <m:ctrlPr>
                                    <a:rPr lang="es-AR" i="1">
                                      <a:latin typeface="Cambria Math" panose="02040503050406030204" pitchFamily="18" charset="0"/>
                                    </a:rPr>
                                  </m:ctrlPr>
                                </m:sSupPr>
                                <m:e>
                                  <m:d>
                                    <m:dPr>
                                      <m:ctrlPr>
                                        <a:rPr lang="es-AR" i="1">
                                          <a:latin typeface="Cambria Math" panose="02040503050406030204" pitchFamily="18" charset="0"/>
                                        </a:rPr>
                                      </m:ctrlPr>
                                    </m:dPr>
                                    <m:e>
                                      <m:f>
                                        <m:fPr>
                                          <m:ctrlPr>
                                            <a:rPr lang="es-AR" i="1">
                                              <a:latin typeface="Cambria Math" panose="02040503050406030204" pitchFamily="18" charset="0"/>
                                            </a:rPr>
                                          </m:ctrlPr>
                                        </m:fPr>
                                        <m:num>
                                          <m:r>
                                            <a:rPr lang="es-AR" i="1">
                                              <a:latin typeface="Cambria Math" panose="02040503050406030204" pitchFamily="18" charset="0"/>
                                            </a:rPr>
                                            <m:t>𝑥</m:t>
                                          </m:r>
                                          <m:r>
                                            <a:rPr lang="es-AR" i="1">
                                              <a:latin typeface="Cambria Math" panose="02040503050406030204" pitchFamily="18" charset="0"/>
                                            </a:rPr>
                                            <m:t>−</m:t>
                                          </m:r>
                                          <m:r>
                                            <a:rPr lang="es-AR" i="1">
                                              <a:latin typeface="Cambria Math" panose="02040503050406030204" pitchFamily="18" charset="0"/>
                                            </a:rPr>
                                            <m:t>𝜇</m:t>
                                          </m:r>
                                        </m:num>
                                        <m:den>
                                          <m:r>
                                            <a:rPr lang="es-AR" i="1">
                                              <a:latin typeface="Cambria Math" panose="02040503050406030204" pitchFamily="18" charset="0"/>
                                            </a:rPr>
                                            <m:t>𝜎</m:t>
                                          </m:r>
                                          <m:r>
                                            <a:rPr lang="es-AR" i="1">
                                              <a:latin typeface="Cambria Math" panose="02040503050406030204" pitchFamily="18" charset="0"/>
                                            </a:rPr>
                                            <m:t> </m:t>
                                          </m:r>
                                        </m:den>
                                      </m:f>
                                    </m:e>
                                  </m:d>
                                </m:e>
                                <m:sup>
                                  <m:r>
                                    <a:rPr lang="es-AR" i="1">
                                      <a:latin typeface="Cambria Math" panose="02040503050406030204" pitchFamily="18" charset="0"/>
                                    </a:rPr>
                                    <m:t>2</m:t>
                                  </m:r>
                                </m:sup>
                              </m:sSup>
                            </m:sup>
                          </m:sSup>
                        </m:e>
                      </m:nary>
                      <m:r>
                        <a:rPr lang="es-AR" i="1">
                          <a:latin typeface="Cambria Math" panose="02040503050406030204" pitchFamily="18" charset="0"/>
                        </a:rPr>
                        <m:t>𝑑𝑥</m:t>
                      </m:r>
                    </m:oMath>
                  </m:oMathPara>
                </a14:m>
                <a:endParaRPr lang="es-AR" dirty="0">
                  <a:latin typeface="Century Gothic" panose="020B0502020202020204" pitchFamily="34" charset="0"/>
                </a:endParaRPr>
              </a:p>
              <a:p>
                <a:pPr algn="just"/>
                <a:endParaRPr lang="es-AR" dirty="0">
                  <a:latin typeface="Century Gothic" panose="020B0502020202020204" pitchFamily="34" charset="0"/>
                </a:endParaRPr>
              </a:p>
              <a:p>
                <a:pPr algn="just"/>
                <a14:m>
                  <m:oMathPara xmlns:m="http://schemas.openxmlformats.org/officeDocument/2006/math">
                    <m:oMathParaPr>
                      <m:jc m:val="centerGroup"/>
                    </m:oMathParaPr>
                    <m:oMath xmlns:m="http://schemas.openxmlformats.org/officeDocument/2006/math">
                      <m:r>
                        <a:rPr lang="es-AR" i="1">
                          <a:latin typeface="Cambria Math" panose="02040503050406030204" pitchFamily="18" charset="0"/>
                        </a:rPr>
                        <m:t>𝑍</m:t>
                      </m:r>
                      <m:r>
                        <a:rPr lang="es-AR" i="1">
                          <a:latin typeface="Cambria Math" panose="02040503050406030204" pitchFamily="18" charset="0"/>
                        </a:rPr>
                        <m:t>=</m:t>
                      </m:r>
                      <m:f>
                        <m:fPr>
                          <m:ctrlPr>
                            <a:rPr lang="es-AR" i="1">
                              <a:latin typeface="Cambria Math" panose="02040503050406030204" pitchFamily="18" charset="0"/>
                            </a:rPr>
                          </m:ctrlPr>
                        </m:fPr>
                        <m:num>
                          <m:r>
                            <a:rPr lang="es-AR" i="1">
                              <a:latin typeface="Cambria Math" panose="02040503050406030204" pitchFamily="18" charset="0"/>
                            </a:rPr>
                            <m:t>𝑥</m:t>
                          </m:r>
                          <m:r>
                            <a:rPr lang="es-AR" i="1">
                              <a:latin typeface="Cambria Math" panose="02040503050406030204" pitchFamily="18" charset="0"/>
                            </a:rPr>
                            <m:t>−</m:t>
                          </m:r>
                          <m:r>
                            <a:rPr lang="es-AR" i="1">
                              <a:latin typeface="Cambria Math" panose="02040503050406030204" pitchFamily="18" charset="0"/>
                            </a:rPr>
                            <m:t>𝜇</m:t>
                          </m:r>
                        </m:num>
                        <m:den>
                          <m:r>
                            <a:rPr lang="es-AR" i="1">
                              <a:latin typeface="Cambria Math" panose="02040503050406030204" pitchFamily="18" charset="0"/>
                            </a:rPr>
                            <m:t>𝜎</m:t>
                          </m:r>
                          <m:r>
                            <a:rPr lang="es-AR" i="1">
                              <a:latin typeface="Cambria Math" panose="02040503050406030204" pitchFamily="18" charset="0"/>
                            </a:rPr>
                            <m:t> </m:t>
                          </m:r>
                        </m:den>
                      </m:f>
                      <m:r>
                        <a:rPr lang="es-AR" i="1">
                          <a:latin typeface="Cambria Math" panose="02040503050406030204" pitchFamily="18" charset="0"/>
                          <a:ea typeface="Cambria Math" panose="02040503050406030204" pitchFamily="18" charset="0"/>
                        </a:rPr>
                        <m:t>⇒</m:t>
                      </m:r>
                      <m:r>
                        <a:rPr lang="es-AR" i="1">
                          <a:latin typeface="Cambria Math" panose="02040503050406030204" pitchFamily="18" charset="0"/>
                          <a:ea typeface="Cambria Math" panose="02040503050406030204" pitchFamily="18" charset="0"/>
                        </a:rPr>
                        <m:t>𝑑𝑍</m:t>
                      </m:r>
                      <m:r>
                        <a:rPr lang="es-AR" i="1">
                          <a:latin typeface="Cambria Math" panose="02040503050406030204" pitchFamily="18" charset="0"/>
                          <a:ea typeface="Cambria Math" panose="02040503050406030204" pitchFamily="18" charset="0"/>
                        </a:rPr>
                        <m:t>=</m:t>
                      </m:r>
                      <m:f>
                        <m:fPr>
                          <m:ctrlPr>
                            <a:rPr lang="es-AR" i="1">
                              <a:latin typeface="Cambria Math" panose="02040503050406030204" pitchFamily="18" charset="0"/>
                              <a:ea typeface="Cambria Math" panose="02040503050406030204" pitchFamily="18" charset="0"/>
                            </a:rPr>
                          </m:ctrlPr>
                        </m:fPr>
                        <m:num>
                          <m:r>
                            <a:rPr lang="es-AR" i="1">
                              <a:latin typeface="Cambria Math" panose="02040503050406030204" pitchFamily="18" charset="0"/>
                              <a:ea typeface="Cambria Math" panose="02040503050406030204" pitchFamily="18" charset="0"/>
                            </a:rPr>
                            <m:t>𝑑𝑥</m:t>
                          </m:r>
                        </m:num>
                        <m:den>
                          <m:r>
                            <a:rPr lang="es-AR" i="1">
                              <a:latin typeface="Cambria Math" panose="02040503050406030204" pitchFamily="18" charset="0"/>
                            </a:rPr>
                            <m:t>𝜎</m:t>
                          </m:r>
                        </m:den>
                      </m:f>
                      <m:r>
                        <a:rPr lang="es-AR" i="1">
                          <a:latin typeface="Cambria Math" panose="02040503050406030204" pitchFamily="18" charset="0"/>
                          <a:ea typeface="Cambria Math" panose="02040503050406030204" pitchFamily="18" charset="0"/>
                        </a:rPr>
                        <m:t>⇒</m:t>
                      </m:r>
                      <m:r>
                        <a:rPr lang="es-AR" i="1">
                          <a:latin typeface="Cambria Math" panose="02040503050406030204" pitchFamily="18" charset="0"/>
                          <a:ea typeface="Cambria Math" panose="02040503050406030204" pitchFamily="18" charset="0"/>
                        </a:rPr>
                        <m:t>𝑑𝑍</m:t>
                      </m:r>
                      <m:r>
                        <a:rPr lang="es-AR" i="1">
                          <a:latin typeface="Cambria Math" panose="02040503050406030204" pitchFamily="18" charset="0"/>
                        </a:rPr>
                        <m:t>𝜎</m:t>
                      </m:r>
                      <m:r>
                        <a:rPr lang="es-AR" i="1">
                          <a:latin typeface="Cambria Math" panose="02040503050406030204" pitchFamily="18" charset="0"/>
                        </a:rPr>
                        <m:t>=</m:t>
                      </m:r>
                      <m:r>
                        <a:rPr lang="es-AR" i="1">
                          <a:latin typeface="Cambria Math" panose="02040503050406030204" pitchFamily="18" charset="0"/>
                        </a:rPr>
                        <m:t>𝑑𝑥</m:t>
                      </m:r>
                    </m:oMath>
                  </m:oMathPara>
                </a14:m>
                <a:endParaRPr lang="es-AR" dirty="0">
                  <a:latin typeface="Century Gothic" panose="020B0502020202020204" pitchFamily="34" charset="0"/>
                </a:endParaRPr>
              </a:p>
              <a:p>
                <a:pPr algn="just"/>
                <a:endParaRPr lang="es-AR" dirty="0">
                  <a:latin typeface="Century Gothic" panose="020B0502020202020204" pitchFamily="34" charset="0"/>
                </a:endParaRPr>
              </a:p>
              <a:p>
                <a:pPr algn="just"/>
                <a:endParaRPr lang="es-AR" dirty="0">
                  <a:latin typeface="Century Gothic" panose="020B0502020202020204" pitchFamily="34" charset="0"/>
                </a:endParaRPr>
              </a:p>
              <a:p>
                <a:pPr algn="just"/>
                <a14:m>
                  <m:oMathPara xmlns:m="http://schemas.openxmlformats.org/officeDocument/2006/math">
                    <m:oMathParaPr>
                      <m:jc m:val="centerGroup"/>
                    </m:oMathParaPr>
                    <m:oMath xmlns:m="http://schemas.openxmlformats.org/officeDocument/2006/math">
                      <m:r>
                        <a:rPr lang="es-AR" i="1">
                          <a:latin typeface="Cambria Math" panose="02040503050406030204" pitchFamily="18" charset="0"/>
                        </a:rPr>
                        <m:t>𝑃</m:t>
                      </m:r>
                      <m:d>
                        <m:dPr>
                          <m:begChr m:val="["/>
                          <m:endChr m:val="]"/>
                          <m:ctrlPr>
                            <a:rPr lang="es-AR" i="1">
                              <a:latin typeface="Cambria Math" panose="02040503050406030204" pitchFamily="18" charset="0"/>
                            </a:rPr>
                          </m:ctrlPr>
                        </m:dPr>
                        <m:e>
                          <m:r>
                            <a:rPr lang="es-AR" i="1">
                              <a:latin typeface="Cambria Math" panose="02040503050406030204" pitchFamily="18" charset="0"/>
                            </a:rPr>
                            <m:t>8</m:t>
                          </m:r>
                          <m:r>
                            <a:rPr lang="es-AR" i="1">
                              <a:latin typeface="Cambria Math" panose="02040503050406030204" pitchFamily="18" charset="0"/>
                              <a:ea typeface="Cambria Math" panose="02040503050406030204" pitchFamily="18" charset="0"/>
                            </a:rPr>
                            <m:t>≤</m:t>
                          </m:r>
                          <m:r>
                            <a:rPr lang="es-AR" i="1">
                              <a:latin typeface="Cambria Math" panose="02040503050406030204" pitchFamily="18" charset="0"/>
                              <a:ea typeface="Cambria Math" panose="02040503050406030204" pitchFamily="18" charset="0"/>
                            </a:rPr>
                            <m:t>𝑋</m:t>
                          </m:r>
                          <m:r>
                            <a:rPr lang="es-AR" i="1">
                              <a:latin typeface="Cambria Math" panose="02040503050406030204" pitchFamily="18" charset="0"/>
                              <a:ea typeface="Cambria Math" panose="02040503050406030204" pitchFamily="18" charset="0"/>
                            </a:rPr>
                            <m:t>≤12</m:t>
                          </m:r>
                        </m:e>
                      </m:d>
                      <m:r>
                        <a:rPr lang="es-AR" i="1">
                          <a:latin typeface="Cambria Math" panose="02040503050406030204" pitchFamily="18" charset="0"/>
                        </a:rPr>
                        <m:t>=</m:t>
                      </m:r>
                      <m:nary>
                        <m:naryPr>
                          <m:ctrlPr>
                            <a:rPr lang="es-AR" i="1">
                              <a:latin typeface="Cambria Math" panose="02040503050406030204" pitchFamily="18" charset="0"/>
                            </a:rPr>
                          </m:ctrlPr>
                        </m:naryPr>
                        <m:sub>
                          <m:f>
                            <m:fPr>
                              <m:ctrlPr>
                                <a:rPr lang="es-AR" i="1">
                                  <a:latin typeface="Cambria Math" panose="02040503050406030204" pitchFamily="18" charset="0"/>
                                </a:rPr>
                              </m:ctrlPr>
                            </m:fPr>
                            <m:num>
                              <m:r>
                                <m:rPr>
                                  <m:brk m:alnAt="23"/>
                                </m:rPr>
                                <a:rPr lang="es-AR" i="1">
                                  <a:latin typeface="Cambria Math" panose="02040503050406030204" pitchFamily="18" charset="0"/>
                                </a:rPr>
                                <m:t>8</m:t>
                              </m:r>
                              <m:r>
                                <a:rPr lang="es-AR" i="1">
                                  <a:latin typeface="Cambria Math" panose="02040503050406030204" pitchFamily="18" charset="0"/>
                                </a:rPr>
                                <m:t>−10</m:t>
                              </m:r>
                            </m:num>
                            <m:den>
                              <m:r>
                                <a:rPr lang="es-AR" i="1">
                                  <a:latin typeface="Cambria Math" panose="02040503050406030204" pitchFamily="18" charset="0"/>
                                </a:rPr>
                                <m:t>2</m:t>
                              </m:r>
                            </m:den>
                          </m:f>
                        </m:sub>
                        <m:sup>
                          <m:f>
                            <m:fPr>
                              <m:ctrlPr>
                                <a:rPr lang="es-AR" i="1">
                                  <a:latin typeface="Cambria Math" panose="02040503050406030204" pitchFamily="18" charset="0"/>
                                </a:rPr>
                              </m:ctrlPr>
                            </m:fPr>
                            <m:num>
                              <m:r>
                                <a:rPr lang="es-AR" i="1">
                                  <a:latin typeface="Cambria Math" panose="02040503050406030204" pitchFamily="18" charset="0"/>
                                </a:rPr>
                                <m:t>12</m:t>
                              </m:r>
                              <m:r>
                                <a:rPr lang="es-AR" i="1">
                                  <a:latin typeface="Cambria Math" panose="02040503050406030204" pitchFamily="18" charset="0"/>
                                </a:rPr>
                                <m:t>−10</m:t>
                              </m:r>
                            </m:num>
                            <m:den>
                              <m:r>
                                <a:rPr lang="es-AR" i="1">
                                  <a:latin typeface="Cambria Math" panose="02040503050406030204" pitchFamily="18" charset="0"/>
                                </a:rPr>
                                <m:t>2</m:t>
                              </m:r>
                            </m:den>
                          </m:f>
                        </m:sup>
                        <m:e>
                          <m:f>
                            <m:fPr>
                              <m:ctrlPr>
                                <a:rPr lang="es-AR" i="1">
                                  <a:latin typeface="Cambria Math" panose="02040503050406030204" pitchFamily="18" charset="0"/>
                                </a:rPr>
                              </m:ctrlPr>
                            </m:fPr>
                            <m:num>
                              <m:r>
                                <a:rPr lang="es-AR" i="1">
                                  <a:latin typeface="Cambria Math" panose="02040503050406030204" pitchFamily="18" charset="0"/>
                                </a:rPr>
                                <m:t>1</m:t>
                              </m:r>
                            </m:num>
                            <m:den>
                              <m:rad>
                                <m:radPr>
                                  <m:degHide m:val="on"/>
                                  <m:ctrlPr>
                                    <a:rPr lang="es-AR" i="1">
                                      <a:latin typeface="Cambria Math" panose="02040503050406030204" pitchFamily="18" charset="0"/>
                                    </a:rPr>
                                  </m:ctrlPr>
                                </m:radPr>
                                <m:deg/>
                                <m:e>
                                  <m:r>
                                    <a:rPr lang="es-AR" i="1">
                                      <a:latin typeface="Cambria Math" panose="02040503050406030204" pitchFamily="18" charset="0"/>
                                    </a:rPr>
                                    <m:t>2</m:t>
                                  </m:r>
                                  <m:r>
                                    <a:rPr lang="es-AR" i="1">
                                      <a:latin typeface="Cambria Math" panose="02040503050406030204" pitchFamily="18" charset="0"/>
                                    </a:rPr>
                                    <m:t>𝜋</m:t>
                                  </m:r>
                                </m:e>
                              </m:rad>
                              <m:r>
                                <a:rPr lang="es-AR" i="1">
                                  <a:latin typeface="Cambria Math" panose="02040503050406030204" pitchFamily="18" charset="0"/>
                                </a:rPr>
                                <m:t>𝜎</m:t>
                              </m:r>
                            </m:den>
                          </m:f>
                          <m:sSup>
                            <m:sSupPr>
                              <m:ctrlPr>
                                <a:rPr lang="es-AR" i="1">
                                  <a:latin typeface="Cambria Math" panose="02040503050406030204" pitchFamily="18" charset="0"/>
                                </a:rPr>
                              </m:ctrlPr>
                            </m:sSupPr>
                            <m:e>
                              <m:r>
                                <a:rPr lang="es-AR" i="1">
                                  <a:latin typeface="Cambria Math" panose="02040503050406030204" pitchFamily="18" charset="0"/>
                                </a:rPr>
                                <m:t>𝑒</m:t>
                              </m:r>
                            </m:e>
                            <m:sup>
                              <m:r>
                                <a:rPr lang="es-AR" i="1">
                                  <a:latin typeface="Cambria Math" panose="02040503050406030204" pitchFamily="18" charset="0"/>
                                </a:rPr>
                                <m:t>−</m:t>
                              </m:r>
                              <m:f>
                                <m:fPr>
                                  <m:ctrlPr>
                                    <a:rPr lang="es-AR" i="1">
                                      <a:latin typeface="Cambria Math" panose="02040503050406030204" pitchFamily="18" charset="0"/>
                                    </a:rPr>
                                  </m:ctrlPr>
                                </m:fPr>
                                <m:num>
                                  <m:r>
                                    <a:rPr lang="es-AR" i="1">
                                      <a:latin typeface="Cambria Math" panose="02040503050406030204" pitchFamily="18" charset="0"/>
                                    </a:rPr>
                                    <m:t>1</m:t>
                                  </m:r>
                                </m:num>
                                <m:den>
                                  <m:r>
                                    <a:rPr lang="es-AR" i="1">
                                      <a:latin typeface="Cambria Math" panose="02040503050406030204" pitchFamily="18" charset="0"/>
                                    </a:rPr>
                                    <m:t>2</m:t>
                                  </m:r>
                                </m:den>
                              </m:f>
                              <m:sSup>
                                <m:sSupPr>
                                  <m:ctrlPr>
                                    <a:rPr lang="es-AR" i="1">
                                      <a:latin typeface="Cambria Math" panose="02040503050406030204" pitchFamily="18" charset="0"/>
                                    </a:rPr>
                                  </m:ctrlPr>
                                </m:sSupPr>
                                <m:e>
                                  <m:r>
                                    <a:rPr lang="es-AR" i="1">
                                      <a:latin typeface="Cambria Math" panose="02040503050406030204" pitchFamily="18" charset="0"/>
                                    </a:rPr>
                                    <m:t>𝑍</m:t>
                                  </m:r>
                                </m:e>
                                <m:sup>
                                  <m:r>
                                    <a:rPr lang="es-AR" i="1">
                                      <a:latin typeface="Cambria Math" panose="02040503050406030204" pitchFamily="18" charset="0"/>
                                    </a:rPr>
                                    <m:t>2</m:t>
                                  </m:r>
                                </m:sup>
                              </m:sSup>
                            </m:sup>
                          </m:sSup>
                        </m:e>
                      </m:nary>
                      <m:r>
                        <a:rPr lang="es-AR" i="1">
                          <a:latin typeface="Cambria Math" panose="02040503050406030204" pitchFamily="18" charset="0"/>
                          <a:ea typeface="Cambria Math" panose="02040503050406030204" pitchFamily="18" charset="0"/>
                        </a:rPr>
                        <m:t>𝑑𝑍</m:t>
                      </m:r>
                      <m:r>
                        <a:rPr lang="es-AR" i="1">
                          <a:latin typeface="Cambria Math" panose="02040503050406030204" pitchFamily="18" charset="0"/>
                        </a:rPr>
                        <m:t>𝜎</m:t>
                      </m:r>
                      <m:r>
                        <a:rPr lang="es-AR" i="1">
                          <a:latin typeface="Cambria Math" panose="02040503050406030204" pitchFamily="18" charset="0"/>
                        </a:rPr>
                        <m:t>=</m:t>
                      </m:r>
                      <m:nary>
                        <m:naryPr>
                          <m:ctrlPr>
                            <a:rPr lang="es-AR" i="1">
                              <a:latin typeface="Cambria Math" panose="02040503050406030204" pitchFamily="18" charset="0"/>
                            </a:rPr>
                          </m:ctrlPr>
                        </m:naryPr>
                        <m:sub>
                          <m:r>
                            <a:rPr lang="es-AR" i="1">
                              <a:latin typeface="Cambria Math" panose="02040503050406030204" pitchFamily="18" charset="0"/>
                            </a:rPr>
                            <m:t>−1</m:t>
                          </m:r>
                        </m:sub>
                        <m:sup>
                          <m:r>
                            <a:rPr lang="es-AR" i="1">
                              <a:latin typeface="Cambria Math" panose="02040503050406030204" pitchFamily="18" charset="0"/>
                            </a:rPr>
                            <m:t>1</m:t>
                          </m:r>
                        </m:sup>
                        <m:e>
                          <m:f>
                            <m:fPr>
                              <m:ctrlPr>
                                <a:rPr lang="es-AR" i="1">
                                  <a:latin typeface="Cambria Math" panose="02040503050406030204" pitchFamily="18" charset="0"/>
                                </a:rPr>
                              </m:ctrlPr>
                            </m:fPr>
                            <m:num>
                              <m:r>
                                <a:rPr lang="es-AR" i="1">
                                  <a:latin typeface="Cambria Math" panose="02040503050406030204" pitchFamily="18" charset="0"/>
                                </a:rPr>
                                <m:t>1</m:t>
                              </m:r>
                            </m:num>
                            <m:den>
                              <m:rad>
                                <m:radPr>
                                  <m:degHide m:val="on"/>
                                  <m:ctrlPr>
                                    <a:rPr lang="es-AR" i="1">
                                      <a:latin typeface="Cambria Math" panose="02040503050406030204" pitchFamily="18" charset="0"/>
                                    </a:rPr>
                                  </m:ctrlPr>
                                </m:radPr>
                                <m:deg/>
                                <m:e>
                                  <m:r>
                                    <a:rPr lang="es-AR" i="1">
                                      <a:latin typeface="Cambria Math" panose="02040503050406030204" pitchFamily="18" charset="0"/>
                                    </a:rPr>
                                    <m:t>2</m:t>
                                  </m:r>
                                  <m:r>
                                    <a:rPr lang="es-AR" i="1">
                                      <a:latin typeface="Cambria Math" panose="02040503050406030204" pitchFamily="18" charset="0"/>
                                    </a:rPr>
                                    <m:t>𝜋</m:t>
                                  </m:r>
                                </m:e>
                              </m:rad>
                            </m:den>
                          </m:f>
                          <m:sSup>
                            <m:sSupPr>
                              <m:ctrlPr>
                                <a:rPr lang="es-AR" i="1">
                                  <a:latin typeface="Cambria Math" panose="02040503050406030204" pitchFamily="18" charset="0"/>
                                </a:rPr>
                              </m:ctrlPr>
                            </m:sSupPr>
                            <m:e>
                              <m:r>
                                <a:rPr lang="es-AR" i="1">
                                  <a:latin typeface="Cambria Math" panose="02040503050406030204" pitchFamily="18" charset="0"/>
                                </a:rPr>
                                <m:t>𝑒</m:t>
                              </m:r>
                            </m:e>
                            <m:sup>
                              <m:r>
                                <a:rPr lang="es-AR" i="1">
                                  <a:latin typeface="Cambria Math" panose="02040503050406030204" pitchFamily="18" charset="0"/>
                                </a:rPr>
                                <m:t>−</m:t>
                              </m:r>
                              <m:f>
                                <m:fPr>
                                  <m:ctrlPr>
                                    <a:rPr lang="es-AR" i="1">
                                      <a:latin typeface="Cambria Math" panose="02040503050406030204" pitchFamily="18" charset="0"/>
                                    </a:rPr>
                                  </m:ctrlPr>
                                </m:fPr>
                                <m:num>
                                  <m:r>
                                    <a:rPr lang="es-AR" i="1">
                                      <a:latin typeface="Cambria Math" panose="02040503050406030204" pitchFamily="18" charset="0"/>
                                    </a:rPr>
                                    <m:t>1</m:t>
                                  </m:r>
                                </m:num>
                                <m:den>
                                  <m:r>
                                    <a:rPr lang="es-AR" i="1">
                                      <a:latin typeface="Cambria Math" panose="02040503050406030204" pitchFamily="18" charset="0"/>
                                    </a:rPr>
                                    <m:t>2</m:t>
                                  </m:r>
                                </m:den>
                              </m:f>
                              <m:sSup>
                                <m:sSupPr>
                                  <m:ctrlPr>
                                    <a:rPr lang="es-AR" i="1">
                                      <a:latin typeface="Cambria Math" panose="02040503050406030204" pitchFamily="18" charset="0"/>
                                    </a:rPr>
                                  </m:ctrlPr>
                                </m:sSupPr>
                                <m:e>
                                  <m:r>
                                    <a:rPr lang="es-AR" i="1">
                                      <a:latin typeface="Cambria Math" panose="02040503050406030204" pitchFamily="18" charset="0"/>
                                    </a:rPr>
                                    <m:t>𝑍</m:t>
                                  </m:r>
                                </m:e>
                                <m:sup>
                                  <m:r>
                                    <a:rPr lang="es-AR" i="1">
                                      <a:latin typeface="Cambria Math" panose="02040503050406030204" pitchFamily="18" charset="0"/>
                                    </a:rPr>
                                    <m:t>2</m:t>
                                  </m:r>
                                </m:sup>
                              </m:sSup>
                            </m:sup>
                          </m:sSup>
                        </m:e>
                      </m:nary>
                      <m:r>
                        <a:rPr lang="es-AR" i="1">
                          <a:latin typeface="Cambria Math" panose="02040503050406030204" pitchFamily="18" charset="0"/>
                          <a:ea typeface="Cambria Math" panose="02040503050406030204" pitchFamily="18" charset="0"/>
                        </a:rPr>
                        <m:t>𝑑𝑍</m:t>
                      </m:r>
                      <m:r>
                        <a:rPr lang="es-AR" i="1">
                          <a:latin typeface="Cambria Math" panose="02040503050406030204" pitchFamily="18" charset="0"/>
                          <a:ea typeface="Cambria Math" panose="02040503050406030204" pitchFamily="18" charset="0"/>
                        </a:rPr>
                        <m:t>=</m:t>
                      </m:r>
                      <m:r>
                        <a:rPr lang="es-AR" i="1">
                          <a:latin typeface="Cambria Math" panose="02040503050406030204" pitchFamily="18" charset="0"/>
                          <a:ea typeface="Cambria Math" panose="02040503050406030204" pitchFamily="18" charset="0"/>
                        </a:rPr>
                        <m:t>𝑃</m:t>
                      </m:r>
                      <m:r>
                        <a:rPr lang="es-AR" i="1">
                          <a:latin typeface="Cambria Math" panose="02040503050406030204" pitchFamily="18" charset="0"/>
                          <a:ea typeface="Cambria Math" panose="02040503050406030204" pitchFamily="18" charset="0"/>
                        </a:rPr>
                        <m:t>[−1≤</m:t>
                      </m:r>
                      <m:r>
                        <a:rPr lang="es-AR" i="1">
                          <a:latin typeface="Cambria Math" panose="02040503050406030204" pitchFamily="18" charset="0"/>
                          <a:ea typeface="Cambria Math" panose="02040503050406030204" pitchFamily="18" charset="0"/>
                        </a:rPr>
                        <m:t>𝑍</m:t>
                      </m:r>
                      <m:r>
                        <a:rPr lang="es-AR" i="1">
                          <a:latin typeface="Cambria Math" panose="02040503050406030204" pitchFamily="18" charset="0"/>
                          <a:ea typeface="Cambria Math" panose="02040503050406030204" pitchFamily="18" charset="0"/>
                        </a:rPr>
                        <m:t>≤1</m:t>
                      </m:r>
                      <m:r>
                        <a:rPr lang="es-AR" i="1">
                          <a:latin typeface="Cambria Math" panose="02040503050406030204" pitchFamily="18" charset="0"/>
                          <a:ea typeface="Cambria Math" panose="02040503050406030204" pitchFamily="18" charset="0"/>
                        </a:rPr>
                        <m:t>]</m:t>
                      </m:r>
                    </m:oMath>
                  </m:oMathPara>
                </a14:m>
                <a:endParaRPr lang="es-AR" dirty="0">
                  <a:latin typeface="Century Gothic" panose="020B0502020202020204" pitchFamily="34" charset="0"/>
                </a:endParaRPr>
              </a:p>
              <a:p>
                <a:pPr algn="just"/>
                <a:endParaRPr lang="es-AR" dirty="0">
                  <a:latin typeface="Century Gothic" panose="020B0502020202020204" pitchFamily="34" charset="0"/>
                </a:endParaRPr>
              </a:p>
              <a:p>
                <a:pPr algn="just"/>
                <a:endParaRPr lang="es-AR" dirty="0">
                  <a:latin typeface="Century Gothic" panose="020B0502020202020204" pitchFamily="34" charset="0"/>
                </a:endParaRPr>
              </a:p>
              <a:p>
                <a:pPr algn="just"/>
                <a:r>
                  <a:rPr lang="es-AR" dirty="0">
                    <a:latin typeface="Century Gothic" panose="020B0502020202020204" pitchFamily="34" charset="0"/>
                  </a:rPr>
                  <a:t>El problema inicial de encontrar la probabilidad de que X se encuentre entre 8 y 12 es equivalente a que Z se encuentre entre -1 y 1 respectivamente, el cual es más fácil de resolver.</a:t>
                </a:r>
              </a:p>
              <a:p>
                <a:pPr algn="just"/>
                <a:endParaRPr lang="es-AR" dirty="0">
                  <a:latin typeface="Century Gothic" panose="020B0502020202020204" pitchFamily="34" charset="0"/>
                </a:endParaRPr>
              </a:p>
              <a:p>
                <a:pPr algn="just"/>
                <a14:m>
                  <m:oMathPara xmlns:m="http://schemas.openxmlformats.org/officeDocument/2006/math">
                    <m:oMathParaPr>
                      <m:jc m:val="centerGroup"/>
                    </m:oMathParaPr>
                    <m:oMath xmlns:m="http://schemas.openxmlformats.org/officeDocument/2006/math">
                      <m:r>
                        <a:rPr lang="es-AR" i="1">
                          <a:latin typeface="Cambria Math" panose="02040503050406030204" pitchFamily="18" charset="0"/>
                          <a:ea typeface="Cambria Math" panose="02040503050406030204" pitchFamily="18" charset="0"/>
                        </a:rPr>
                        <m:t>𝑃</m:t>
                      </m:r>
                      <m:d>
                        <m:dPr>
                          <m:begChr m:val="["/>
                          <m:endChr m:val="]"/>
                          <m:ctrlPr>
                            <a:rPr lang="es-AR" i="1">
                              <a:latin typeface="Cambria Math" panose="02040503050406030204" pitchFamily="18" charset="0"/>
                              <a:ea typeface="Cambria Math" panose="02040503050406030204" pitchFamily="18" charset="0"/>
                            </a:rPr>
                          </m:ctrlPr>
                        </m:dPr>
                        <m:e>
                          <m:r>
                            <a:rPr lang="es-AR" i="1">
                              <a:latin typeface="Cambria Math" panose="02040503050406030204" pitchFamily="18" charset="0"/>
                              <a:ea typeface="Cambria Math" panose="02040503050406030204" pitchFamily="18" charset="0"/>
                            </a:rPr>
                            <m:t>−1≤</m:t>
                          </m:r>
                          <m:r>
                            <a:rPr lang="es-AR" i="1">
                              <a:latin typeface="Cambria Math" panose="02040503050406030204" pitchFamily="18" charset="0"/>
                              <a:ea typeface="Cambria Math" panose="02040503050406030204" pitchFamily="18" charset="0"/>
                            </a:rPr>
                            <m:t>𝑍</m:t>
                          </m:r>
                          <m:r>
                            <a:rPr lang="es-AR" i="1">
                              <a:latin typeface="Cambria Math" panose="02040503050406030204" pitchFamily="18" charset="0"/>
                              <a:ea typeface="Cambria Math" panose="02040503050406030204" pitchFamily="18" charset="0"/>
                            </a:rPr>
                            <m:t>≤1</m:t>
                          </m:r>
                        </m:e>
                      </m:d>
                      <m:r>
                        <a:rPr lang="es-AR" i="1">
                          <a:latin typeface="Cambria Math" panose="02040503050406030204" pitchFamily="18" charset="0"/>
                          <a:ea typeface="Cambria Math" panose="02040503050406030204" pitchFamily="18" charset="0"/>
                        </a:rPr>
                        <m:t>=</m:t>
                      </m:r>
                      <m:r>
                        <a:rPr lang="es-AR" i="1">
                          <a:latin typeface="Cambria Math" panose="02040503050406030204" pitchFamily="18" charset="0"/>
                          <a:ea typeface="Cambria Math" panose="02040503050406030204" pitchFamily="18" charset="0"/>
                        </a:rPr>
                        <m:t>𝐹</m:t>
                      </m:r>
                      <m:d>
                        <m:dPr>
                          <m:begChr m:val="["/>
                          <m:endChr m:val="]"/>
                          <m:ctrlPr>
                            <a:rPr lang="es-AR" i="1">
                              <a:latin typeface="Cambria Math" panose="02040503050406030204" pitchFamily="18" charset="0"/>
                              <a:ea typeface="Cambria Math" panose="02040503050406030204" pitchFamily="18" charset="0"/>
                            </a:rPr>
                          </m:ctrlPr>
                        </m:dPr>
                        <m:e>
                          <m:r>
                            <a:rPr lang="es-AR" i="1">
                              <a:latin typeface="Cambria Math" panose="02040503050406030204" pitchFamily="18" charset="0"/>
                              <a:ea typeface="Cambria Math" panose="02040503050406030204" pitchFamily="18" charset="0"/>
                            </a:rPr>
                            <m:t>𝑍</m:t>
                          </m:r>
                          <m:r>
                            <a:rPr lang="es-AR" i="1">
                              <a:latin typeface="Cambria Math" panose="02040503050406030204" pitchFamily="18" charset="0"/>
                              <a:ea typeface="Cambria Math" panose="02040503050406030204" pitchFamily="18" charset="0"/>
                            </a:rPr>
                            <m:t>=1</m:t>
                          </m:r>
                        </m:e>
                      </m:d>
                      <m:r>
                        <a:rPr lang="es-AR" i="1">
                          <a:latin typeface="Cambria Math" panose="02040503050406030204" pitchFamily="18" charset="0"/>
                          <a:ea typeface="Cambria Math" panose="02040503050406030204" pitchFamily="18" charset="0"/>
                        </a:rPr>
                        <m:t>−</m:t>
                      </m:r>
                      <m:r>
                        <a:rPr lang="es-AR" i="1">
                          <a:latin typeface="Cambria Math" panose="02040503050406030204" pitchFamily="18" charset="0"/>
                          <a:ea typeface="Cambria Math" panose="02040503050406030204" pitchFamily="18" charset="0"/>
                        </a:rPr>
                        <m:t>𝐹</m:t>
                      </m:r>
                      <m:d>
                        <m:dPr>
                          <m:begChr m:val="["/>
                          <m:endChr m:val="]"/>
                          <m:ctrlPr>
                            <a:rPr lang="es-AR" i="1">
                              <a:latin typeface="Cambria Math" panose="02040503050406030204" pitchFamily="18" charset="0"/>
                              <a:ea typeface="Cambria Math" panose="02040503050406030204" pitchFamily="18" charset="0"/>
                            </a:rPr>
                          </m:ctrlPr>
                        </m:dPr>
                        <m:e>
                          <m:r>
                            <a:rPr lang="es-AR" i="1">
                              <a:latin typeface="Cambria Math" panose="02040503050406030204" pitchFamily="18" charset="0"/>
                              <a:ea typeface="Cambria Math" panose="02040503050406030204" pitchFamily="18" charset="0"/>
                            </a:rPr>
                            <m:t>𝑍</m:t>
                          </m:r>
                          <m:r>
                            <a:rPr lang="es-AR" i="1">
                              <a:latin typeface="Cambria Math" panose="02040503050406030204" pitchFamily="18" charset="0"/>
                              <a:ea typeface="Cambria Math" panose="02040503050406030204" pitchFamily="18" charset="0"/>
                            </a:rPr>
                            <m:t>=−1</m:t>
                          </m:r>
                        </m:e>
                      </m:d>
                      <m:r>
                        <a:rPr lang="es-AR" i="1">
                          <a:latin typeface="Cambria Math" panose="02040503050406030204" pitchFamily="18" charset="0"/>
                          <a:ea typeface="Cambria Math" panose="02040503050406030204" pitchFamily="18" charset="0"/>
                        </a:rPr>
                        <m:t>=0,841−0,159=0,6826</m:t>
                      </m:r>
                    </m:oMath>
                  </m:oMathPara>
                </a14:m>
                <a:endParaRPr lang="es-AR" dirty="0">
                  <a:latin typeface="Century Gothic" panose="020B0502020202020204" pitchFamily="34" charset="0"/>
                </a:endParaRPr>
              </a:p>
              <a:p>
                <a:pPr algn="just"/>
                <a:endParaRPr lang="es-AR" dirty="0">
                  <a:latin typeface="Century Gothic" panose="020B0502020202020204" pitchFamily="34" charset="0"/>
                </a:endParaRPr>
              </a:p>
            </p:txBody>
          </p:sp>
        </mc:Choice>
        <mc:Fallback>
          <p:sp>
            <p:nvSpPr>
              <p:cNvPr id="2" name="Rectángulo 1">
                <a:extLst>
                  <a:ext uri="{FF2B5EF4-FFF2-40B4-BE49-F238E27FC236}">
                    <a16:creationId xmlns:a16="http://schemas.microsoft.com/office/drawing/2014/main" id="{4471275D-B398-4CB6-AD79-0E76E1611A60}"/>
                  </a:ext>
                </a:extLst>
              </p:cNvPr>
              <p:cNvSpPr>
                <a:spLocks noRot="1" noChangeAspect="1" noMove="1" noResize="1" noEditPoints="1" noAdjustHandles="1" noChangeArrowheads="1" noChangeShapeType="1" noTextEdit="1"/>
              </p:cNvSpPr>
              <p:nvPr/>
            </p:nvSpPr>
            <p:spPr>
              <a:xfrm>
                <a:off x="1530675" y="980729"/>
                <a:ext cx="9137325" cy="5092228"/>
              </a:xfrm>
              <a:prstGeom prst="rect">
                <a:avLst/>
              </a:prstGeom>
              <a:blipFill>
                <a:blip r:embed="rId2"/>
                <a:stretch>
                  <a:fillRect l="-534" r="-600"/>
                </a:stretch>
              </a:blipFill>
            </p:spPr>
            <p:txBody>
              <a:bodyPr/>
              <a:lstStyle/>
              <a:p>
                <a:r>
                  <a:rPr lang="es-AR">
                    <a:noFill/>
                  </a:rPr>
                  <a:t> </a:t>
                </a:r>
              </a:p>
            </p:txBody>
          </p:sp>
        </mc:Fallback>
      </mc:AlternateContent>
      <p:sp>
        <p:nvSpPr>
          <p:cNvPr id="3" name="Rectángulo 2">
            <a:extLst>
              <a:ext uri="{FF2B5EF4-FFF2-40B4-BE49-F238E27FC236}">
                <a16:creationId xmlns:a16="http://schemas.microsoft.com/office/drawing/2014/main" id="{E509A3A7-23FE-4A07-B709-52CC0B039B2C}"/>
              </a:ext>
            </a:extLst>
          </p:cNvPr>
          <p:cNvSpPr/>
          <p:nvPr/>
        </p:nvSpPr>
        <p:spPr>
          <a:xfrm>
            <a:off x="1538574" y="6062940"/>
            <a:ext cx="7077706" cy="369332"/>
          </a:xfrm>
          <a:prstGeom prst="rect">
            <a:avLst/>
          </a:prstGeom>
        </p:spPr>
        <p:txBody>
          <a:bodyPr wrap="square">
            <a:spAutoFit/>
          </a:bodyPr>
          <a:lstStyle/>
          <a:p>
            <a:r>
              <a:rPr lang="es-AR" dirty="0">
                <a:latin typeface="Century Gothic" panose="020B0502020202020204" pitchFamily="34" charset="0"/>
                <a:hlinkClick r:id="rId3"/>
              </a:rPr>
              <a:t>https://stattrek.com/online-calculator/normal.aspx</a:t>
            </a:r>
            <a:endParaRPr lang="es-AR" dirty="0">
              <a:latin typeface="Century Gothic" panose="020B0502020202020204" pitchFamily="34" charset="0"/>
            </a:endParaRPr>
          </a:p>
        </p:txBody>
      </p:sp>
    </p:spTree>
    <p:extLst>
      <p:ext uri="{BB962C8B-B14F-4D97-AF65-F5344CB8AC3E}">
        <p14:creationId xmlns:p14="http://schemas.microsoft.com/office/powerpoint/2010/main" val="240728198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Rectángulo 1">
                <a:extLst>
                  <a:ext uri="{FF2B5EF4-FFF2-40B4-BE49-F238E27FC236}">
                    <a16:creationId xmlns:a16="http://schemas.microsoft.com/office/drawing/2014/main" id="{CE63AC3E-E77E-4876-AB4E-5F92D9C3F9F0}"/>
                  </a:ext>
                </a:extLst>
              </p:cNvPr>
              <p:cNvSpPr/>
              <p:nvPr/>
            </p:nvSpPr>
            <p:spPr>
              <a:xfrm>
                <a:off x="1524000" y="908720"/>
                <a:ext cx="9144000" cy="6288325"/>
              </a:xfrm>
              <a:prstGeom prst="rect">
                <a:avLst/>
              </a:prstGeom>
            </p:spPr>
            <p:txBody>
              <a:bodyPr wrap="square">
                <a:spAutoFit/>
              </a:bodyPr>
              <a:lstStyle/>
              <a:p>
                <a:pPr>
                  <a:lnSpc>
                    <a:spcPct val="107000"/>
                  </a:lnSpc>
                  <a:spcAft>
                    <a:spcPts val="800"/>
                  </a:spcAft>
                </a:pPr>
                <a:r>
                  <a:rPr lang="es-AR" b="1" dirty="0">
                    <a:solidFill>
                      <a:srgbClr val="2E3192"/>
                    </a:solidFill>
                    <a:latin typeface="Century Gothic" panose="020B0502020202020204" pitchFamily="34" charset="0"/>
                  </a:rPr>
                  <a:t>Función de Distribución Acumulada</a:t>
                </a:r>
              </a:p>
              <a:p>
                <a:pP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es-AR" i="1">
                              <a:latin typeface="Cambria Math" panose="02040503050406030204" pitchFamily="18" charset="0"/>
                              <a:ea typeface="Times New Roman" panose="02020603050405020304" pitchFamily="18" charset="0"/>
                              <a:cs typeface="Times New Roman" panose="02020603050405020304" pitchFamily="18" charset="0"/>
                            </a:rPr>
                          </m:ctrlPr>
                        </m:sSubPr>
                        <m:e>
                          <m:r>
                            <a:rPr lang="es-AR" i="1">
                              <a:latin typeface="Cambria Math" panose="02040503050406030204" pitchFamily="18" charset="0"/>
                              <a:ea typeface="Times New Roman" panose="02020603050405020304" pitchFamily="18" charset="0"/>
                              <a:cs typeface="Times New Roman" panose="02020603050405020304" pitchFamily="18" charset="0"/>
                            </a:rPr>
                            <m:t>𝑃</m:t>
                          </m:r>
                          <m:d>
                            <m:dPr>
                              <m:begChr m:val="["/>
                              <m:endChr m:val="]"/>
                              <m:ctrlPr>
                                <a:rPr lang="es-AR" i="1">
                                  <a:latin typeface="Cambria Math" panose="02040503050406030204" pitchFamily="18" charset="0"/>
                                  <a:ea typeface="Times New Roman" panose="02020603050405020304" pitchFamily="18" charset="0"/>
                                  <a:cs typeface="Times New Roman" panose="02020603050405020304" pitchFamily="18" charset="0"/>
                                </a:rPr>
                              </m:ctrlPr>
                            </m:dPr>
                            <m:e>
                              <m:r>
                                <a:rPr lang="es-AR" i="1">
                                  <a:latin typeface="Cambria Math" panose="02040503050406030204" pitchFamily="18" charset="0"/>
                                  <a:ea typeface="Times New Roman" panose="02020603050405020304" pitchFamily="18" charset="0"/>
                                  <a:cs typeface="Times New Roman" panose="02020603050405020304" pitchFamily="18" charset="0"/>
                                </a:rPr>
                                <m:t>𝑋</m:t>
                              </m:r>
                              <m:r>
                                <a:rPr lang="es-AR" i="1">
                                  <a:latin typeface="Cambria Math" panose="02040503050406030204" pitchFamily="18" charset="0"/>
                                  <a:ea typeface="Times New Roman" panose="02020603050405020304" pitchFamily="18" charset="0"/>
                                  <a:cs typeface="Times New Roman" panose="02020603050405020304" pitchFamily="18" charset="0"/>
                                </a:rPr>
                                <m:t>≤</m:t>
                              </m:r>
                              <m:r>
                                <a:rPr lang="es-AR" i="1">
                                  <a:latin typeface="Cambria Math" panose="02040503050406030204" pitchFamily="18" charset="0"/>
                                  <a:ea typeface="Times New Roman" panose="02020603050405020304" pitchFamily="18" charset="0"/>
                                  <a:cs typeface="Times New Roman" panose="02020603050405020304" pitchFamily="18" charset="0"/>
                                </a:rPr>
                                <m:t>𝑥</m:t>
                              </m:r>
                            </m:e>
                          </m:d>
                          <m:r>
                            <a:rPr lang="es-AR" i="1">
                              <a:latin typeface="Cambria Math" panose="02040503050406030204" pitchFamily="18" charset="0"/>
                              <a:ea typeface="Times New Roman" panose="02020603050405020304" pitchFamily="18" charset="0"/>
                              <a:cs typeface="Times New Roman" panose="02020603050405020304" pitchFamily="18" charset="0"/>
                            </a:rPr>
                            <m:t>=</m:t>
                          </m:r>
                          <m:r>
                            <a:rPr lang="es-AR" i="1">
                              <a:latin typeface="Cambria Math" panose="02040503050406030204" pitchFamily="18" charset="0"/>
                              <a:ea typeface="Times New Roman" panose="02020603050405020304" pitchFamily="18" charset="0"/>
                              <a:cs typeface="Times New Roman" panose="02020603050405020304" pitchFamily="18" charset="0"/>
                            </a:rPr>
                            <m:t>𝐹</m:t>
                          </m:r>
                        </m:e>
                        <m:sub>
                          <m:r>
                            <a:rPr lang="es-AR" i="1">
                              <a:latin typeface="Cambria Math" panose="02040503050406030204" pitchFamily="18" charset="0"/>
                              <a:ea typeface="Times New Roman" panose="02020603050405020304" pitchFamily="18" charset="0"/>
                              <a:cs typeface="Times New Roman" panose="02020603050405020304" pitchFamily="18" charset="0"/>
                            </a:rPr>
                            <m:t>𝑋</m:t>
                          </m:r>
                        </m:sub>
                      </m:sSub>
                      <m:d>
                        <m:dPr>
                          <m:ctrlPr>
                            <a:rPr lang="es-AR" i="1">
                              <a:latin typeface="Cambria Math" panose="02040503050406030204" pitchFamily="18" charset="0"/>
                              <a:ea typeface="Times New Roman" panose="02020603050405020304" pitchFamily="18" charset="0"/>
                              <a:cs typeface="Times New Roman" panose="02020603050405020304" pitchFamily="18" charset="0"/>
                            </a:rPr>
                          </m:ctrlPr>
                        </m:dPr>
                        <m:e>
                          <m:r>
                            <a:rPr lang="es-AR" i="1">
                              <a:latin typeface="Cambria Math" panose="02040503050406030204" pitchFamily="18" charset="0"/>
                              <a:ea typeface="Times New Roman" panose="02020603050405020304" pitchFamily="18" charset="0"/>
                              <a:cs typeface="Times New Roman" panose="02020603050405020304" pitchFamily="18" charset="0"/>
                            </a:rPr>
                            <m:t>𝑥</m:t>
                          </m:r>
                        </m:e>
                      </m:d>
                      <m:r>
                        <a:rPr lang="es-AR" i="1">
                          <a:latin typeface="Cambria Math" panose="02040503050406030204" pitchFamily="18" charset="0"/>
                          <a:ea typeface="Times New Roman" panose="02020603050405020304" pitchFamily="18" charset="0"/>
                          <a:cs typeface="Times New Roman" panose="02020603050405020304" pitchFamily="18" charset="0"/>
                        </a:rPr>
                        <m:t>=</m:t>
                      </m:r>
                      <m:nary>
                        <m:naryPr>
                          <m:limLoc m:val="subSup"/>
                          <m:ctrlPr>
                            <a:rPr lang="es-AR" i="1">
                              <a:latin typeface="Cambria Math" panose="02040503050406030204" pitchFamily="18" charset="0"/>
                              <a:ea typeface="Times New Roman" panose="02020603050405020304" pitchFamily="18" charset="0"/>
                              <a:cs typeface="Times New Roman" panose="02020603050405020304" pitchFamily="18" charset="0"/>
                            </a:rPr>
                          </m:ctrlPr>
                        </m:naryPr>
                        <m:sub>
                          <m:r>
                            <a:rPr lang="es-AR" i="1">
                              <a:latin typeface="Cambria Math" panose="02040503050406030204" pitchFamily="18" charset="0"/>
                              <a:ea typeface="Times New Roman" panose="02020603050405020304" pitchFamily="18" charset="0"/>
                              <a:cs typeface="Times New Roman" panose="02020603050405020304" pitchFamily="18" charset="0"/>
                            </a:rPr>
                            <m:t>−∞</m:t>
                          </m:r>
                        </m:sub>
                        <m:sup>
                          <m:r>
                            <a:rPr lang="es-AR" i="1">
                              <a:latin typeface="Cambria Math" panose="02040503050406030204" pitchFamily="18" charset="0"/>
                              <a:ea typeface="Times New Roman" panose="02020603050405020304" pitchFamily="18" charset="0"/>
                              <a:cs typeface="Times New Roman" panose="02020603050405020304" pitchFamily="18" charset="0"/>
                            </a:rPr>
                            <m:t>𝑥</m:t>
                          </m:r>
                        </m:sup>
                        <m:e>
                          <m:f>
                            <m:fPr>
                              <m:ctrlPr>
                                <a:rPr lang="es-AR" i="1">
                                  <a:latin typeface="Cambria Math" panose="02040503050406030204" pitchFamily="18" charset="0"/>
                                  <a:ea typeface="Times New Roman" panose="02020603050405020304" pitchFamily="18" charset="0"/>
                                  <a:cs typeface="Times New Roman" panose="02020603050405020304" pitchFamily="18" charset="0"/>
                                </a:rPr>
                              </m:ctrlPr>
                            </m:fPr>
                            <m:num>
                              <m:r>
                                <a:rPr lang="es-AR" i="1">
                                  <a:latin typeface="Cambria Math" panose="02040503050406030204" pitchFamily="18" charset="0"/>
                                  <a:ea typeface="Times New Roman" panose="02020603050405020304" pitchFamily="18" charset="0"/>
                                  <a:cs typeface="Times New Roman" panose="02020603050405020304" pitchFamily="18" charset="0"/>
                                </a:rPr>
                                <m:t>1</m:t>
                              </m:r>
                            </m:num>
                            <m:den>
                              <m:rad>
                                <m:radPr>
                                  <m:degHide m:val="on"/>
                                  <m:ctrlPr>
                                    <a:rPr lang="es-AR" i="1">
                                      <a:latin typeface="Cambria Math" panose="02040503050406030204" pitchFamily="18" charset="0"/>
                                      <a:ea typeface="Times New Roman" panose="02020603050405020304" pitchFamily="18" charset="0"/>
                                      <a:cs typeface="Times New Roman" panose="02020603050405020304" pitchFamily="18" charset="0"/>
                                    </a:rPr>
                                  </m:ctrlPr>
                                </m:radPr>
                                <m:deg/>
                                <m:e>
                                  <m:r>
                                    <a:rPr lang="es-AR" i="1">
                                      <a:latin typeface="Cambria Math" panose="02040503050406030204" pitchFamily="18" charset="0"/>
                                      <a:ea typeface="Times New Roman" panose="02020603050405020304" pitchFamily="18" charset="0"/>
                                      <a:cs typeface="Times New Roman" panose="02020603050405020304" pitchFamily="18" charset="0"/>
                                    </a:rPr>
                                    <m:t>2</m:t>
                                  </m:r>
                                  <m:r>
                                    <a:rPr lang="es-AR" i="1">
                                      <a:latin typeface="Cambria Math" panose="02040503050406030204" pitchFamily="18" charset="0"/>
                                      <a:ea typeface="Times New Roman" panose="02020603050405020304" pitchFamily="18" charset="0"/>
                                      <a:cs typeface="Times New Roman" panose="02020603050405020304" pitchFamily="18" charset="0"/>
                                    </a:rPr>
                                    <m:t>𝜋</m:t>
                                  </m:r>
                                  <m:sSup>
                                    <m:sSupPr>
                                      <m:ctrlPr>
                                        <a:rPr lang="es-AR" i="1">
                                          <a:latin typeface="Cambria Math" panose="02040503050406030204" pitchFamily="18" charset="0"/>
                                          <a:ea typeface="Times New Roman" panose="02020603050405020304" pitchFamily="18" charset="0"/>
                                          <a:cs typeface="Times New Roman" panose="02020603050405020304" pitchFamily="18" charset="0"/>
                                        </a:rPr>
                                      </m:ctrlPr>
                                    </m:sSupPr>
                                    <m:e>
                                      <m:r>
                                        <a:rPr lang="es-AR" i="1">
                                          <a:latin typeface="Cambria Math" panose="02040503050406030204" pitchFamily="18" charset="0"/>
                                          <a:ea typeface="Times New Roman" panose="02020603050405020304" pitchFamily="18" charset="0"/>
                                          <a:cs typeface="Times New Roman" panose="02020603050405020304" pitchFamily="18" charset="0"/>
                                        </a:rPr>
                                        <m:t>𝜎</m:t>
                                      </m:r>
                                    </m:e>
                                    <m:sup>
                                      <m:r>
                                        <a:rPr lang="es-AR" i="1">
                                          <a:latin typeface="Cambria Math" panose="02040503050406030204" pitchFamily="18" charset="0"/>
                                          <a:ea typeface="Times New Roman" panose="02020603050405020304" pitchFamily="18" charset="0"/>
                                          <a:cs typeface="Times New Roman" panose="02020603050405020304" pitchFamily="18" charset="0"/>
                                        </a:rPr>
                                        <m:t>2</m:t>
                                      </m:r>
                                    </m:sup>
                                  </m:sSup>
                                </m:e>
                              </m:rad>
                            </m:den>
                          </m:f>
                          <m:sSup>
                            <m:sSupPr>
                              <m:ctrlPr>
                                <a:rPr lang="es-AR" i="1">
                                  <a:latin typeface="Cambria Math" panose="02040503050406030204" pitchFamily="18" charset="0"/>
                                  <a:ea typeface="Times New Roman" panose="02020603050405020304" pitchFamily="18" charset="0"/>
                                  <a:cs typeface="Times New Roman" panose="02020603050405020304" pitchFamily="18" charset="0"/>
                                </a:rPr>
                              </m:ctrlPr>
                            </m:sSupPr>
                            <m:e>
                              <m:r>
                                <a:rPr lang="es-AR" i="1">
                                  <a:latin typeface="Cambria Math" panose="02040503050406030204" pitchFamily="18" charset="0"/>
                                  <a:ea typeface="Times New Roman" panose="02020603050405020304" pitchFamily="18" charset="0"/>
                                  <a:cs typeface="Times New Roman" panose="02020603050405020304" pitchFamily="18" charset="0"/>
                                </a:rPr>
                                <m:t>𝑒</m:t>
                              </m:r>
                            </m:e>
                            <m:sup>
                              <m:r>
                                <a:rPr lang="es-AR" i="1">
                                  <a:latin typeface="Cambria Math" panose="02040503050406030204" pitchFamily="18" charset="0"/>
                                  <a:ea typeface="Times New Roman" panose="02020603050405020304" pitchFamily="18" charset="0"/>
                                  <a:cs typeface="Times New Roman" panose="02020603050405020304" pitchFamily="18" charset="0"/>
                                </a:rPr>
                                <m:t>−</m:t>
                              </m:r>
                              <m:f>
                                <m:fPr>
                                  <m:ctrlPr>
                                    <a:rPr lang="es-AR" i="1">
                                      <a:latin typeface="Cambria Math" panose="02040503050406030204" pitchFamily="18" charset="0"/>
                                      <a:ea typeface="Times New Roman" panose="02020603050405020304" pitchFamily="18" charset="0"/>
                                      <a:cs typeface="Times New Roman" panose="02020603050405020304" pitchFamily="18" charset="0"/>
                                    </a:rPr>
                                  </m:ctrlPr>
                                </m:fPr>
                                <m:num>
                                  <m:r>
                                    <a:rPr lang="es-AR" i="1">
                                      <a:latin typeface="Cambria Math" panose="02040503050406030204" pitchFamily="18" charset="0"/>
                                      <a:ea typeface="Times New Roman" panose="02020603050405020304" pitchFamily="18" charset="0"/>
                                      <a:cs typeface="Times New Roman" panose="02020603050405020304" pitchFamily="18" charset="0"/>
                                    </a:rPr>
                                    <m:t>1</m:t>
                                  </m:r>
                                </m:num>
                                <m:den>
                                  <m:r>
                                    <a:rPr lang="es-AR" i="1">
                                      <a:latin typeface="Cambria Math" panose="02040503050406030204" pitchFamily="18" charset="0"/>
                                      <a:ea typeface="Times New Roman" panose="02020603050405020304" pitchFamily="18" charset="0"/>
                                      <a:cs typeface="Times New Roman" panose="02020603050405020304" pitchFamily="18" charset="0"/>
                                    </a:rPr>
                                    <m:t>2</m:t>
                                  </m:r>
                                </m:den>
                              </m:f>
                              <m:sSup>
                                <m:sSupPr>
                                  <m:ctrlPr>
                                    <a:rPr lang="es-AR" i="1">
                                      <a:latin typeface="Cambria Math" panose="02040503050406030204" pitchFamily="18" charset="0"/>
                                      <a:ea typeface="Times New Roman" panose="02020603050405020304" pitchFamily="18" charset="0"/>
                                      <a:cs typeface="Times New Roman" panose="02020603050405020304" pitchFamily="18" charset="0"/>
                                    </a:rPr>
                                  </m:ctrlPr>
                                </m:sSupPr>
                                <m:e>
                                  <m:d>
                                    <m:dPr>
                                      <m:ctrlPr>
                                        <a:rPr lang="es-AR" i="1">
                                          <a:latin typeface="Cambria Math" panose="02040503050406030204" pitchFamily="18" charset="0"/>
                                          <a:ea typeface="Times New Roman" panose="02020603050405020304" pitchFamily="18" charset="0"/>
                                          <a:cs typeface="Times New Roman" panose="02020603050405020304" pitchFamily="18" charset="0"/>
                                        </a:rPr>
                                      </m:ctrlPr>
                                    </m:dPr>
                                    <m:e>
                                      <m:f>
                                        <m:fPr>
                                          <m:ctrlPr>
                                            <a:rPr lang="es-AR" i="1">
                                              <a:latin typeface="Cambria Math" panose="02040503050406030204" pitchFamily="18" charset="0"/>
                                              <a:ea typeface="Times New Roman" panose="02020603050405020304" pitchFamily="18" charset="0"/>
                                              <a:cs typeface="Times New Roman" panose="02020603050405020304" pitchFamily="18" charset="0"/>
                                            </a:rPr>
                                          </m:ctrlPr>
                                        </m:fPr>
                                        <m:num>
                                          <m:r>
                                            <a:rPr lang="es-AR" i="1">
                                              <a:latin typeface="Cambria Math" panose="02040503050406030204" pitchFamily="18" charset="0"/>
                                              <a:ea typeface="Times New Roman" panose="02020603050405020304" pitchFamily="18" charset="0"/>
                                              <a:cs typeface="Times New Roman" panose="02020603050405020304" pitchFamily="18" charset="0"/>
                                            </a:rPr>
                                            <m:t>𝑠</m:t>
                                          </m:r>
                                          <m:r>
                                            <a:rPr lang="es-AR" i="1">
                                              <a:latin typeface="Cambria Math" panose="02040503050406030204" pitchFamily="18" charset="0"/>
                                              <a:ea typeface="Times New Roman" panose="02020603050405020304" pitchFamily="18" charset="0"/>
                                              <a:cs typeface="Times New Roman" panose="02020603050405020304" pitchFamily="18" charset="0"/>
                                            </a:rPr>
                                            <m:t>−</m:t>
                                          </m:r>
                                          <m:r>
                                            <a:rPr lang="es-AR" i="1">
                                              <a:latin typeface="Cambria Math" panose="02040503050406030204" pitchFamily="18" charset="0"/>
                                              <a:ea typeface="Times New Roman" panose="02020603050405020304" pitchFamily="18" charset="0"/>
                                              <a:cs typeface="Times New Roman" panose="02020603050405020304" pitchFamily="18" charset="0"/>
                                            </a:rPr>
                                            <m:t>𝜇</m:t>
                                          </m:r>
                                        </m:num>
                                        <m:den>
                                          <m:r>
                                            <a:rPr lang="es-AR" i="1">
                                              <a:latin typeface="Cambria Math" panose="02040503050406030204" pitchFamily="18" charset="0"/>
                                              <a:ea typeface="Times New Roman" panose="02020603050405020304" pitchFamily="18" charset="0"/>
                                              <a:cs typeface="Times New Roman" panose="02020603050405020304" pitchFamily="18" charset="0"/>
                                            </a:rPr>
                                            <m:t>𝜎</m:t>
                                          </m:r>
                                          <m:r>
                                            <a:rPr lang="es-AR" i="1">
                                              <a:latin typeface="Cambria Math" panose="02040503050406030204" pitchFamily="18" charset="0"/>
                                              <a:ea typeface="Times New Roman" panose="02020603050405020304" pitchFamily="18" charset="0"/>
                                              <a:cs typeface="Times New Roman" panose="02020603050405020304" pitchFamily="18" charset="0"/>
                                            </a:rPr>
                                            <m:t> </m:t>
                                          </m:r>
                                        </m:den>
                                      </m:f>
                                    </m:e>
                                  </m:d>
                                </m:e>
                                <m:sup>
                                  <m:r>
                                    <a:rPr lang="es-AR" i="1">
                                      <a:latin typeface="Cambria Math" panose="02040503050406030204" pitchFamily="18" charset="0"/>
                                      <a:ea typeface="Times New Roman" panose="02020603050405020304" pitchFamily="18" charset="0"/>
                                      <a:cs typeface="Times New Roman" panose="02020603050405020304" pitchFamily="18" charset="0"/>
                                    </a:rPr>
                                    <m:t>2</m:t>
                                  </m:r>
                                </m:sup>
                              </m:sSup>
                            </m:sup>
                          </m:sSup>
                          <m:r>
                            <a:rPr lang="es-AR" i="1">
                              <a:latin typeface="Cambria Math" panose="02040503050406030204" pitchFamily="18" charset="0"/>
                              <a:ea typeface="Times New Roman" panose="02020603050405020304" pitchFamily="18" charset="0"/>
                              <a:cs typeface="Times New Roman" panose="02020603050405020304" pitchFamily="18" charset="0"/>
                            </a:rPr>
                            <m:t>𝑑𝑠</m:t>
                          </m:r>
                        </m:e>
                      </m:nary>
                      <m:r>
                        <a:rPr lang="es-AR" i="1">
                          <a:latin typeface="Cambria Math" panose="02040503050406030204" pitchFamily="18" charset="0"/>
                          <a:ea typeface="Times New Roman" panose="02020603050405020304" pitchFamily="18" charset="0"/>
                          <a:cs typeface="Times New Roman" panose="02020603050405020304" pitchFamily="18" charset="0"/>
                        </a:rPr>
                        <m:t>=</m:t>
                      </m:r>
                      <m:nary>
                        <m:naryPr>
                          <m:limLoc m:val="subSup"/>
                          <m:ctrlPr>
                            <a:rPr lang="es-AR" i="1">
                              <a:latin typeface="Cambria Math" panose="02040503050406030204" pitchFamily="18" charset="0"/>
                              <a:ea typeface="Times New Roman" panose="02020603050405020304" pitchFamily="18" charset="0"/>
                              <a:cs typeface="Times New Roman" panose="02020603050405020304" pitchFamily="18" charset="0"/>
                            </a:rPr>
                          </m:ctrlPr>
                        </m:naryPr>
                        <m:sub>
                          <m:r>
                            <a:rPr lang="es-AR" i="1">
                              <a:latin typeface="Cambria Math" panose="02040503050406030204" pitchFamily="18" charset="0"/>
                              <a:ea typeface="Times New Roman" panose="02020603050405020304" pitchFamily="18" charset="0"/>
                              <a:cs typeface="Times New Roman" panose="02020603050405020304" pitchFamily="18" charset="0"/>
                            </a:rPr>
                            <m:t>−∞</m:t>
                          </m:r>
                        </m:sub>
                        <m:sup>
                          <m:r>
                            <a:rPr lang="es-AR" i="1">
                              <a:latin typeface="Cambria Math" panose="02040503050406030204" pitchFamily="18" charset="0"/>
                              <a:ea typeface="Times New Roman" panose="02020603050405020304" pitchFamily="18" charset="0"/>
                              <a:cs typeface="Times New Roman" panose="02020603050405020304" pitchFamily="18" charset="0"/>
                            </a:rPr>
                            <m:t>𝑧</m:t>
                          </m:r>
                        </m:sup>
                        <m:e>
                          <m:f>
                            <m:fPr>
                              <m:ctrlPr>
                                <a:rPr lang="es-AR" i="1">
                                  <a:latin typeface="Cambria Math" panose="02040503050406030204" pitchFamily="18" charset="0"/>
                                  <a:ea typeface="Times New Roman" panose="02020603050405020304" pitchFamily="18" charset="0"/>
                                  <a:cs typeface="Times New Roman" panose="02020603050405020304" pitchFamily="18" charset="0"/>
                                </a:rPr>
                              </m:ctrlPr>
                            </m:fPr>
                            <m:num>
                              <m:r>
                                <a:rPr lang="es-AR" i="1">
                                  <a:latin typeface="Cambria Math" panose="02040503050406030204" pitchFamily="18" charset="0"/>
                                  <a:ea typeface="Times New Roman" panose="02020603050405020304" pitchFamily="18" charset="0"/>
                                  <a:cs typeface="Times New Roman" panose="02020603050405020304" pitchFamily="18" charset="0"/>
                                </a:rPr>
                                <m:t>1</m:t>
                              </m:r>
                            </m:num>
                            <m:den>
                              <m:rad>
                                <m:radPr>
                                  <m:degHide m:val="on"/>
                                  <m:ctrlPr>
                                    <a:rPr lang="es-AR" i="1">
                                      <a:latin typeface="Cambria Math" panose="02040503050406030204" pitchFamily="18" charset="0"/>
                                      <a:ea typeface="Times New Roman" panose="02020603050405020304" pitchFamily="18" charset="0"/>
                                      <a:cs typeface="Times New Roman" panose="02020603050405020304" pitchFamily="18" charset="0"/>
                                    </a:rPr>
                                  </m:ctrlPr>
                                </m:radPr>
                                <m:deg/>
                                <m:e>
                                  <m:r>
                                    <a:rPr lang="es-AR" i="1">
                                      <a:latin typeface="Cambria Math" panose="02040503050406030204" pitchFamily="18" charset="0"/>
                                      <a:ea typeface="Times New Roman" panose="02020603050405020304" pitchFamily="18" charset="0"/>
                                      <a:cs typeface="Times New Roman" panose="02020603050405020304" pitchFamily="18" charset="0"/>
                                    </a:rPr>
                                    <m:t>2</m:t>
                                  </m:r>
                                  <m:r>
                                    <a:rPr lang="es-AR" i="1">
                                      <a:latin typeface="Cambria Math" panose="02040503050406030204" pitchFamily="18" charset="0"/>
                                      <a:ea typeface="Times New Roman" panose="02020603050405020304" pitchFamily="18" charset="0"/>
                                      <a:cs typeface="Times New Roman" panose="02020603050405020304" pitchFamily="18" charset="0"/>
                                    </a:rPr>
                                    <m:t>𝜋</m:t>
                                  </m:r>
                                </m:e>
                              </m:rad>
                            </m:den>
                          </m:f>
                          <m:sSup>
                            <m:sSupPr>
                              <m:ctrlPr>
                                <a:rPr lang="es-AR" i="1">
                                  <a:latin typeface="Cambria Math" panose="02040503050406030204" pitchFamily="18" charset="0"/>
                                  <a:ea typeface="Times New Roman" panose="02020603050405020304" pitchFamily="18" charset="0"/>
                                  <a:cs typeface="Times New Roman" panose="02020603050405020304" pitchFamily="18" charset="0"/>
                                </a:rPr>
                              </m:ctrlPr>
                            </m:sSupPr>
                            <m:e>
                              <m:r>
                                <a:rPr lang="es-AR" i="1">
                                  <a:latin typeface="Cambria Math" panose="02040503050406030204" pitchFamily="18" charset="0"/>
                                  <a:ea typeface="Times New Roman" panose="02020603050405020304" pitchFamily="18" charset="0"/>
                                  <a:cs typeface="Times New Roman" panose="02020603050405020304" pitchFamily="18" charset="0"/>
                                </a:rPr>
                                <m:t>𝑒</m:t>
                              </m:r>
                            </m:e>
                            <m:sup>
                              <m:r>
                                <a:rPr lang="es-AR" i="1">
                                  <a:latin typeface="Cambria Math" panose="02040503050406030204" pitchFamily="18" charset="0"/>
                                  <a:ea typeface="Times New Roman" panose="02020603050405020304" pitchFamily="18" charset="0"/>
                                  <a:cs typeface="Times New Roman" panose="02020603050405020304" pitchFamily="18" charset="0"/>
                                </a:rPr>
                                <m:t>−</m:t>
                              </m:r>
                              <m:f>
                                <m:fPr>
                                  <m:ctrlPr>
                                    <a:rPr lang="es-AR" i="1">
                                      <a:latin typeface="Cambria Math" panose="02040503050406030204" pitchFamily="18" charset="0"/>
                                      <a:ea typeface="Times New Roman" panose="02020603050405020304" pitchFamily="18" charset="0"/>
                                      <a:cs typeface="Times New Roman" panose="02020603050405020304" pitchFamily="18" charset="0"/>
                                    </a:rPr>
                                  </m:ctrlPr>
                                </m:fPr>
                                <m:num>
                                  <m:r>
                                    <a:rPr lang="es-AR" i="1">
                                      <a:latin typeface="Cambria Math" panose="02040503050406030204" pitchFamily="18" charset="0"/>
                                      <a:ea typeface="Times New Roman" panose="02020603050405020304" pitchFamily="18" charset="0"/>
                                      <a:cs typeface="Times New Roman" panose="02020603050405020304" pitchFamily="18" charset="0"/>
                                    </a:rPr>
                                    <m:t>1</m:t>
                                  </m:r>
                                </m:num>
                                <m:den>
                                  <m:r>
                                    <a:rPr lang="es-AR" i="1">
                                      <a:latin typeface="Cambria Math" panose="02040503050406030204" pitchFamily="18" charset="0"/>
                                      <a:ea typeface="Times New Roman" panose="02020603050405020304" pitchFamily="18" charset="0"/>
                                      <a:cs typeface="Times New Roman" panose="02020603050405020304" pitchFamily="18" charset="0"/>
                                    </a:rPr>
                                    <m:t>2</m:t>
                                  </m:r>
                                </m:den>
                              </m:f>
                              <m:sSup>
                                <m:sSupPr>
                                  <m:ctrlPr>
                                    <a:rPr lang="es-AR" i="1">
                                      <a:latin typeface="Cambria Math" panose="02040503050406030204" pitchFamily="18" charset="0"/>
                                      <a:ea typeface="Times New Roman" panose="02020603050405020304" pitchFamily="18" charset="0"/>
                                      <a:cs typeface="Times New Roman" panose="02020603050405020304" pitchFamily="18" charset="0"/>
                                    </a:rPr>
                                  </m:ctrlPr>
                                </m:sSupPr>
                                <m:e>
                                  <m:r>
                                    <a:rPr lang="es-AR" i="1">
                                      <a:latin typeface="Cambria Math" panose="02040503050406030204" pitchFamily="18" charset="0"/>
                                      <a:ea typeface="Times New Roman" panose="02020603050405020304" pitchFamily="18" charset="0"/>
                                      <a:cs typeface="Times New Roman" panose="02020603050405020304" pitchFamily="18" charset="0"/>
                                    </a:rPr>
                                    <m:t>𝑠</m:t>
                                  </m:r>
                                </m:e>
                                <m:sup>
                                  <m:r>
                                    <a:rPr lang="es-AR" i="1">
                                      <a:latin typeface="Cambria Math" panose="02040503050406030204" pitchFamily="18" charset="0"/>
                                      <a:ea typeface="Times New Roman" panose="02020603050405020304" pitchFamily="18" charset="0"/>
                                      <a:cs typeface="Times New Roman" panose="02020603050405020304" pitchFamily="18" charset="0"/>
                                    </a:rPr>
                                    <m:t>2</m:t>
                                  </m:r>
                                </m:sup>
                              </m:sSup>
                            </m:sup>
                          </m:sSup>
                          <m:r>
                            <a:rPr lang="es-AR" i="1">
                              <a:latin typeface="Cambria Math" panose="02040503050406030204" pitchFamily="18" charset="0"/>
                              <a:ea typeface="Times New Roman" panose="02020603050405020304" pitchFamily="18" charset="0"/>
                              <a:cs typeface="Times New Roman" panose="02020603050405020304" pitchFamily="18" charset="0"/>
                            </a:rPr>
                            <m:t>𝑑𝑠</m:t>
                          </m:r>
                        </m:e>
                      </m:nary>
                      <m:r>
                        <a:rPr lang="es-AR" i="1">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s-AR" i="1">
                              <a:latin typeface="Cambria Math" panose="02040503050406030204" pitchFamily="18" charset="0"/>
                              <a:ea typeface="Times New Roman" panose="02020603050405020304" pitchFamily="18" charset="0"/>
                              <a:cs typeface="Times New Roman" panose="02020603050405020304" pitchFamily="18" charset="0"/>
                            </a:rPr>
                          </m:ctrlPr>
                        </m:sSubPr>
                        <m:e>
                          <m:r>
                            <a:rPr lang="es-AR" i="1">
                              <a:latin typeface="Cambria Math" panose="02040503050406030204" pitchFamily="18" charset="0"/>
                              <a:ea typeface="Times New Roman" panose="02020603050405020304" pitchFamily="18" charset="0"/>
                              <a:cs typeface="Times New Roman" panose="02020603050405020304" pitchFamily="18" charset="0"/>
                            </a:rPr>
                            <m:t>𝐹</m:t>
                          </m:r>
                        </m:e>
                        <m:sub>
                          <m:r>
                            <a:rPr lang="es-AR" i="1">
                              <a:latin typeface="Cambria Math" panose="02040503050406030204" pitchFamily="18" charset="0"/>
                              <a:ea typeface="Times New Roman" panose="02020603050405020304" pitchFamily="18" charset="0"/>
                              <a:cs typeface="Times New Roman" panose="02020603050405020304" pitchFamily="18" charset="0"/>
                            </a:rPr>
                            <m:t>𝑍</m:t>
                          </m:r>
                        </m:sub>
                      </m:sSub>
                      <m:d>
                        <m:dPr>
                          <m:ctrlPr>
                            <a:rPr lang="es-AR" i="1">
                              <a:latin typeface="Cambria Math" panose="02040503050406030204" pitchFamily="18" charset="0"/>
                              <a:ea typeface="Times New Roman" panose="02020603050405020304" pitchFamily="18" charset="0"/>
                              <a:cs typeface="Times New Roman" panose="02020603050405020304" pitchFamily="18" charset="0"/>
                            </a:rPr>
                          </m:ctrlPr>
                        </m:dPr>
                        <m:e>
                          <m:r>
                            <a:rPr lang="es-AR" i="1">
                              <a:latin typeface="Cambria Math" panose="02040503050406030204" pitchFamily="18" charset="0"/>
                              <a:ea typeface="Times New Roman" panose="02020603050405020304" pitchFamily="18" charset="0"/>
                              <a:cs typeface="Times New Roman" panose="02020603050405020304" pitchFamily="18" charset="0"/>
                            </a:rPr>
                            <m:t>𝑧</m:t>
                          </m:r>
                        </m:e>
                      </m:d>
                    </m:oMath>
                  </m:oMathPara>
                </a14:m>
                <a:endParaRPr lang="es-AR" sz="1400" dirty="0">
                  <a:latin typeface="Century Gothic" panose="020B0502020202020204" pitchFamily="34" charset="0"/>
                  <a:ea typeface="Calibri" panose="020F0502020204030204" pitchFamily="34" charset="0"/>
                  <a:cs typeface="Times New Roman" panose="02020603050405020304" pitchFamily="18" charset="0"/>
                </a:endParaRPr>
              </a:p>
              <a:p>
                <a:pPr algn="just">
                  <a:lnSpc>
                    <a:spcPct val="107000"/>
                  </a:lnSpc>
                  <a:spcAft>
                    <a:spcPts val="800"/>
                  </a:spcAft>
                </a:pPr>
                <a:endParaRPr lang="es-AR" sz="1400" dirty="0">
                  <a:latin typeface="Century Gothic" panose="020B050202020202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s-AR" dirty="0">
                    <a:latin typeface="Century Gothic" panose="020B0502020202020204" pitchFamily="34" charset="0"/>
                  </a:rPr>
                  <a:t>Existe una tabla en la cual figura para cada valor de Z cual es el valor de probabilidad acumulada a dicho valor.</a:t>
                </a:r>
              </a:p>
              <a:p>
                <a:pPr algn="ctr">
                  <a:lnSpc>
                    <a:spcPct val="107000"/>
                  </a:lnSpc>
                  <a:spcAft>
                    <a:spcPts val="800"/>
                  </a:spcAft>
                </a:pPr>
                <a:r>
                  <a:rPr lang="es-AR" b="1" i="1" dirty="0">
                    <a:solidFill>
                      <a:srgbClr val="2E3192"/>
                    </a:solidFill>
                    <a:latin typeface="Century Gothic" panose="020B0502020202020204" pitchFamily="34" charset="0"/>
                  </a:rPr>
                  <a:t>¿Cuánto da la probabilidad de que la variable X se encuentre entre 6 y 14?</a:t>
                </a:r>
              </a:p>
              <a:p>
                <a:pPr>
                  <a:lnSpc>
                    <a:spcPct val="107000"/>
                  </a:lnSpc>
                  <a:spcAft>
                    <a:spcPts val="800"/>
                  </a:spcAft>
                </a:pPr>
                <a14:m>
                  <m:oMathPara xmlns:m="http://schemas.openxmlformats.org/officeDocument/2006/math">
                    <m:oMathParaPr>
                      <m:jc m:val="centerGroup"/>
                    </m:oMathParaPr>
                    <m:oMath xmlns:m="http://schemas.openxmlformats.org/officeDocument/2006/math">
                      <m:r>
                        <a:rPr lang="es-AR" i="1">
                          <a:latin typeface="Cambria Math" panose="02040503050406030204" pitchFamily="18" charset="0"/>
                        </a:rPr>
                        <m:t>𝑃</m:t>
                      </m:r>
                      <m:d>
                        <m:dPr>
                          <m:begChr m:val="["/>
                          <m:endChr m:val="]"/>
                          <m:ctrlPr>
                            <a:rPr lang="es-AR" i="1">
                              <a:latin typeface="Cambria Math" panose="02040503050406030204" pitchFamily="18" charset="0"/>
                            </a:rPr>
                          </m:ctrlPr>
                        </m:dPr>
                        <m:e>
                          <m:r>
                            <a:rPr lang="es-AR" i="1">
                              <a:latin typeface="Cambria Math" panose="02040503050406030204" pitchFamily="18" charset="0"/>
                            </a:rPr>
                            <m:t>6</m:t>
                          </m:r>
                          <m:r>
                            <a:rPr lang="es-AR" i="1">
                              <a:latin typeface="Cambria Math" panose="02040503050406030204" pitchFamily="18" charset="0"/>
                              <a:ea typeface="Cambria Math" panose="02040503050406030204" pitchFamily="18" charset="0"/>
                            </a:rPr>
                            <m:t>≤</m:t>
                          </m:r>
                          <m:r>
                            <a:rPr lang="es-AR" i="1">
                              <a:latin typeface="Cambria Math" panose="02040503050406030204" pitchFamily="18" charset="0"/>
                              <a:ea typeface="Cambria Math" panose="02040503050406030204" pitchFamily="18" charset="0"/>
                            </a:rPr>
                            <m:t>𝑋</m:t>
                          </m:r>
                          <m:r>
                            <a:rPr lang="es-AR" i="1">
                              <a:latin typeface="Cambria Math" panose="02040503050406030204" pitchFamily="18" charset="0"/>
                              <a:ea typeface="Cambria Math" panose="02040503050406030204" pitchFamily="18" charset="0"/>
                            </a:rPr>
                            <m:t>≤14</m:t>
                          </m:r>
                        </m:e>
                      </m:d>
                      <m:r>
                        <a:rPr lang="es-AR" i="1">
                          <a:latin typeface="Cambria Math" panose="02040503050406030204" pitchFamily="18" charset="0"/>
                        </a:rPr>
                        <m:t>=</m:t>
                      </m:r>
                      <m:r>
                        <a:rPr lang="es-AR" i="1">
                          <a:latin typeface="Cambria Math" panose="02040503050406030204" pitchFamily="18" charset="0"/>
                        </a:rPr>
                        <m:t>𝐹</m:t>
                      </m:r>
                      <m:d>
                        <m:dPr>
                          <m:begChr m:val="["/>
                          <m:endChr m:val="]"/>
                          <m:ctrlPr>
                            <a:rPr lang="es-AR" i="1">
                              <a:latin typeface="Cambria Math" panose="02040503050406030204" pitchFamily="18" charset="0"/>
                            </a:rPr>
                          </m:ctrlPr>
                        </m:dPr>
                        <m:e>
                          <m:r>
                            <a:rPr lang="es-AR" i="1">
                              <a:latin typeface="Cambria Math" panose="02040503050406030204" pitchFamily="18" charset="0"/>
                            </a:rPr>
                            <m:t>𝑋</m:t>
                          </m:r>
                          <m:r>
                            <a:rPr lang="es-AR" i="1">
                              <a:latin typeface="Cambria Math" panose="02040503050406030204" pitchFamily="18" charset="0"/>
                            </a:rPr>
                            <m:t>=14</m:t>
                          </m:r>
                        </m:e>
                      </m:d>
                      <m:r>
                        <a:rPr lang="es-AR" i="1">
                          <a:latin typeface="Cambria Math" panose="02040503050406030204" pitchFamily="18" charset="0"/>
                        </a:rPr>
                        <m:t>−</m:t>
                      </m:r>
                      <m:r>
                        <a:rPr lang="es-AR" i="1">
                          <a:latin typeface="Cambria Math" panose="02040503050406030204" pitchFamily="18" charset="0"/>
                        </a:rPr>
                        <m:t>𝐹</m:t>
                      </m:r>
                      <m:d>
                        <m:dPr>
                          <m:begChr m:val="["/>
                          <m:endChr m:val="]"/>
                          <m:ctrlPr>
                            <a:rPr lang="es-AR" i="1">
                              <a:latin typeface="Cambria Math" panose="02040503050406030204" pitchFamily="18" charset="0"/>
                            </a:rPr>
                          </m:ctrlPr>
                        </m:dPr>
                        <m:e>
                          <m:r>
                            <a:rPr lang="es-AR" i="1">
                              <a:latin typeface="Cambria Math" panose="02040503050406030204" pitchFamily="18" charset="0"/>
                            </a:rPr>
                            <m:t>𝑋</m:t>
                          </m:r>
                          <m:r>
                            <a:rPr lang="es-AR" i="1">
                              <a:latin typeface="Cambria Math" panose="02040503050406030204" pitchFamily="18" charset="0"/>
                            </a:rPr>
                            <m:t>=6</m:t>
                          </m:r>
                        </m:e>
                      </m:d>
                      <m:r>
                        <a:rPr lang="es-AR" i="1">
                          <a:latin typeface="Cambria Math" panose="02040503050406030204" pitchFamily="18" charset="0"/>
                        </a:rPr>
                        <m:t>=</m:t>
                      </m:r>
                      <m:r>
                        <a:rPr lang="es-AR" i="1">
                          <a:latin typeface="Cambria Math" panose="02040503050406030204" pitchFamily="18" charset="0"/>
                        </a:rPr>
                        <m:t>𝐹</m:t>
                      </m:r>
                      <m:d>
                        <m:dPr>
                          <m:begChr m:val="["/>
                          <m:endChr m:val="]"/>
                          <m:ctrlPr>
                            <a:rPr lang="es-AR" i="1">
                              <a:latin typeface="Cambria Math" panose="02040503050406030204" pitchFamily="18" charset="0"/>
                            </a:rPr>
                          </m:ctrlPr>
                        </m:dPr>
                        <m:e>
                          <m:r>
                            <a:rPr lang="es-AR" i="1">
                              <a:latin typeface="Cambria Math" panose="02040503050406030204" pitchFamily="18" charset="0"/>
                            </a:rPr>
                            <m:t>𝑍</m:t>
                          </m:r>
                          <m:r>
                            <a:rPr lang="es-AR" i="1">
                              <a:latin typeface="Cambria Math" panose="02040503050406030204" pitchFamily="18" charset="0"/>
                            </a:rPr>
                            <m:t>=</m:t>
                          </m:r>
                          <m:f>
                            <m:fPr>
                              <m:ctrlPr>
                                <a:rPr lang="es-AR" i="1">
                                  <a:latin typeface="Cambria Math" panose="02040503050406030204" pitchFamily="18" charset="0"/>
                                </a:rPr>
                              </m:ctrlPr>
                            </m:fPr>
                            <m:num>
                              <m:r>
                                <a:rPr lang="es-AR" i="1">
                                  <a:latin typeface="Cambria Math" panose="02040503050406030204" pitchFamily="18" charset="0"/>
                                </a:rPr>
                                <m:t>14−10</m:t>
                              </m:r>
                            </m:num>
                            <m:den>
                              <m:r>
                                <a:rPr lang="es-AR" i="1">
                                  <a:latin typeface="Cambria Math" panose="02040503050406030204" pitchFamily="18" charset="0"/>
                                </a:rPr>
                                <m:t>2</m:t>
                              </m:r>
                            </m:den>
                          </m:f>
                        </m:e>
                      </m:d>
                      <m:r>
                        <a:rPr lang="es-AR" i="1">
                          <a:latin typeface="Cambria Math" panose="02040503050406030204" pitchFamily="18" charset="0"/>
                        </a:rPr>
                        <m:t>−</m:t>
                      </m:r>
                      <m:r>
                        <a:rPr lang="es-AR" i="1">
                          <a:latin typeface="Cambria Math" panose="02040503050406030204" pitchFamily="18" charset="0"/>
                        </a:rPr>
                        <m:t>𝐹</m:t>
                      </m:r>
                      <m:d>
                        <m:dPr>
                          <m:begChr m:val="["/>
                          <m:endChr m:val="]"/>
                          <m:ctrlPr>
                            <a:rPr lang="es-AR" i="1">
                              <a:latin typeface="Cambria Math" panose="02040503050406030204" pitchFamily="18" charset="0"/>
                            </a:rPr>
                          </m:ctrlPr>
                        </m:dPr>
                        <m:e>
                          <m:r>
                            <a:rPr lang="es-AR" i="1">
                              <a:latin typeface="Cambria Math" panose="02040503050406030204" pitchFamily="18" charset="0"/>
                            </a:rPr>
                            <m:t>𝑍</m:t>
                          </m:r>
                          <m:r>
                            <a:rPr lang="es-AR" i="1">
                              <a:latin typeface="Cambria Math" panose="02040503050406030204" pitchFamily="18" charset="0"/>
                            </a:rPr>
                            <m:t>=</m:t>
                          </m:r>
                          <m:f>
                            <m:fPr>
                              <m:ctrlPr>
                                <a:rPr lang="es-AR" i="1">
                                  <a:latin typeface="Cambria Math" panose="02040503050406030204" pitchFamily="18" charset="0"/>
                                </a:rPr>
                              </m:ctrlPr>
                            </m:fPr>
                            <m:num>
                              <m:r>
                                <a:rPr lang="es-AR" i="1">
                                  <a:latin typeface="Cambria Math" panose="02040503050406030204" pitchFamily="18" charset="0"/>
                                </a:rPr>
                                <m:t>6</m:t>
                              </m:r>
                              <m:r>
                                <a:rPr lang="es-AR" i="1">
                                  <a:latin typeface="Cambria Math" panose="02040503050406030204" pitchFamily="18" charset="0"/>
                                </a:rPr>
                                <m:t>−10</m:t>
                              </m:r>
                            </m:num>
                            <m:den>
                              <m:r>
                                <a:rPr lang="es-AR" i="1">
                                  <a:latin typeface="Cambria Math" panose="02040503050406030204" pitchFamily="18" charset="0"/>
                                </a:rPr>
                                <m:t>2</m:t>
                              </m:r>
                            </m:den>
                          </m:f>
                        </m:e>
                      </m:d>
                    </m:oMath>
                  </m:oMathPara>
                </a14:m>
                <a:endParaRPr lang="es-AR" dirty="0">
                  <a:latin typeface="Century Gothic" panose="020B0502020202020204" pitchFamily="34" charset="0"/>
                </a:endParaRPr>
              </a:p>
              <a:p>
                <a:pPr>
                  <a:lnSpc>
                    <a:spcPct val="107000"/>
                  </a:lnSpc>
                  <a:spcAft>
                    <a:spcPts val="800"/>
                  </a:spcAft>
                </a:pPr>
                <a:endParaRPr lang="es-AR" i="1" dirty="0">
                  <a:latin typeface="Century Gothic" panose="020B0502020202020204" pitchFamily="34"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r>
                        <a:rPr lang="es-AR" i="1">
                          <a:latin typeface="Cambria Math" panose="02040503050406030204" pitchFamily="18" charset="0"/>
                        </a:rPr>
                        <m:t>𝑃</m:t>
                      </m:r>
                      <m:d>
                        <m:dPr>
                          <m:begChr m:val="["/>
                          <m:endChr m:val="]"/>
                          <m:ctrlPr>
                            <a:rPr lang="es-AR" i="1">
                              <a:latin typeface="Cambria Math" panose="02040503050406030204" pitchFamily="18" charset="0"/>
                            </a:rPr>
                          </m:ctrlPr>
                        </m:dPr>
                        <m:e>
                          <m:r>
                            <a:rPr lang="es-AR" i="1">
                              <a:latin typeface="Cambria Math" panose="02040503050406030204" pitchFamily="18" charset="0"/>
                            </a:rPr>
                            <m:t>6</m:t>
                          </m:r>
                          <m:r>
                            <a:rPr lang="es-AR" i="1">
                              <a:latin typeface="Cambria Math" panose="02040503050406030204" pitchFamily="18" charset="0"/>
                              <a:ea typeface="Cambria Math" panose="02040503050406030204" pitchFamily="18" charset="0"/>
                            </a:rPr>
                            <m:t>≤</m:t>
                          </m:r>
                          <m:r>
                            <a:rPr lang="es-AR" i="1">
                              <a:latin typeface="Cambria Math" panose="02040503050406030204" pitchFamily="18" charset="0"/>
                              <a:ea typeface="Cambria Math" panose="02040503050406030204" pitchFamily="18" charset="0"/>
                            </a:rPr>
                            <m:t>𝑋</m:t>
                          </m:r>
                          <m:r>
                            <a:rPr lang="es-AR" i="1">
                              <a:latin typeface="Cambria Math" panose="02040503050406030204" pitchFamily="18" charset="0"/>
                              <a:ea typeface="Cambria Math" panose="02040503050406030204" pitchFamily="18" charset="0"/>
                            </a:rPr>
                            <m:t>≤14</m:t>
                          </m:r>
                        </m:e>
                      </m:d>
                      <m:r>
                        <a:rPr lang="es-AR" i="1">
                          <a:latin typeface="Cambria Math" panose="02040503050406030204" pitchFamily="18" charset="0"/>
                        </a:rPr>
                        <m:t>=</m:t>
                      </m:r>
                      <m:r>
                        <a:rPr lang="es-AR" i="1">
                          <a:latin typeface="Cambria Math" panose="02040503050406030204" pitchFamily="18" charset="0"/>
                        </a:rPr>
                        <m:t>𝐹</m:t>
                      </m:r>
                      <m:d>
                        <m:dPr>
                          <m:begChr m:val="["/>
                          <m:endChr m:val="]"/>
                          <m:ctrlPr>
                            <a:rPr lang="es-AR" i="1">
                              <a:latin typeface="Cambria Math" panose="02040503050406030204" pitchFamily="18" charset="0"/>
                            </a:rPr>
                          </m:ctrlPr>
                        </m:dPr>
                        <m:e>
                          <m:r>
                            <a:rPr lang="es-AR" i="1">
                              <a:latin typeface="Cambria Math" panose="02040503050406030204" pitchFamily="18" charset="0"/>
                            </a:rPr>
                            <m:t>𝑍</m:t>
                          </m:r>
                          <m:r>
                            <a:rPr lang="es-AR" i="1">
                              <a:latin typeface="Cambria Math" panose="02040503050406030204" pitchFamily="18" charset="0"/>
                            </a:rPr>
                            <m:t>=2</m:t>
                          </m:r>
                        </m:e>
                      </m:d>
                      <m:r>
                        <a:rPr lang="es-AR" i="1">
                          <a:latin typeface="Cambria Math" panose="02040503050406030204" pitchFamily="18" charset="0"/>
                        </a:rPr>
                        <m:t>−</m:t>
                      </m:r>
                      <m:r>
                        <a:rPr lang="es-AR" i="1">
                          <a:latin typeface="Cambria Math" panose="02040503050406030204" pitchFamily="18" charset="0"/>
                        </a:rPr>
                        <m:t>𝐹</m:t>
                      </m:r>
                      <m:d>
                        <m:dPr>
                          <m:begChr m:val="["/>
                          <m:endChr m:val="]"/>
                          <m:ctrlPr>
                            <a:rPr lang="es-AR" i="1">
                              <a:latin typeface="Cambria Math" panose="02040503050406030204" pitchFamily="18" charset="0"/>
                            </a:rPr>
                          </m:ctrlPr>
                        </m:dPr>
                        <m:e>
                          <m:r>
                            <a:rPr lang="es-AR" i="1">
                              <a:latin typeface="Cambria Math" panose="02040503050406030204" pitchFamily="18" charset="0"/>
                            </a:rPr>
                            <m:t>𝑍</m:t>
                          </m:r>
                          <m:r>
                            <a:rPr lang="es-AR" i="1">
                              <a:latin typeface="Cambria Math" panose="02040503050406030204" pitchFamily="18" charset="0"/>
                            </a:rPr>
                            <m:t>=−2</m:t>
                          </m:r>
                        </m:e>
                      </m:d>
                      <m:r>
                        <a:rPr lang="es-AR" i="1">
                          <a:latin typeface="Cambria Math" panose="02040503050406030204" pitchFamily="18" charset="0"/>
                        </a:rPr>
                        <m:t>=0,9545</m:t>
                      </m:r>
                    </m:oMath>
                  </m:oMathPara>
                </a14:m>
                <a:endParaRPr lang="es-AR" i="1" dirty="0">
                  <a:latin typeface="Century Gothic" panose="020B0502020202020204" pitchFamily="34" charset="0"/>
                </a:endParaRPr>
              </a:p>
              <a:p>
                <a:pPr algn="just">
                  <a:lnSpc>
                    <a:spcPct val="107000"/>
                  </a:lnSpc>
                  <a:spcAft>
                    <a:spcPts val="800"/>
                  </a:spcAft>
                </a:pPr>
                <a:endParaRPr lang="es-AR" b="1" i="1" dirty="0">
                  <a:solidFill>
                    <a:srgbClr val="FF0000"/>
                  </a:solidFill>
                  <a:latin typeface="Century Gothic" panose="020B0502020202020204" pitchFamily="34" charset="0"/>
                </a:endParaRPr>
              </a:p>
              <a:p>
                <a:pPr algn="just">
                  <a:lnSpc>
                    <a:spcPct val="107000"/>
                  </a:lnSpc>
                  <a:spcAft>
                    <a:spcPts val="800"/>
                  </a:spcAft>
                </a:pPr>
                <a:r>
                  <a:rPr lang="es-AR" b="1" i="1" dirty="0">
                    <a:solidFill>
                      <a:srgbClr val="2E3192"/>
                    </a:solidFill>
                    <a:latin typeface="Century Gothic" panose="020B0502020202020204" pitchFamily="34" charset="0"/>
                  </a:rPr>
                  <a:t>¿Qué representa Z? Es la cantidad de desvíos respecto al valor esperado. Si Z = 1 significa que estamos posicionados a 1 desvío de X a la derecha del valor esperado.</a:t>
                </a:r>
              </a:p>
              <a:p>
                <a:pPr>
                  <a:lnSpc>
                    <a:spcPct val="107000"/>
                  </a:lnSpc>
                  <a:spcAft>
                    <a:spcPts val="800"/>
                  </a:spcAft>
                </a:pPr>
                <a:endParaRPr lang="es-AR" b="1" i="1" dirty="0">
                  <a:solidFill>
                    <a:srgbClr val="FF0000"/>
                  </a:solidFill>
                  <a:latin typeface="Century Gothic" panose="020B0502020202020204" pitchFamily="34" charset="0"/>
                </a:endParaRPr>
              </a:p>
              <a:p>
                <a:pPr>
                  <a:lnSpc>
                    <a:spcPct val="107000"/>
                  </a:lnSpc>
                  <a:spcAft>
                    <a:spcPts val="800"/>
                  </a:spcAft>
                </a:pPr>
                <a:endParaRPr lang="es-AR" b="1" i="1" dirty="0">
                  <a:solidFill>
                    <a:srgbClr val="FF0000"/>
                  </a:solidFill>
                  <a:latin typeface="Century Gothic" panose="020B0502020202020204" pitchFamily="34" charset="0"/>
                </a:endParaRPr>
              </a:p>
            </p:txBody>
          </p:sp>
        </mc:Choice>
        <mc:Fallback>
          <p:sp>
            <p:nvSpPr>
              <p:cNvPr id="2" name="Rectángulo 1">
                <a:extLst>
                  <a:ext uri="{FF2B5EF4-FFF2-40B4-BE49-F238E27FC236}">
                    <a16:creationId xmlns:a16="http://schemas.microsoft.com/office/drawing/2014/main" id="{CE63AC3E-E77E-4876-AB4E-5F92D9C3F9F0}"/>
                  </a:ext>
                </a:extLst>
              </p:cNvPr>
              <p:cNvSpPr>
                <a:spLocks noRot="1" noChangeAspect="1" noMove="1" noResize="1" noEditPoints="1" noAdjustHandles="1" noChangeArrowheads="1" noChangeShapeType="1" noTextEdit="1"/>
              </p:cNvSpPr>
              <p:nvPr/>
            </p:nvSpPr>
            <p:spPr>
              <a:xfrm>
                <a:off x="1524000" y="908720"/>
                <a:ext cx="9144000" cy="6288325"/>
              </a:xfrm>
              <a:prstGeom prst="rect">
                <a:avLst/>
              </a:prstGeom>
              <a:blipFill>
                <a:blip r:embed="rId2"/>
                <a:stretch>
                  <a:fillRect l="-533" t="-581" r="-533"/>
                </a:stretch>
              </a:blipFill>
            </p:spPr>
            <p:txBody>
              <a:bodyPr/>
              <a:lstStyle/>
              <a:p>
                <a:r>
                  <a:rPr lang="es-AR">
                    <a:noFill/>
                  </a:rPr>
                  <a:t> </a:t>
                </a:r>
              </a:p>
            </p:txBody>
          </p:sp>
        </mc:Fallback>
      </mc:AlternateContent>
    </p:spTree>
    <p:extLst>
      <p:ext uri="{BB962C8B-B14F-4D97-AF65-F5344CB8AC3E}">
        <p14:creationId xmlns:p14="http://schemas.microsoft.com/office/powerpoint/2010/main" val="301607743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Rectángulo 1">
                <a:extLst>
                  <a:ext uri="{FF2B5EF4-FFF2-40B4-BE49-F238E27FC236}">
                    <a16:creationId xmlns:a16="http://schemas.microsoft.com/office/drawing/2014/main" id="{B405C9D9-1370-487F-8EE7-766A74114B07}"/>
                  </a:ext>
                </a:extLst>
              </p:cNvPr>
              <p:cNvSpPr/>
              <p:nvPr/>
            </p:nvSpPr>
            <p:spPr>
              <a:xfrm>
                <a:off x="1297020" y="785153"/>
                <a:ext cx="9126760" cy="6315768"/>
              </a:xfrm>
              <a:prstGeom prst="rect">
                <a:avLst/>
              </a:prstGeom>
            </p:spPr>
            <p:txBody>
              <a:bodyPr wrap="square">
                <a:spAutoFit/>
              </a:bodyPr>
              <a:lstStyle/>
              <a:p>
                <a:pPr algn="ctr">
                  <a:lnSpc>
                    <a:spcPct val="107000"/>
                  </a:lnSpc>
                  <a:spcAft>
                    <a:spcPts val="800"/>
                  </a:spcAft>
                </a:pPr>
                <a:r>
                  <a:rPr lang="es-AR" b="1" i="1" dirty="0">
                    <a:solidFill>
                      <a:srgbClr val="2E3192"/>
                    </a:solidFill>
                    <a:latin typeface="Century Gothic" panose="020B0502020202020204" pitchFamily="34" charset="0"/>
                  </a:rPr>
                  <a:t>¿Cuánto da la probabilidad de que la variable X se encuentre entre 6 y 14?</a:t>
                </a:r>
              </a:p>
              <a:p>
                <a:pPr>
                  <a:lnSpc>
                    <a:spcPct val="107000"/>
                  </a:lnSpc>
                  <a:spcAft>
                    <a:spcPts val="800"/>
                  </a:spcAft>
                </a:pPr>
                <a14:m>
                  <m:oMathPara xmlns:m="http://schemas.openxmlformats.org/officeDocument/2006/math">
                    <m:oMathParaPr>
                      <m:jc m:val="centerGroup"/>
                    </m:oMathParaPr>
                    <m:oMath xmlns:m="http://schemas.openxmlformats.org/officeDocument/2006/math">
                      <m:r>
                        <a:rPr lang="es-AR" i="1">
                          <a:latin typeface="Cambria Math" panose="02040503050406030204" pitchFamily="18" charset="0"/>
                        </a:rPr>
                        <m:t>𝑃</m:t>
                      </m:r>
                      <m:d>
                        <m:dPr>
                          <m:begChr m:val="["/>
                          <m:endChr m:val="]"/>
                          <m:ctrlPr>
                            <a:rPr lang="es-AR" i="1">
                              <a:latin typeface="Cambria Math" panose="02040503050406030204" pitchFamily="18" charset="0"/>
                            </a:rPr>
                          </m:ctrlPr>
                        </m:dPr>
                        <m:e>
                          <m:r>
                            <a:rPr lang="es-AR" i="1">
                              <a:latin typeface="Cambria Math" panose="02040503050406030204" pitchFamily="18" charset="0"/>
                            </a:rPr>
                            <m:t>4</m:t>
                          </m:r>
                          <m:r>
                            <a:rPr lang="es-AR" i="1">
                              <a:latin typeface="Cambria Math" panose="02040503050406030204" pitchFamily="18" charset="0"/>
                              <a:ea typeface="Cambria Math" panose="02040503050406030204" pitchFamily="18" charset="0"/>
                            </a:rPr>
                            <m:t>≤</m:t>
                          </m:r>
                          <m:r>
                            <a:rPr lang="es-AR" i="1">
                              <a:latin typeface="Cambria Math" panose="02040503050406030204" pitchFamily="18" charset="0"/>
                              <a:ea typeface="Cambria Math" panose="02040503050406030204" pitchFamily="18" charset="0"/>
                            </a:rPr>
                            <m:t>𝑋</m:t>
                          </m:r>
                          <m:r>
                            <a:rPr lang="es-AR" i="1">
                              <a:latin typeface="Cambria Math" panose="02040503050406030204" pitchFamily="18" charset="0"/>
                              <a:ea typeface="Cambria Math" panose="02040503050406030204" pitchFamily="18" charset="0"/>
                            </a:rPr>
                            <m:t>≤16</m:t>
                          </m:r>
                        </m:e>
                      </m:d>
                      <m:r>
                        <a:rPr lang="es-AR" i="1">
                          <a:latin typeface="Cambria Math" panose="02040503050406030204" pitchFamily="18" charset="0"/>
                        </a:rPr>
                        <m:t>=</m:t>
                      </m:r>
                      <m:r>
                        <a:rPr lang="es-AR" i="1">
                          <a:latin typeface="Cambria Math" panose="02040503050406030204" pitchFamily="18" charset="0"/>
                        </a:rPr>
                        <m:t>𝐹</m:t>
                      </m:r>
                      <m:d>
                        <m:dPr>
                          <m:begChr m:val="["/>
                          <m:endChr m:val="]"/>
                          <m:ctrlPr>
                            <a:rPr lang="es-AR" i="1">
                              <a:latin typeface="Cambria Math" panose="02040503050406030204" pitchFamily="18" charset="0"/>
                            </a:rPr>
                          </m:ctrlPr>
                        </m:dPr>
                        <m:e>
                          <m:r>
                            <a:rPr lang="es-AR" i="1">
                              <a:latin typeface="Cambria Math" panose="02040503050406030204" pitchFamily="18" charset="0"/>
                            </a:rPr>
                            <m:t>𝑋</m:t>
                          </m:r>
                          <m:r>
                            <a:rPr lang="es-AR" i="1">
                              <a:latin typeface="Cambria Math" panose="02040503050406030204" pitchFamily="18" charset="0"/>
                            </a:rPr>
                            <m:t>=16</m:t>
                          </m:r>
                        </m:e>
                      </m:d>
                      <m:r>
                        <a:rPr lang="es-AR" i="1">
                          <a:latin typeface="Cambria Math" panose="02040503050406030204" pitchFamily="18" charset="0"/>
                        </a:rPr>
                        <m:t>−</m:t>
                      </m:r>
                      <m:r>
                        <a:rPr lang="es-AR" i="1">
                          <a:latin typeface="Cambria Math" panose="02040503050406030204" pitchFamily="18" charset="0"/>
                        </a:rPr>
                        <m:t>𝐹</m:t>
                      </m:r>
                      <m:d>
                        <m:dPr>
                          <m:begChr m:val="["/>
                          <m:endChr m:val="]"/>
                          <m:ctrlPr>
                            <a:rPr lang="es-AR" i="1">
                              <a:latin typeface="Cambria Math" panose="02040503050406030204" pitchFamily="18" charset="0"/>
                            </a:rPr>
                          </m:ctrlPr>
                        </m:dPr>
                        <m:e>
                          <m:r>
                            <a:rPr lang="es-AR" i="1">
                              <a:latin typeface="Cambria Math" panose="02040503050406030204" pitchFamily="18" charset="0"/>
                            </a:rPr>
                            <m:t>𝑋</m:t>
                          </m:r>
                          <m:r>
                            <a:rPr lang="es-AR" i="1">
                              <a:latin typeface="Cambria Math" panose="02040503050406030204" pitchFamily="18" charset="0"/>
                            </a:rPr>
                            <m:t>=4</m:t>
                          </m:r>
                        </m:e>
                      </m:d>
                      <m:r>
                        <a:rPr lang="es-AR" i="1">
                          <a:latin typeface="Cambria Math" panose="02040503050406030204" pitchFamily="18" charset="0"/>
                        </a:rPr>
                        <m:t>=</m:t>
                      </m:r>
                      <m:r>
                        <a:rPr lang="es-AR" i="1">
                          <a:latin typeface="Cambria Math" panose="02040503050406030204" pitchFamily="18" charset="0"/>
                        </a:rPr>
                        <m:t>𝐹</m:t>
                      </m:r>
                      <m:d>
                        <m:dPr>
                          <m:begChr m:val="["/>
                          <m:endChr m:val="]"/>
                          <m:ctrlPr>
                            <a:rPr lang="es-AR" i="1">
                              <a:latin typeface="Cambria Math" panose="02040503050406030204" pitchFamily="18" charset="0"/>
                            </a:rPr>
                          </m:ctrlPr>
                        </m:dPr>
                        <m:e>
                          <m:r>
                            <a:rPr lang="es-AR" i="1">
                              <a:latin typeface="Cambria Math" panose="02040503050406030204" pitchFamily="18" charset="0"/>
                            </a:rPr>
                            <m:t>𝑍</m:t>
                          </m:r>
                          <m:r>
                            <a:rPr lang="es-AR" i="1">
                              <a:latin typeface="Cambria Math" panose="02040503050406030204" pitchFamily="18" charset="0"/>
                            </a:rPr>
                            <m:t>=</m:t>
                          </m:r>
                          <m:f>
                            <m:fPr>
                              <m:ctrlPr>
                                <a:rPr lang="es-AR" i="1">
                                  <a:latin typeface="Cambria Math" panose="02040503050406030204" pitchFamily="18" charset="0"/>
                                </a:rPr>
                              </m:ctrlPr>
                            </m:fPr>
                            <m:num>
                              <m:r>
                                <a:rPr lang="es-AR" i="1">
                                  <a:latin typeface="Cambria Math" panose="02040503050406030204" pitchFamily="18" charset="0"/>
                                </a:rPr>
                                <m:t>1</m:t>
                              </m:r>
                              <m:r>
                                <a:rPr lang="es-AR" i="1">
                                  <a:latin typeface="Cambria Math" panose="02040503050406030204" pitchFamily="18" charset="0"/>
                                </a:rPr>
                                <m:t>6</m:t>
                              </m:r>
                              <m:r>
                                <a:rPr lang="es-AR" i="1">
                                  <a:latin typeface="Cambria Math" panose="02040503050406030204" pitchFamily="18" charset="0"/>
                                </a:rPr>
                                <m:t>−10</m:t>
                              </m:r>
                            </m:num>
                            <m:den>
                              <m:r>
                                <a:rPr lang="es-AR" i="1">
                                  <a:latin typeface="Cambria Math" panose="02040503050406030204" pitchFamily="18" charset="0"/>
                                </a:rPr>
                                <m:t>2</m:t>
                              </m:r>
                            </m:den>
                          </m:f>
                        </m:e>
                      </m:d>
                      <m:r>
                        <a:rPr lang="es-AR" i="1">
                          <a:latin typeface="Cambria Math" panose="02040503050406030204" pitchFamily="18" charset="0"/>
                        </a:rPr>
                        <m:t>−</m:t>
                      </m:r>
                      <m:r>
                        <a:rPr lang="es-AR" i="1">
                          <a:latin typeface="Cambria Math" panose="02040503050406030204" pitchFamily="18" charset="0"/>
                        </a:rPr>
                        <m:t>𝐹</m:t>
                      </m:r>
                      <m:d>
                        <m:dPr>
                          <m:begChr m:val="["/>
                          <m:endChr m:val="]"/>
                          <m:ctrlPr>
                            <a:rPr lang="es-AR" i="1">
                              <a:latin typeface="Cambria Math" panose="02040503050406030204" pitchFamily="18" charset="0"/>
                            </a:rPr>
                          </m:ctrlPr>
                        </m:dPr>
                        <m:e>
                          <m:r>
                            <a:rPr lang="es-AR" i="1">
                              <a:latin typeface="Cambria Math" panose="02040503050406030204" pitchFamily="18" charset="0"/>
                            </a:rPr>
                            <m:t>𝑍</m:t>
                          </m:r>
                          <m:r>
                            <a:rPr lang="es-AR" i="1">
                              <a:latin typeface="Cambria Math" panose="02040503050406030204" pitchFamily="18" charset="0"/>
                            </a:rPr>
                            <m:t>=</m:t>
                          </m:r>
                          <m:f>
                            <m:fPr>
                              <m:ctrlPr>
                                <a:rPr lang="es-AR" i="1">
                                  <a:latin typeface="Cambria Math" panose="02040503050406030204" pitchFamily="18" charset="0"/>
                                </a:rPr>
                              </m:ctrlPr>
                            </m:fPr>
                            <m:num>
                              <m:r>
                                <a:rPr lang="es-AR" i="1">
                                  <a:latin typeface="Cambria Math" panose="02040503050406030204" pitchFamily="18" charset="0"/>
                                </a:rPr>
                                <m:t>4</m:t>
                              </m:r>
                              <m:r>
                                <a:rPr lang="es-AR" i="1">
                                  <a:latin typeface="Cambria Math" panose="02040503050406030204" pitchFamily="18" charset="0"/>
                                </a:rPr>
                                <m:t>−10</m:t>
                              </m:r>
                            </m:num>
                            <m:den>
                              <m:r>
                                <a:rPr lang="es-AR" i="1">
                                  <a:latin typeface="Cambria Math" panose="02040503050406030204" pitchFamily="18" charset="0"/>
                                </a:rPr>
                                <m:t>2</m:t>
                              </m:r>
                            </m:den>
                          </m:f>
                        </m:e>
                      </m:d>
                    </m:oMath>
                  </m:oMathPara>
                </a14:m>
                <a:endParaRPr lang="es-AR" dirty="0">
                  <a:latin typeface="Century Gothic" panose="020B0502020202020204" pitchFamily="34" charset="0"/>
                </a:endParaRPr>
              </a:p>
              <a:p>
                <a:pPr>
                  <a:lnSpc>
                    <a:spcPct val="107000"/>
                  </a:lnSpc>
                  <a:spcAft>
                    <a:spcPts val="800"/>
                  </a:spcAft>
                </a:pPr>
                <a:endParaRPr lang="es-AR" i="1" dirty="0">
                  <a:latin typeface="Century Gothic" panose="020B0502020202020204" pitchFamily="34"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r>
                        <a:rPr lang="es-AR" i="1">
                          <a:latin typeface="Cambria Math" panose="02040503050406030204" pitchFamily="18" charset="0"/>
                        </a:rPr>
                        <m:t>𝑃</m:t>
                      </m:r>
                      <m:d>
                        <m:dPr>
                          <m:begChr m:val="["/>
                          <m:endChr m:val="]"/>
                          <m:ctrlPr>
                            <a:rPr lang="es-AR" i="1">
                              <a:latin typeface="Cambria Math" panose="02040503050406030204" pitchFamily="18" charset="0"/>
                            </a:rPr>
                          </m:ctrlPr>
                        </m:dPr>
                        <m:e>
                          <m:r>
                            <a:rPr lang="es-AR" i="1">
                              <a:latin typeface="Cambria Math" panose="02040503050406030204" pitchFamily="18" charset="0"/>
                            </a:rPr>
                            <m:t>4</m:t>
                          </m:r>
                          <m:r>
                            <a:rPr lang="es-AR" i="1">
                              <a:latin typeface="Cambria Math" panose="02040503050406030204" pitchFamily="18" charset="0"/>
                              <a:ea typeface="Cambria Math" panose="02040503050406030204" pitchFamily="18" charset="0"/>
                            </a:rPr>
                            <m:t>≤</m:t>
                          </m:r>
                          <m:r>
                            <a:rPr lang="es-AR" i="1">
                              <a:latin typeface="Cambria Math" panose="02040503050406030204" pitchFamily="18" charset="0"/>
                              <a:ea typeface="Cambria Math" panose="02040503050406030204" pitchFamily="18" charset="0"/>
                            </a:rPr>
                            <m:t>𝑋</m:t>
                          </m:r>
                          <m:r>
                            <a:rPr lang="es-AR" i="1">
                              <a:latin typeface="Cambria Math" panose="02040503050406030204" pitchFamily="18" charset="0"/>
                              <a:ea typeface="Cambria Math" panose="02040503050406030204" pitchFamily="18" charset="0"/>
                            </a:rPr>
                            <m:t>≤16</m:t>
                          </m:r>
                        </m:e>
                      </m:d>
                      <m:r>
                        <a:rPr lang="es-AR" i="1">
                          <a:latin typeface="Cambria Math" panose="02040503050406030204" pitchFamily="18" charset="0"/>
                        </a:rPr>
                        <m:t>=</m:t>
                      </m:r>
                      <m:r>
                        <a:rPr lang="es-AR" i="1">
                          <a:latin typeface="Cambria Math" panose="02040503050406030204" pitchFamily="18" charset="0"/>
                        </a:rPr>
                        <m:t>𝐹</m:t>
                      </m:r>
                      <m:d>
                        <m:dPr>
                          <m:begChr m:val="["/>
                          <m:endChr m:val="]"/>
                          <m:ctrlPr>
                            <a:rPr lang="es-AR" i="1">
                              <a:latin typeface="Cambria Math" panose="02040503050406030204" pitchFamily="18" charset="0"/>
                            </a:rPr>
                          </m:ctrlPr>
                        </m:dPr>
                        <m:e>
                          <m:r>
                            <a:rPr lang="es-AR" i="1">
                              <a:latin typeface="Cambria Math" panose="02040503050406030204" pitchFamily="18" charset="0"/>
                            </a:rPr>
                            <m:t>𝑍</m:t>
                          </m:r>
                          <m:r>
                            <a:rPr lang="es-AR" i="1">
                              <a:latin typeface="Cambria Math" panose="02040503050406030204" pitchFamily="18" charset="0"/>
                            </a:rPr>
                            <m:t>=3</m:t>
                          </m:r>
                        </m:e>
                      </m:d>
                      <m:r>
                        <a:rPr lang="es-AR" i="1">
                          <a:latin typeface="Cambria Math" panose="02040503050406030204" pitchFamily="18" charset="0"/>
                        </a:rPr>
                        <m:t>−</m:t>
                      </m:r>
                      <m:r>
                        <a:rPr lang="es-AR" i="1">
                          <a:latin typeface="Cambria Math" panose="02040503050406030204" pitchFamily="18" charset="0"/>
                        </a:rPr>
                        <m:t>𝐹</m:t>
                      </m:r>
                      <m:d>
                        <m:dPr>
                          <m:begChr m:val="["/>
                          <m:endChr m:val="]"/>
                          <m:ctrlPr>
                            <a:rPr lang="es-AR" i="1">
                              <a:latin typeface="Cambria Math" panose="02040503050406030204" pitchFamily="18" charset="0"/>
                            </a:rPr>
                          </m:ctrlPr>
                        </m:dPr>
                        <m:e>
                          <m:r>
                            <a:rPr lang="es-AR" i="1">
                              <a:latin typeface="Cambria Math" panose="02040503050406030204" pitchFamily="18" charset="0"/>
                            </a:rPr>
                            <m:t>𝑍</m:t>
                          </m:r>
                          <m:r>
                            <a:rPr lang="es-AR" i="1">
                              <a:latin typeface="Cambria Math" panose="02040503050406030204" pitchFamily="18" charset="0"/>
                            </a:rPr>
                            <m:t>=−3</m:t>
                          </m:r>
                        </m:e>
                      </m:d>
                      <m:r>
                        <a:rPr lang="es-AR" i="1">
                          <a:latin typeface="Cambria Math" panose="02040503050406030204" pitchFamily="18" charset="0"/>
                        </a:rPr>
                        <m:t>=0,9</m:t>
                      </m:r>
                      <m:r>
                        <a:rPr lang="es-AR" i="1">
                          <a:latin typeface="Cambria Math" panose="02040503050406030204" pitchFamily="18" charset="0"/>
                        </a:rPr>
                        <m:t>973</m:t>
                      </m:r>
                    </m:oMath>
                  </m:oMathPara>
                </a14:m>
                <a:endParaRPr lang="es-AR" i="1" dirty="0">
                  <a:latin typeface="Century Gothic" panose="020B0502020202020204" pitchFamily="34" charset="0"/>
                </a:endParaRPr>
              </a:p>
              <a:p>
                <a:pPr>
                  <a:lnSpc>
                    <a:spcPct val="107000"/>
                  </a:lnSpc>
                  <a:spcAft>
                    <a:spcPts val="800"/>
                  </a:spcAft>
                </a:pPr>
                <a:endParaRPr lang="es-AR" i="1" dirty="0">
                  <a:latin typeface="Century Gothic" panose="020B0502020202020204" pitchFamily="34" charset="0"/>
                </a:endParaRPr>
              </a:p>
              <a:p>
                <a:pPr>
                  <a:lnSpc>
                    <a:spcPct val="107000"/>
                  </a:lnSpc>
                  <a:spcAft>
                    <a:spcPts val="800"/>
                  </a:spcAft>
                </a:pPr>
                <a:r>
                  <a:rPr lang="es-AR" dirty="0">
                    <a:latin typeface="Century Gothic" panose="020B0502020202020204" pitchFamily="34" charset="0"/>
                  </a:rPr>
                  <a:t>Ahora bien qué pasaría </a:t>
                </a:r>
                <a:r>
                  <a:rPr lang="es-AR" i="1" dirty="0">
                    <a:latin typeface="Century Gothic" panose="020B0502020202020204" pitchFamily="34" charset="0"/>
                  </a:rPr>
                  <a:t>si </a:t>
                </a:r>
                <a14:m>
                  <m:oMath xmlns:m="http://schemas.openxmlformats.org/officeDocument/2006/math">
                    <m:r>
                      <a:rPr lang="es-AR" i="1">
                        <a:latin typeface="Cambria Math" panose="02040503050406030204" pitchFamily="18" charset="0"/>
                      </a:rPr>
                      <m:t>𝑋</m:t>
                    </m:r>
                    <m:r>
                      <a:rPr lang="es-AR" i="1">
                        <a:latin typeface="Cambria Math" panose="02040503050406030204" pitchFamily="18" charset="0"/>
                      </a:rPr>
                      <m:t> ~ </m:t>
                    </m:r>
                    <m:r>
                      <a:rPr lang="es-AR" i="1">
                        <a:latin typeface="Cambria Math" panose="02040503050406030204" pitchFamily="18" charset="0"/>
                      </a:rPr>
                      <m:t>𝑁</m:t>
                    </m:r>
                    <m:r>
                      <a:rPr lang="es-AR" i="1">
                        <a:latin typeface="Cambria Math" panose="02040503050406030204" pitchFamily="18" charset="0"/>
                      </a:rPr>
                      <m:t>(15;3)</m:t>
                    </m:r>
                  </m:oMath>
                </a14:m>
                <a:r>
                  <a:rPr lang="es-AR" dirty="0">
                    <a:latin typeface="Century Gothic" panose="020B0502020202020204" pitchFamily="34" charset="0"/>
                  </a:rPr>
                  <a:t>, cuanto da la siguiente probabilidad,</a:t>
                </a:r>
              </a:p>
              <a:p>
                <a:pPr>
                  <a:lnSpc>
                    <a:spcPct val="107000"/>
                  </a:lnSpc>
                  <a:spcAft>
                    <a:spcPts val="800"/>
                  </a:spcAft>
                </a:pPr>
                <a:endParaRPr lang="es-AR" i="1" dirty="0">
                  <a:latin typeface="Century Gothic" panose="020B0502020202020204" pitchFamily="34"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r>
                        <a:rPr lang="es-AR" i="1">
                          <a:latin typeface="Cambria Math" panose="02040503050406030204" pitchFamily="18" charset="0"/>
                        </a:rPr>
                        <m:t>𝑃</m:t>
                      </m:r>
                      <m:d>
                        <m:dPr>
                          <m:begChr m:val="["/>
                          <m:endChr m:val="]"/>
                          <m:ctrlPr>
                            <a:rPr lang="es-AR" i="1">
                              <a:latin typeface="Cambria Math" panose="02040503050406030204" pitchFamily="18" charset="0"/>
                            </a:rPr>
                          </m:ctrlPr>
                        </m:dPr>
                        <m:e>
                          <m:r>
                            <a:rPr lang="es-AR" i="1">
                              <a:latin typeface="Cambria Math" panose="02040503050406030204" pitchFamily="18" charset="0"/>
                            </a:rPr>
                            <m:t>12</m:t>
                          </m:r>
                          <m:r>
                            <a:rPr lang="es-AR" i="1">
                              <a:latin typeface="Cambria Math" panose="02040503050406030204" pitchFamily="18" charset="0"/>
                              <a:ea typeface="Cambria Math" panose="02040503050406030204" pitchFamily="18" charset="0"/>
                            </a:rPr>
                            <m:t>≤</m:t>
                          </m:r>
                          <m:r>
                            <a:rPr lang="es-AR" i="1">
                              <a:latin typeface="Cambria Math" panose="02040503050406030204" pitchFamily="18" charset="0"/>
                              <a:ea typeface="Cambria Math" panose="02040503050406030204" pitchFamily="18" charset="0"/>
                            </a:rPr>
                            <m:t>𝑋</m:t>
                          </m:r>
                          <m:r>
                            <a:rPr lang="es-AR" i="1">
                              <a:latin typeface="Cambria Math" panose="02040503050406030204" pitchFamily="18" charset="0"/>
                              <a:ea typeface="Cambria Math" panose="02040503050406030204" pitchFamily="18" charset="0"/>
                            </a:rPr>
                            <m:t>≤18</m:t>
                          </m:r>
                        </m:e>
                      </m:d>
                      <m:r>
                        <a:rPr lang="es-AR" i="1">
                          <a:latin typeface="Cambria Math" panose="02040503050406030204" pitchFamily="18" charset="0"/>
                          <a:ea typeface="Cambria Math" panose="02040503050406030204" pitchFamily="18" charset="0"/>
                        </a:rPr>
                        <m:t>=?</m:t>
                      </m:r>
                    </m:oMath>
                  </m:oMathPara>
                </a14:m>
                <a:endParaRPr lang="es-AR" dirty="0">
                  <a:latin typeface="Century Gothic" panose="020B0502020202020204" pitchFamily="34" charset="0"/>
                </a:endParaRPr>
              </a:p>
              <a:p>
                <a:pPr>
                  <a:lnSpc>
                    <a:spcPct val="107000"/>
                  </a:lnSpc>
                  <a:spcAft>
                    <a:spcPts val="800"/>
                  </a:spcAft>
                </a:pPr>
                <a:endParaRPr lang="es-AR" dirty="0">
                  <a:latin typeface="Century Gothic" panose="020B0502020202020204" pitchFamily="34"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r>
                        <a:rPr lang="es-AR" i="1">
                          <a:latin typeface="Cambria Math" panose="02040503050406030204" pitchFamily="18" charset="0"/>
                        </a:rPr>
                        <m:t>𝑃</m:t>
                      </m:r>
                      <m:d>
                        <m:dPr>
                          <m:begChr m:val="["/>
                          <m:endChr m:val="]"/>
                          <m:ctrlPr>
                            <a:rPr lang="es-AR" i="1">
                              <a:latin typeface="Cambria Math" panose="02040503050406030204" pitchFamily="18" charset="0"/>
                            </a:rPr>
                          </m:ctrlPr>
                        </m:dPr>
                        <m:e>
                          <m:r>
                            <a:rPr lang="es-AR" i="1">
                              <a:latin typeface="Cambria Math" panose="02040503050406030204" pitchFamily="18" charset="0"/>
                            </a:rPr>
                            <m:t>9</m:t>
                          </m:r>
                          <m:r>
                            <a:rPr lang="es-AR" i="1">
                              <a:latin typeface="Cambria Math" panose="02040503050406030204" pitchFamily="18" charset="0"/>
                              <a:ea typeface="Cambria Math" panose="02040503050406030204" pitchFamily="18" charset="0"/>
                            </a:rPr>
                            <m:t>≤</m:t>
                          </m:r>
                          <m:r>
                            <a:rPr lang="es-AR" i="1">
                              <a:latin typeface="Cambria Math" panose="02040503050406030204" pitchFamily="18" charset="0"/>
                              <a:ea typeface="Cambria Math" panose="02040503050406030204" pitchFamily="18" charset="0"/>
                            </a:rPr>
                            <m:t>𝑋</m:t>
                          </m:r>
                          <m:r>
                            <a:rPr lang="es-AR" i="1">
                              <a:latin typeface="Cambria Math" panose="02040503050406030204" pitchFamily="18" charset="0"/>
                              <a:ea typeface="Cambria Math" panose="02040503050406030204" pitchFamily="18" charset="0"/>
                            </a:rPr>
                            <m:t>≤15</m:t>
                          </m:r>
                        </m:e>
                      </m:d>
                      <m:r>
                        <a:rPr lang="es-AR" i="1">
                          <a:latin typeface="Cambria Math" panose="02040503050406030204" pitchFamily="18" charset="0"/>
                          <a:ea typeface="Cambria Math" panose="02040503050406030204" pitchFamily="18" charset="0"/>
                        </a:rPr>
                        <m:t>=?</m:t>
                      </m:r>
                    </m:oMath>
                  </m:oMathPara>
                </a14:m>
                <a:endParaRPr lang="es-AR" dirty="0">
                  <a:latin typeface="Century Gothic" panose="020B0502020202020204" pitchFamily="34" charset="0"/>
                </a:endParaRPr>
              </a:p>
              <a:p>
                <a:pPr>
                  <a:lnSpc>
                    <a:spcPct val="107000"/>
                  </a:lnSpc>
                  <a:spcAft>
                    <a:spcPts val="800"/>
                  </a:spcAft>
                </a:pPr>
                <a:endParaRPr lang="es-AR" dirty="0">
                  <a:latin typeface="Century Gothic" panose="020B0502020202020204" pitchFamily="34"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r>
                        <a:rPr lang="es-AR" i="1">
                          <a:latin typeface="Cambria Math" panose="02040503050406030204" pitchFamily="18" charset="0"/>
                        </a:rPr>
                        <m:t>𝑃</m:t>
                      </m:r>
                      <m:d>
                        <m:dPr>
                          <m:begChr m:val="["/>
                          <m:endChr m:val="]"/>
                          <m:ctrlPr>
                            <a:rPr lang="es-AR" i="1">
                              <a:latin typeface="Cambria Math" panose="02040503050406030204" pitchFamily="18" charset="0"/>
                            </a:rPr>
                          </m:ctrlPr>
                        </m:dPr>
                        <m:e>
                          <m:r>
                            <a:rPr lang="es-AR" i="1">
                              <a:latin typeface="Cambria Math" panose="02040503050406030204" pitchFamily="18" charset="0"/>
                            </a:rPr>
                            <m:t>6</m:t>
                          </m:r>
                          <m:r>
                            <a:rPr lang="es-AR" i="1">
                              <a:latin typeface="Cambria Math" panose="02040503050406030204" pitchFamily="18" charset="0"/>
                              <a:ea typeface="Cambria Math" panose="02040503050406030204" pitchFamily="18" charset="0"/>
                            </a:rPr>
                            <m:t>≤</m:t>
                          </m:r>
                          <m:r>
                            <a:rPr lang="es-AR" i="1">
                              <a:latin typeface="Cambria Math" panose="02040503050406030204" pitchFamily="18" charset="0"/>
                              <a:ea typeface="Cambria Math" panose="02040503050406030204" pitchFamily="18" charset="0"/>
                            </a:rPr>
                            <m:t>𝑋</m:t>
                          </m:r>
                          <m:r>
                            <a:rPr lang="es-AR" i="1">
                              <a:latin typeface="Cambria Math" panose="02040503050406030204" pitchFamily="18" charset="0"/>
                              <a:ea typeface="Cambria Math" panose="02040503050406030204" pitchFamily="18" charset="0"/>
                            </a:rPr>
                            <m:t>≤21</m:t>
                          </m:r>
                        </m:e>
                      </m:d>
                      <m:r>
                        <a:rPr lang="es-AR" i="1">
                          <a:latin typeface="Cambria Math" panose="02040503050406030204" pitchFamily="18" charset="0"/>
                          <a:ea typeface="Cambria Math" panose="02040503050406030204" pitchFamily="18" charset="0"/>
                        </a:rPr>
                        <m:t>=?</m:t>
                      </m:r>
                    </m:oMath>
                  </m:oMathPara>
                </a14:m>
                <a:endParaRPr lang="es-AR" dirty="0">
                  <a:latin typeface="Century Gothic" panose="020B0502020202020204" pitchFamily="34" charset="0"/>
                </a:endParaRPr>
              </a:p>
              <a:p>
                <a:pPr>
                  <a:lnSpc>
                    <a:spcPct val="107000"/>
                  </a:lnSpc>
                  <a:spcAft>
                    <a:spcPts val="800"/>
                  </a:spcAft>
                </a:pPr>
                <a:endParaRPr lang="es-AR" dirty="0">
                  <a:latin typeface="Century Gothic" panose="020B0502020202020204" pitchFamily="34" charset="0"/>
                </a:endParaRPr>
              </a:p>
              <a:p>
                <a:pPr>
                  <a:lnSpc>
                    <a:spcPct val="107000"/>
                  </a:lnSpc>
                  <a:spcAft>
                    <a:spcPts val="800"/>
                  </a:spcAft>
                </a:pPr>
                <a:endParaRPr lang="es-AR" dirty="0">
                  <a:latin typeface="Century Gothic" panose="020B0502020202020204" pitchFamily="34" charset="0"/>
                </a:endParaRPr>
              </a:p>
              <a:p>
                <a:pPr>
                  <a:lnSpc>
                    <a:spcPct val="107000"/>
                  </a:lnSpc>
                  <a:spcAft>
                    <a:spcPts val="800"/>
                  </a:spcAft>
                </a:pPr>
                <a:r>
                  <a:rPr lang="es-AR" dirty="0">
                    <a:latin typeface="Century Gothic" panose="020B0502020202020204" pitchFamily="34" charset="0"/>
                  </a:rPr>
                  <a:t> </a:t>
                </a:r>
                <a:endParaRPr lang="es-AR" i="1" dirty="0">
                  <a:latin typeface="Century Gothic" panose="020B0502020202020204" pitchFamily="34" charset="0"/>
                </a:endParaRPr>
              </a:p>
            </p:txBody>
          </p:sp>
        </mc:Choice>
        <mc:Fallback>
          <p:sp>
            <p:nvSpPr>
              <p:cNvPr id="2" name="Rectángulo 1">
                <a:extLst>
                  <a:ext uri="{FF2B5EF4-FFF2-40B4-BE49-F238E27FC236}">
                    <a16:creationId xmlns:a16="http://schemas.microsoft.com/office/drawing/2014/main" id="{B405C9D9-1370-487F-8EE7-766A74114B07}"/>
                  </a:ext>
                </a:extLst>
              </p:cNvPr>
              <p:cNvSpPr>
                <a:spLocks noRot="1" noChangeAspect="1" noMove="1" noResize="1" noEditPoints="1" noAdjustHandles="1" noChangeArrowheads="1" noChangeShapeType="1" noTextEdit="1"/>
              </p:cNvSpPr>
              <p:nvPr/>
            </p:nvSpPr>
            <p:spPr>
              <a:xfrm>
                <a:off x="1297020" y="785153"/>
                <a:ext cx="9126760" cy="6315768"/>
              </a:xfrm>
              <a:prstGeom prst="rect">
                <a:avLst/>
              </a:prstGeom>
              <a:blipFill>
                <a:blip r:embed="rId2"/>
                <a:stretch>
                  <a:fillRect l="-601" t="-676"/>
                </a:stretch>
              </a:blipFill>
            </p:spPr>
            <p:txBody>
              <a:bodyPr/>
              <a:lstStyle/>
              <a:p>
                <a:r>
                  <a:rPr lang="es-AR">
                    <a:noFill/>
                  </a:rPr>
                  <a:t> </a:t>
                </a:r>
              </a:p>
            </p:txBody>
          </p:sp>
        </mc:Fallback>
      </mc:AlternateContent>
    </p:spTree>
    <p:extLst>
      <p:ext uri="{BB962C8B-B14F-4D97-AF65-F5344CB8AC3E}">
        <p14:creationId xmlns:p14="http://schemas.microsoft.com/office/powerpoint/2010/main" val="221019296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Rectángulo 1">
                <a:extLst>
                  <a:ext uri="{FF2B5EF4-FFF2-40B4-BE49-F238E27FC236}">
                    <a16:creationId xmlns:a16="http://schemas.microsoft.com/office/drawing/2014/main" id="{638002EE-F981-4975-B356-35426954D109}"/>
                  </a:ext>
                </a:extLst>
              </p:cNvPr>
              <p:cNvSpPr/>
              <p:nvPr/>
            </p:nvSpPr>
            <p:spPr>
              <a:xfrm>
                <a:off x="1235242" y="808891"/>
                <a:ext cx="9144000" cy="5240217"/>
              </a:xfrm>
              <a:prstGeom prst="rect">
                <a:avLst/>
              </a:prstGeom>
            </p:spPr>
            <p:txBody>
              <a:bodyPr wrap="square">
                <a:spAutoFit/>
              </a:bodyPr>
              <a:lstStyle/>
              <a:p>
                <a:pPr algn="just">
                  <a:lnSpc>
                    <a:spcPct val="107000"/>
                  </a:lnSpc>
                  <a:spcAft>
                    <a:spcPts val="800"/>
                  </a:spcAft>
                </a:pPr>
                <a:r>
                  <a:rPr lang="es-AR" dirty="0">
                    <a:latin typeface="Century Gothic" panose="020B0502020202020204" pitchFamily="34" charset="0"/>
                  </a:rPr>
                  <a:t>Ahora bien que pasaría </a:t>
                </a:r>
                <a:r>
                  <a:rPr lang="es-AR" i="1" dirty="0">
                    <a:latin typeface="Century Gothic" panose="020B0502020202020204" pitchFamily="34" charset="0"/>
                  </a:rPr>
                  <a:t>si </a:t>
                </a:r>
                <a14:m>
                  <m:oMath xmlns:m="http://schemas.openxmlformats.org/officeDocument/2006/math">
                    <m:r>
                      <a:rPr lang="es-AR" i="1">
                        <a:latin typeface="Cambria Math" panose="02040503050406030204" pitchFamily="18" charset="0"/>
                      </a:rPr>
                      <m:t>𝑋</m:t>
                    </m:r>
                    <m:r>
                      <a:rPr lang="es-AR" i="1">
                        <a:latin typeface="Cambria Math" panose="02040503050406030204" pitchFamily="18" charset="0"/>
                      </a:rPr>
                      <m:t> ~ </m:t>
                    </m:r>
                    <m:r>
                      <a:rPr lang="es-AR" i="1">
                        <a:latin typeface="Cambria Math" panose="02040503050406030204" pitchFamily="18" charset="0"/>
                      </a:rPr>
                      <m:t>𝑁</m:t>
                    </m:r>
                    <m:r>
                      <a:rPr lang="es-AR" i="1">
                        <a:latin typeface="Cambria Math" panose="02040503050406030204" pitchFamily="18" charset="0"/>
                      </a:rPr>
                      <m:t>(15;3)</m:t>
                    </m:r>
                  </m:oMath>
                </a14:m>
                <a:r>
                  <a:rPr lang="es-AR" dirty="0">
                    <a:latin typeface="Century Gothic" panose="020B0502020202020204" pitchFamily="34" charset="0"/>
                  </a:rPr>
                  <a:t>, cuanto da la siguiente probabilidad,</a:t>
                </a:r>
              </a:p>
              <a:p>
                <a:pPr algn="just">
                  <a:lnSpc>
                    <a:spcPct val="107000"/>
                  </a:lnSpc>
                  <a:spcAft>
                    <a:spcPts val="800"/>
                  </a:spcAft>
                </a:pPr>
                <a14:m>
                  <m:oMathPara xmlns:m="http://schemas.openxmlformats.org/officeDocument/2006/math">
                    <m:oMathParaPr>
                      <m:jc m:val="centerGroup"/>
                    </m:oMathParaPr>
                    <m:oMath xmlns:m="http://schemas.openxmlformats.org/officeDocument/2006/math">
                      <m:r>
                        <a:rPr lang="es-AR" i="1">
                          <a:latin typeface="Cambria Math" panose="02040503050406030204" pitchFamily="18" charset="0"/>
                        </a:rPr>
                        <m:t>𝑃</m:t>
                      </m:r>
                      <m:d>
                        <m:dPr>
                          <m:begChr m:val="["/>
                          <m:endChr m:val="]"/>
                          <m:ctrlPr>
                            <a:rPr lang="es-AR" i="1">
                              <a:latin typeface="Cambria Math" panose="02040503050406030204" pitchFamily="18" charset="0"/>
                            </a:rPr>
                          </m:ctrlPr>
                        </m:dPr>
                        <m:e>
                          <m:r>
                            <a:rPr lang="es-AR" i="1">
                              <a:latin typeface="Cambria Math" panose="02040503050406030204" pitchFamily="18" charset="0"/>
                            </a:rPr>
                            <m:t>12</m:t>
                          </m:r>
                          <m:r>
                            <a:rPr lang="es-AR" i="1">
                              <a:latin typeface="Cambria Math" panose="02040503050406030204" pitchFamily="18" charset="0"/>
                              <a:ea typeface="Cambria Math" panose="02040503050406030204" pitchFamily="18" charset="0"/>
                            </a:rPr>
                            <m:t>≤</m:t>
                          </m:r>
                          <m:r>
                            <a:rPr lang="es-AR" i="1">
                              <a:latin typeface="Cambria Math" panose="02040503050406030204" pitchFamily="18" charset="0"/>
                              <a:ea typeface="Cambria Math" panose="02040503050406030204" pitchFamily="18" charset="0"/>
                            </a:rPr>
                            <m:t>𝑋</m:t>
                          </m:r>
                          <m:r>
                            <a:rPr lang="es-AR" i="1">
                              <a:latin typeface="Cambria Math" panose="02040503050406030204" pitchFamily="18" charset="0"/>
                              <a:ea typeface="Cambria Math" panose="02040503050406030204" pitchFamily="18" charset="0"/>
                            </a:rPr>
                            <m:t>≤18</m:t>
                          </m:r>
                        </m:e>
                      </m:d>
                      <m:r>
                        <a:rPr lang="es-AR" i="1">
                          <a:latin typeface="Cambria Math" panose="02040503050406030204" pitchFamily="18" charset="0"/>
                          <a:ea typeface="Cambria Math" panose="02040503050406030204" pitchFamily="18" charset="0"/>
                        </a:rPr>
                        <m:t>=</m:t>
                      </m:r>
                      <m:r>
                        <a:rPr lang="es-AR" i="1">
                          <a:latin typeface="Cambria Math" panose="02040503050406030204" pitchFamily="18" charset="0"/>
                          <a:ea typeface="Cambria Math" panose="02040503050406030204" pitchFamily="18" charset="0"/>
                        </a:rPr>
                        <m:t>0,6628</m:t>
                      </m:r>
                    </m:oMath>
                  </m:oMathPara>
                </a14:m>
                <a:endParaRPr lang="es-AR" dirty="0">
                  <a:latin typeface="Century Gothic" panose="020B0502020202020204" pitchFamily="34" charset="0"/>
                </a:endParaRPr>
              </a:p>
              <a:p>
                <a:pPr algn="just">
                  <a:lnSpc>
                    <a:spcPct val="107000"/>
                  </a:lnSpc>
                  <a:spcAft>
                    <a:spcPts val="800"/>
                  </a:spcAft>
                </a:pPr>
                <a:endParaRPr lang="es-AR" dirty="0">
                  <a:latin typeface="Century Gothic" panose="020B0502020202020204" pitchFamily="34" charset="0"/>
                </a:endParaRPr>
              </a:p>
              <a:p>
                <a:pPr algn="just">
                  <a:lnSpc>
                    <a:spcPct val="107000"/>
                  </a:lnSpc>
                  <a:spcAft>
                    <a:spcPts val="800"/>
                  </a:spcAft>
                </a:pPr>
                <a14:m>
                  <m:oMathPara xmlns:m="http://schemas.openxmlformats.org/officeDocument/2006/math">
                    <m:oMathParaPr>
                      <m:jc m:val="centerGroup"/>
                    </m:oMathParaPr>
                    <m:oMath xmlns:m="http://schemas.openxmlformats.org/officeDocument/2006/math">
                      <m:r>
                        <a:rPr lang="es-AR" i="1">
                          <a:latin typeface="Cambria Math" panose="02040503050406030204" pitchFamily="18" charset="0"/>
                        </a:rPr>
                        <m:t>𝑃</m:t>
                      </m:r>
                      <m:d>
                        <m:dPr>
                          <m:begChr m:val="["/>
                          <m:endChr m:val="]"/>
                          <m:ctrlPr>
                            <a:rPr lang="es-AR" i="1">
                              <a:latin typeface="Cambria Math" panose="02040503050406030204" pitchFamily="18" charset="0"/>
                            </a:rPr>
                          </m:ctrlPr>
                        </m:dPr>
                        <m:e>
                          <m:r>
                            <a:rPr lang="es-AR" i="1">
                              <a:latin typeface="Cambria Math" panose="02040503050406030204" pitchFamily="18" charset="0"/>
                            </a:rPr>
                            <m:t>9</m:t>
                          </m:r>
                          <m:r>
                            <a:rPr lang="es-AR" i="1">
                              <a:latin typeface="Cambria Math" panose="02040503050406030204" pitchFamily="18" charset="0"/>
                              <a:ea typeface="Cambria Math" panose="02040503050406030204" pitchFamily="18" charset="0"/>
                            </a:rPr>
                            <m:t>≤</m:t>
                          </m:r>
                          <m:r>
                            <a:rPr lang="es-AR" i="1">
                              <a:latin typeface="Cambria Math" panose="02040503050406030204" pitchFamily="18" charset="0"/>
                              <a:ea typeface="Cambria Math" panose="02040503050406030204" pitchFamily="18" charset="0"/>
                            </a:rPr>
                            <m:t>𝑋</m:t>
                          </m:r>
                          <m:r>
                            <a:rPr lang="es-AR" i="1">
                              <a:latin typeface="Cambria Math" panose="02040503050406030204" pitchFamily="18" charset="0"/>
                              <a:ea typeface="Cambria Math" panose="02040503050406030204" pitchFamily="18" charset="0"/>
                            </a:rPr>
                            <m:t>≤15</m:t>
                          </m:r>
                        </m:e>
                      </m:d>
                      <m:r>
                        <a:rPr lang="es-AR" i="1">
                          <a:latin typeface="Cambria Math" panose="02040503050406030204" pitchFamily="18" charset="0"/>
                          <a:ea typeface="Cambria Math" panose="02040503050406030204" pitchFamily="18" charset="0"/>
                        </a:rPr>
                        <m:t>=</m:t>
                      </m:r>
                      <m:r>
                        <a:rPr lang="es-AR" i="1">
                          <a:latin typeface="Cambria Math" panose="02040503050406030204" pitchFamily="18" charset="0"/>
                          <a:ea typeface="Cambria Math" panose="02040503050406030204" pitchFamily="18" charset="0"/>
                        </a:rPr>
                        <m:t>0,9545</m:t>
                      </m:r>
                    </m:oMath>
                  </m:oMathPara>
                </a14:m>
                <a:endParaRPr lang="es-AR" dirty="0">
                  <a:latin typeface="Century Gothic" panose="020B0502020202020204" pitchFamily="34" charset="0"/>
                </a:endParaRPr>
              </a:p>
              <a:p>
                <a:pPr algn="just">
                  <a:lnSpc>
                    <a:spcPct val="107000"/>
                  </a:lnSpc>
                  <a:spcAft>
                    <a:spcPts val="800"/>
                  </a:spcAft>
                </a:pPr>
                <a:endParaRPr lang="es-AR" dirty="0">
                  <a:latin typeface="Century Gothic" panose="020B0502020202020204" pitchFamily="34" charset="0"/>
                </a:endParaRPr>
              </a:p>
              <a:p>
                <a:pPr algn="just">
                  <a:lnSpc>
                    <a:spcPct val="107000"/>
                  </a:lnSpc>
                  <a:spcAft>
                    <a:spcPts val="800"/>
                  </a:spcAft>
                </a:pPr>
                <a14:m>
                  <m:oMathPara xmlns:m="http://schemas.openxmlformats.org/officeDocument/2006/math">
                    <m:oMathParaPr>
                      <m:jc m:val="centerGroup"/>
                    </m:oMathParaPr>
                    <m:oMath xmlns:m="http://schemas.openxmlformats.org/officeDocument/2006/math">
                      <m:r>
                        <a:rPr lang="es-AR" i="1">
                          <a:latin typeface="Cambria Math" panose="02040503050406030204" pitchFamily="18" charset="0"/>
                        </a:rPr>
                        <m:t>𝑃</m:t>
                      </m:r>
                      <m:d>
                        <m:dPr>
                          <m:begChr m:val="["/>
                          <m:endChr m:val="]"/>
                          <m:ctrlPr>
                            <a:rPr lang="es-AR" i="1">
                              <a:latin typeface="Cambria Math" panose="02040503050406030204" pitchFamily="18" charset="0"/>
                            </a:rPr>
                          </m:ctrlPr>
                        </m:dPr>
                        <m:e>
                          <m:r>
                            <a:rPr lang="es-AR" i="1">
                              <a:latin typeface="Cambria Math" panose="02040503050406030204" pitchFamily="18" charset="0"/>
                            </a:rPr>
                            <m:t>6</m:t>
                          </m:r>
                          <m:r>
                            <a:rPr lang="es-AR" i="1">
                              <a:latin typeface="Cambria Math" panose="02040503050406030204" pitchFamily="18" charset="0"/>
                              <a:ea typeface="Cambria Math" panose="02040503050406030204" pitchFamily="18" charset="0"/>
                            </a:rPr>
                            <m:t>≤</m:t>
                          </m:r>
                          <m:r>
                            <a:rPr lang="es-AR" i="1">
                              <a:latin typeface="Cambria Math" panose="02040503050406030204" pitchFamily="18" charset="0"/>
                              <a:ea typeface="Cambria Math" panose="02040503050406030204" pitchFamily="18" charset="0"/>
                            </a:rPr>
                            <m:t>𝑋</m:t>
                          </m:r>
                          <m:r>
                            <a:rPr lang="es-AR" i="1">
                              <a:latin typeface="Cambria Math" panose="02040503050406030204" pitchFamily="18" charset="0"/>
                              <a:ea typeface="Cambria Math" panose="02040503050406030204" pitchFamily="18" charset="0"/>
                            </a:rPr>
                            <m:t>≤21</m:t>
                          </m:r>
                        </m:e>
                      </m:d>
                      <m:r>
                        <a:rPr lang="es-AR" i="1">
                          <a:latin typeface="Cambria Math" panose="02040503050406030204" pitchFamily="18" charset="0"/>
                          <a:ea typeface="Cambria Math" panose="02040503050406030204" pitchFamily="18" charset="0"/>
                        </a:rPr>
                        <m:t>=</m:t>
                      </m:r>
                      <m:r>
                        <a:rPr lang="es-AR" i="1">
                          <a:latin typeface="Cambria Math" panose="02040503050406030204" pitchFamily="18" charset="0"/>
                          <a:ea typeface="Cambria Math" panose="02040503050406030204" pitchFamily="18" charset="0"/>
                        </a:rPr>
                        <m:t>0,9973</m:t>
                      </m:r>
                    </m:oMath>
                  </m:oMathPara>
                </a14:m>
                <a:endParaRPr lang="es-AR" dirty="0">
                  <a:latin typeface="Century Gothic" panose="020B0502020202020204" pitchFamily="34" charset="0"/>
                </a:endParaRPr>
              </a:p>
              <a:p>
                <a:pPr algn="just">
                  <a:lnSpc>
                    <a:spcPct val="107000"/>
                  </a:lnSpc>
                  <a:spcAft>
                    <a:spcPts val="800"/>
                  </a:spcAft>
                </a:pPr>
                <a:r>
                  <a:rPr lang="es-AR" dirty="0">
                    <a:latin typeface="Century Gothic" panose="020B0502020202020204" pitchFamily="34" charset="0"/>
                  </a:rPr>
                  <a:t>Es decir, las probabilidades son iguales que las calculadas con </a:t>
                </a:r>
                <a14:m>
                  <m:oMath xmlns:m="http://schemas.openxmlformats.org/officeDocument/2006/math">
                    <m:r>
                      <a:rPr lang="es-AR" i="1">
                        <a:latin typeface="Cambria Math" panose="02040503050406030204" pitchFamily="18" charset="0"/>
                      </a:rPr>
                      <m:t>𝑋</m:t>
                    </m:r>
                    <m:r>
                      <a:rPr lang="es-AR" i="1">
                        <a:latin typeface="Cambria Math" panose="02040503050406030204" pitchFamily="18" charset="0"/>
                      </a:rPr>
                      <m:t> ~ </m:t>
                    </m:r>
                    <m:r>
                      <a:rPr lang="es-AR" i="1">
                        <a:latin typeface="Cambria Math" panose="02040503050406030204" pitchFamily="18" charset="0"/>
                      </a:rPr>
                      <m:t>𝑁</m:t>
                    </m:r>
                    <m:r>
                      <a:rPr lang="es-AR" i="1">
                        <a:latin typeface="Cambria Math" panose="02040503050406030204" pitchFamily="18" charset="0"/>
                      </a:rPr>
                      <m:t>(10;2)</m:t>
                    </m:r>
                  </m:oMath>
                </a14:m>
                <a:r>
                  <a:rPr lang="es-AR" dirty="0">
                    <a:latin typeface="Century Gothic" panose="020B0502020202020204" pitchFamily="34" charset="0"/>
                  </a:rPr>
                  <a:t> </a:t>
                </a:r>
              </a:p>
              <a:p>
                <a:pPr algn="just">
                  <a:lnSpc>
                    <a:spcPct val="107000"/>
                  </a:lnSpc>
                  <a:spcAft>
                    <a:spcPts val="800"/>
                  </a:spcAft>
                </a:pPr>
                <a:r>
                  <a:rPr lang="es-AR" b="1" dirty="0">
                    <a:solidFill>
                      <a:srgbClr val="2E3192"/>
                    </a:solidFill>
                    <a:latin typeface="Century Gothic" panose="020B0502020202020204" pitchFamily="34" charset="0"/>
                  </a:rPr>
                  <a:t>¿Y esto a qué se debe? A que se está calculando la probabilidad a la misma distancia del valor esperado. Formalmente,</a:t>
                </a:r>
              </a:p>
              <a:p>
                <a:pPr algn="just"/>
                <a14:m>
                  <m:oMathPara xmlns:m="http://schemas.openxmlformats.org/officeDocument/2006/math">
                    <m:oMathParaPr>
                      <m:jc m:val="centerGroup"/>
                    </m:oMathParaPr>
                    <m:oMath xmlns:m="http://schemas.openxmlformats.org/officeDocument/2006/math">
                      <m:r>
                        <a:rPr lang="es-AR" i="1">
                          <a:latin typeface="Cambria Math" panose="02040503050406030204" pitchFamily="18" charset="0"/>
                        </a:rPr>
                        <m:t>𝑃</m:t>
                      </m:r>
                      <m:d>
                        <m:dPr>
                          <m:begChr m:val="["/>
                          <m:endChr m:val="]"/>
                          <m:ctrlPr>
                            <a:rPr lang="es-AR" i="1">
                              <a:latin typeface="Cambria Math" panose="02040503050406030204" pitchFamily="18" charset="0"/>
                            </a:rPr>
                          </m:ctrlPr>
                        </m:dPr>
                        <m:e>
                          <m:r>
                            <a:rPr lang="es-AR" i="1">
                              <a:latin typeface="Cambria Math" panose="02040503050406030204" pitchFamily="18" charset="0"/>
                            </a:rPr>
                            <m:t>𝜇</m:t>
                          </m:r>
                          <m:r>
                            <a:rPr lang="es-AR" i="1">
                              <a:latin typeface="Cambria Math" panose="02040503050406030204" pitchFamily="18" charset="0"/>
                            </a:rPr>
                            <m:t>−</m:t>
                          </m:r>
                          <m:r>
                            <a:rPr lang="es-AR" i="1">
                              <a:latin typeface="Cambria Math" panose="02040503050406030204" pitchFamily="18" charset="0"/>
                            </a:rPr>
                            <m:t>𝜎</m:t>
                          </m:r>
                          <m:r>
                            <a:rPr lang="es-AR" i="1">
                              <a:latin typeface="Cambria Math" panose="02040503050406030204" pitchFamily="18" charset="0"/>
                            </a:rPr>
                            <m:t>≤</m:t>
                          </m:r>
                          <m:r>
                            <a:rPr lang="es-AR" i="1">
                              <a:latin typeface="Cambria Math" panose="02040503050406030204" pitchFamily="18" charset="0"/>
                            </a:rPr>
                            <m:t>𝑋</m:t>
                          </m:r>
                          <m:r>
                            <a:rPr lang="es-AR" i="1">
                              <a:latin typeface="Cambria Math" panose="02040503050406030204" pitchFamily="18" charset="0"/>
                            </a:rPr>
                            <m:t>≤</m:t>
                          </m:r>
                          <m:r>
                            <a:rPr lang="es-AR" i="1">
                              <a:latin typeface="Cambria Math" panose="02040503050406030204" pitchFamily="18" charset="0"/>
                            </a:rPr>
                            <m:t>𝜇</m:t>
                          </m:r>
                          <m:r>
                            <a:rPr lang="es-AR" i="1">
                              <a:latin typeface="Cambria Math" panose="02040503050406030204" pitchFamily="18" charset="0"/>
                            </a:rPr>
                            <m:t>+</m:t>
                          </m:r>
                          <m:r>
                            <a:rPr lang="es-AR" i="1">
                              <a:latin typeface="Cambria Math" panose="02040503050406030204" pitchFamily="18" charset="0"/>
                            </a:rPr>
                            <m:t>𝜎</m:t>
                          </m:r>
                        </m:e>
                      </m:d>
                      <m:r>
                        <a:rPr lang="es-AR" i="1">
                          <a:latin typeface="Cambria Math" panose="02040503050406030204" pitchFamily="18" charset="0"/>
                        </a:rPr>
                        <m:t>=0,6628</m:t>
                      </m:r>
                      <m:r>
                        <a:rPr lang="es-AR" i="1">
                          <a:latin typeface="Cambria Math" panose="02040503050406030204" pitchFamily="18" charset="0"/>
                        </a:rPr>
                        <m:t>  → ±1 </m:t>
                      </m:r>
                      <m:r>
                        <a:rPr lang="es-AR" i="1">
                          <a:latin typeface="Cambria Math" panose="02040503050406030204" pitchFamily="18" charset="0"/>
                        </a:rPr>
                        <m:t>𝐷𝑒𝑠𝑣</m:t>
                      </m:r>
                      <m:r>
                        <a:rPr lang="es-AR" i="1">
                          <a:latin typeface="Cambria Math" panose="02040503050406030204" pitchFamily="18" charset="0"/>
                        </a:rPr>
                        <m:t>í</m:t>
                      </m:r>
                      <m:r>
                        <a:rPr lang="es-AR" i="1">
                          <a:latin typeface="Cambria Math" panose="02040503050406030204" pitchFamily="18" charset="0"/>
                        </a:rPr>
                        <m:t>𝑜</m:t>
                      </m:r>
                    </m:oMath>
                  </m:oMathPara>
                </a14:m>
                <a:endParaRPr lang="es-AR" dirty="0">
                  <a:latin typeface="Century Gothic" panose="020B0502020202020204" pitchFamily="34" charset="0"/>
                </a:endParaRPr>
              </a:p>
              <a:p>
                <a:pPr algn="just"/>
                <a:endParaRPr lang="es-AR" dirty="0">
                  <a:latin typeface="Century Gothic" panose="020B0502020202020204" pitchFamily="34" charset="0"/>
                </a:endParaRPr>
              </a:p>
              <a:p>
                <a:pPr algn="just"/>
                <a14:m>
                  <m:oMathPara xmlns:m="http://schemas.openxmlformats.org/officeDocument/2006/math">
                    <m:oMathParaPr>
                      <m:jc m:val="centerGroup"/>
                    </m:oMathParaPr>
                    <m:oMath xmlns:m="http://schemas.openxmlformats.org/officeDocument/2006/math">
                      <m:r>
                        <a:rPr lang="es-AR" i="1">
                          <a:latin typeface="Cambria Math" panose="02040503050406030204" pitchFamily="18" charset="0"/>
                        </a:rPr>
                        <m:t>𝑃</m:t>
                      </m:r>
                      <m:d>
                        <m:dPr>
                          <m:begChr m:val="["/>
                          <m:endChr m:val="]"/>
                          <m:ctrlPr>
                            <a:rPr lang="es-AR" i="1">
                              <a:latin typeface="Cambria Math" panose="02040503050406030204" pitchFamily="18" charset="0"/>
                            </a:rPr>
                          </m:ctrlPr>
                        </m:dPr>
                        <m:e>
                          <m:r>
                            <a:rPr lang="es-AR" i="1">
                              <a:latin typeface="Cambria Math" panose="02040503050406030204" pitchFamily="18" charset="0"/>
                            </a:rPr>
                            <m:t>𝜇</m:t>
                          </m:r>
                          <m:r>
                            <a:rPr lang="es-AR" i="1">
                              <a:latin typeface="Cambria Math" panose="02040503050406030204" pitchFamily="18" charset="0"/>
                            </a:rPr>
                            <m:t>−2</m:t>
                          </m:r>
                          <m:r>
                            <a:rPr lang="es-AR" i="1">
                              <a:latin typeface="Cambria Math" panose="02040503050406030204" pitchFamily="18" charset="0"/>
                            </a:rPr>
                            <m:t>𝜎</m:t>
                          </m:r>
                          <m:r>
                            <a:rPr lang="es-AR" i="1">
                              <a:latin typeface="Cambria Math" panose="02040503050406030204" pitchFamily="18" charset="0"/>
                            </a:rPr>
                            <m:t>≤</m:t>
                          </m:r>
                          <m:r>
                            <a:rPr lang="es-AR" i="1">
                              <a:latin typeface="Cambria Math" panose="02040503050406030204" pitchFamily="18" charset="0"/>
                            </a:rPr>
                            <m:t>𝑋</m:t>
                          </m:r>
                          <m:r>
                            <a:rPr lang="es-AR" i="1">
                              <a:latin typeface="Cambria Math" panose="02040503050406030204" pitchFamily="18" charset="0"/>
                            </a:rPr>
                            <m:t>≤</m:t>
                          </m:r>
                          <m:r>
                            <a:rPr lang="es-AR" i="1">
                              <a:latin typeface="Cambria Math" panose="02040503050406030204" pitchFamily="18" charset="0"/>
                            </a:rPr>
                            <m:t>𝜇</m:t>
                          </m:r>
                          <m:r>
                            <a:rPr lang="es-AR" i="1">
                              <a:latin typeface="Cambria Math" panose="02040503050406030204" pitchFamily="18" charset="0"/>
                            </a:rPr>
                            <m:t>+2</m:t>
                          </m:r>
                          <m:r>
                            <a:rPr lang="es-AR" i="1">
                              <a:latin typeface="Cambria Math" panose="02040503050406030204" pitchFamily="18" charset="0"/>
                            </a:rPr>
                            <m:t>𝜎</m:t>
                          </m:r>
                        </m:e>
                      </m:d>
                      <m:r>
                        <a:rPr lang="es-AR" i="1">
                          <a:latin typeface="Cambria Math" panose="02040503050406030204" pitchFamily="18" charset="0"/>
                        </a:rPr>
                        <m:t>=0,9545→ </m:t>
                      </m:r>
                      <m:r>
                        <a:rPr lang="es-AR" i="1">
                          <a:latin typeface="Cambria Math" panose="02040503050406030204" pitchFamily="18" charset="0"/>
                        </a:rPr>
                        <m:t> </m:t>
                      </m:r>
                      <m:r>
                        <a:rPr lang="es-AR" i="1">
                          <a:latin typeface="Cambria Math" panose="02040503050406030204" pitchFamily="18" charset="0"/>
                        </a:rPr>
                        <m:t>±</m:t>
                      </m:r>
                      <m:r>
                        <a:rPr lang="es-AR" i="1">
                          <a:latin typeface="Cambria Math" panose="02040503050406030204" pitchFamily="18" charset="0"/>
                        </a:rPr>
                        <m:t>2</m:t>
                      </m:r>
                      <m:r>
                        <a:rPr lang="es-AR" i="1">
                          <a:latin typeface="Cambria Math" panose="02040503050406030204" pitchFamily="18" charset="0"/>
                        </a:rPr>
                        <m:t> </m:t>
                      </m:r>
                      <m:r>
                        <a:rPr lang="es-AR" i="1">
                          <a:latin typeface="Cambria Math" panose="02040503050406030204" pitchFamily="18" charset="0"/>
                        </a:rPr>
                        <m:t>𝐷𝑒𝑠𝑣</m:t>
                      </m:r>
                      <m:r>
                        <a:rPr lang="es-AR" i="1">
                          <a:latin typeface="Cambria Math" panose="02040503050406030204" pitchFamily="18" charset="0"/>
                        </a:rPr>
                        <m:t>í</m:t>
                      </m:r>
                      <m:r>
                        <a:rPr lang="es-AR" i="1">
                          <a:latin typeface="Cambria Math" panose="02040503050406030204" pitchFamily="18" charset="0"/>
                        </a:rPr>
                        <m:t>𝑜𝑠</m:t>
                      </m:r>
                    </m:oMath>
                  </m:oMathPara>
                </a14:m>
                <a:endParaRPr lang="es-AR" dirty="0">
                  <a:latin typeface="Century Gothic" panose="020B0502020202020204" pitchFamily="34" charset="0"/>
                </a:endParaRPr>
              </a:p>
              <a:p>
                <a:pPr algn="just"/>
                <a:endParaRPr lang="es-AR" dirty="0">
                  <a:latin typeface="Century Gothic" panose="020B0502020202020204" pitchFamily="34" charset="0"/>
                </a:endParaRPr>
              </a:p>
              <a:p>
                <a:pPr algn="just"/>
                <a14:m>
                  <m:oMathPara xmlns:m="http://schemas.openxmlformats.org/officeDocument/2006/math">
                    <m:oMathParaPr>
                      <m:jc m:val="centerGroup"/>
                    </m:oMathParaPr>
                    <m:oMath xmlns:m="http://schemas.openxmlformats.org/officeDocument/2006/math">
                      <m:r>
                        <a:rPr lang="es-AR" i="1">
                          <a:latin typeface="Cambria Math" panose="02040503050406030204" pitchFamily="18" charset="0"/>
                        </a:rPr>
                        <m:t>𝑃</m:t>
                      </m:r>
                      <m:d>
                        <m:dPr>
                          <m:begChr m:val="["/>
                          <m:endChr m:val="]"/>
                          <m:ctrlPr>
                            <a:rPr lang="es-AR" i="1">
                              <a:latin typeface="Cambria Math" panose="02040503050406030204" pitchFamily="18" charset="0"/>
                            </a:rPr>
                          </m:ctrlPr>
                        </m:dPr>
                        <m:e>
                          <m:r>
                            <a:rPr lang="es-AR" i="1">
                              <a:latin typeface="Cambria Math" panose="02040503050406030204" pitchFamily="18" charset="0"/>
                            </a:rPr>
                            <m:t>𝜇</m:t>
                          </m:r>
                          <m:r>
                            <a:rPr lang="es-AR" i="1">
                              <a:latin typeface="Cambria Math" panose="02040503050406030204" pitchFamily="18" charset="0"/>
                            </a:rPr>
                            <m:t>−3</m:t>
                          </m:r>
                          <m:r>
                            <a:rPr lang="es-AR" i="1">
                              <a:latin typeface="Cambria Math" panose="02040503050406030204" pitchFamily="18" charset="0"/>
                            </a:rPr>
                            <m:t>𝜎</m:t>
                          </m:r>
                          <m:r>
                            <a:rPr lang="es-AR" i="1">
                              <a:latin typeface="Cambria Math" panose="02040503050406030204" pitchFamily="18" charset="0"/>
                            </a:rPr>
                            <m:t>≤</m:t>
                          </m:r>
                          <m:r>
                            <a:rPr lang="es-AR" i="1">
                              <a:latin typeface="Cambria Math" panose="02040503050406030204" pitchFamily="18" charset="0"/>
                            </a:rPr>
                            <m:t>𝑋</m:t>
                          </m:r>
                          <m:r>
                            <a:rPr lang="es-AR" i="1">
                              <a:latin typeface="Cambria Math" panose="02040503050406030204" pitchFamily="18" charset="0"/>
                            </a:rPr>
                            <m:t>≤</m:t>
                          </m:r>
                          <m:r>
                            <a:rPr lang="es-AR" i="1">
                              <a:latin typeface="Cambria Math" panose="02040503050406030204" pitchFamily="18" charset="0"/>
                            </a:rPr>
                            <m:t>𝜇</m:t>
                          </m:r>
                          <m:r>
                            <a:rPr lang="es-AR" i="1">
                              <a:latin typeface="Cambria Math" panose="02040503050406030204" pitchFamily="18" charset="0"/>
                            </a:rPr>
                            <m:t>+3</m:t>
                          </m:r>
                          <m:r>
                            <a:rPr lang="es-AR" i="1">
                              <a:latin typeface="Cambria Math" panose="02040503050406030204" pitchFamily="18" charset="0"/>
                            </a:rPr>
                            <m:t>𝜎</m:t>
                          </m:r>
                        </m:e>
                      </m:d>
                      <m:r>
                        <a:rPr lang="es-AR" i="1">
                          <a:latin typeface="Cambria Math" panose="02040503050406030204" pitchFamily="18" charset="0"/>
                        </a:rPr>
                        <m:t>=0,9973→ ±</m:t>
                      </m:r>
                      <m:r>
                        <a:rPr lang="es-AR" i="1">
                          <a:latin typeface="Cambria Math" panose="02040503050406030204" pitchFamily="18" charset="0"/>
                        </a:rPr>
                        <m:t>3</m:t>
                      </m:r>
                      <m:r>
                        <a:rPr lang="es-AR" i="1">
                          <a:latin typeface="Cambria Math" panose="02040503050406030204" pitchFamily="18" charset="0"/>
                        </a:rPr>
                        <m:t> </m:t>
                      </m:r>
                      <m:r>
                        <a:rPr lang="es-AR" i="1">
                          <a:latin typeface="Cambria Math" panose="02040503050406030204" pitchFamily="18" charset="0"/>
                        </a:rPr>
                        <m:t>𝐷𝑒𝑠𝑣</m:t>
                      </m:r>
                      <m:r>
                        <a:rPr lang="es-AR" i="1">
                          <a:latin typeface="Cambria Math" panose="02040503050406030204" pitchFamily="18" charset="0"/>
                        </a:rPr>
                        <m:t>í</m:t>
                      </m:r>
                      <m:r>
                        <a:rPr lang="es-AR" i="1">
                          <a:latin typeface="Cambria Math" panose="02040503050406030204" pitchFamily="18" charset="0"/>
                        </a:rPr>
                        <m:t>𝑜𝑠</m:t>
                      </m:r>
                    </m:oMath>
                  </m:oMathPara>
                </a14:m>
                <a:endParaRPr lang="es-AR" dirty="0">
                  <a:latin typeface="Century Gothic" panose="020B0502020202020204" pitchFamily="34" charset="0"/>
                </a:endParaRPr>
              </a:p>
              <a:p>
                <a:pPr algn="ctr">
                  <a:lnSpc>
                    <a:spcPct val="107000"/>
                  </a:lnSpc>
                  <a:spcAft>
                    <a:spcPts val="800"/>
                  </a:spcAft>
                </a:pPr>
                <a:endParaRPr lang="es-AR" b="1" dirty="0">
                  <a:solidFill>
                    <a:srgbClr val="FF0000"/>
                  </a:solidFill>
                  <a:latin typeface="Century Gothic" panose="020B0502020202020204" pitchFamily="34" charset="0"/>
                </a:endParaRPr>
              </a:p>
            </p:txBody>
          </p:sp>
        </mc:Choice>
        <mc:Fallback>
          <p:sp>
            <p:nvSpPr>
              <p:cNvPr id="2" name="Rectángulo 1">
                <a:extLst>
                  <a:ext uri="{FF2B5EF4-FFF2-40B4-BE49-F238E27FC236}">
                    <a16:creationId xmlns:a16="http://schemas.microsoft.com/office/drawing/2014/main" id="{638002EE-F981-4975-B356-35426954D109}"/>
                  </a:ext>
                </a:extLst>
              </p:cNvPr>
              <p:cNvSpPr>
                <a:spLocks noRot="1" noChangeAspect="1" noMove="1" noResize="1" noEditPoints="1" noAdjustHandles="1" noChangeArrowheads="1" noChangeShapeType="1" noTextEdit="1"/>
              </p:cNvSpPr>
              <p:nvPr/>
            </p:nvSpPr>
            <p:spPr>
              <a:xfrm>
                <a:off x="1235242" y="808891"/>
                <a:ext cx="9144000" cy="5240217"/>
              </a:xfrm>
              <a:prstGeom prst="rect">
                <a:avLst/>
              </a:prstGeom>
              <a:blipFill>
                <a:blip r:embed="rId2"/>
                <a:stretch>
                  <a:fillRect l="-600" t="-815" r="-533"/>
                </a:stretch>
              </a:blipFill>
            </p:spPr>
            <p:txBody>
              <a:bodyPr/>
              <a:lstStyle/>
              <a:p>
                <a:r>
                  <a:rPr lang="es-AR">
                    <a:noFill/>
                  </a:rPr>
                  <a:t> </a:t>
                </a:r>
              </a:p>
            </p:txBody>
          </p:sp>
        </mc:Fallback>
      </mc:AlternateContent>
    </p:spTree>
    <p:extLst>
      <p:ext uri="{BB962C8B-B14F-4D97-AF65-F5344CB8AC3E}">
        <p14:creationId xmlns:p14="http://schemas.microsoft.com/office/powerpoint/2010/main" val="421069931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C5371A32-E03F-4EDD-AC48-B84602895DDD}"/>
              </a:ext>
            </a:extLst>
          </p:cNvPr>
          <p:cNvPicPr>
            <a:picLocks noChangeAspect="1"/>
          </p:cNvPicPr>
          <p:nvPr/>
        </p:nvPicPr>
        <p:blipFill>
          <a:blip r:embed="rId2"/>
          <a:stretch>
            <a:fillRect/>
          </a:stretch>
        </p:blipFill>
        <p:spPr>
          <a:xfrm>
            <a:off x="1919536" y="1484784"/>
            <a:ext cx="8352928" cy="4536504"/>
          </a:xfrm>
          <a:prstGeom prst="rect">
            <a:avLst/>
          </a:prstGeom>
        </p:spPr>
      </p:pic>
    </p:spTree>
    <p:extLst>
      <p:ext uri="{BB962C8B-B14F-4D97-AF65-F5344CB8AC3E}">
        <p14:creationId xmlns:p14="http://schemas.microsoft.com/office/powerpoint/2010/main" val="226873018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a:extLst>
              <a:ext uri="{FF2B5EF4-FFF2-40B4-BE49-F238E27FC236}">
                <a16:creationId xmlns:a16="http://schemas.microsoft.com/office/drawing/2014/main" id="{1946D258-B564-42BF-B0F0-5CDA60345F52}"/>
              </a:ext>
            </a:extLst>
          </p:cNvPr>
          <p:cNvSpPr/>
          <p:nvPr/>
        </p:nvSpPr>
        <p:spPr>
          <a:xfrm>
            <a:off x="1511520" y="6519446"/>
            <a:ext cx="5328592" cy="338554"/>
          </a:xfrm>
          <a:prstGeom prst="rect">
            <a:avLst/>
          </a:prstGeom>
        </p:spPr>
        <p:txBody>
          <a:bodyPr wrap="square">
            <a:spAutoFit/>
          </a:bodyPr>
          <a:lstStyle/>
          <a:p>
            <a:r>
              <a:rPr lang="es-AR" sz="1600" dirty="0">
                <a:hlinkClick r:id="rId2"/>
              </a:rPr>
              <a:t>https://www.geogebra.org/classic#probability</a:t>
            </a:r>
            <a:endParaRPr lang="es-AR" sz="1600" dirty="0"/>
          </a:p>
        </p:txBody>
      </p:sp>
      <p:pic>
        <p:nvPicPr>
          <p:cNvPr id="12" name="Imagen 11" descr="Imagen que contiene computadora&#10;&#10;Descripción generada automáticamente">
            <a:extLst>
              <a:ext uri="{FF2B5EF4-FFF2-40B4-BE49-F238E27FC236}">
                <a16:creationId xmlns:a16="http://schemas.microsoft.com/office/drawing/2014/main" id="{8156ED16-78E1-4B93-AFEC-AF2422CD9DB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63758" y="836712"/>
            <a:ext cx="4932040" cy="2184076"/>
          </a:xfrm>
          <a:prstGeom prst="rect">
            <a:avLst/>
          </a:prstGeom>
        </p:spPr>
      </p:pic>
      <p:pic>
        <p:nvPicPr>
          <p:cNvPr id="14" name="Imagen 13" descr="Imagen que contiene computadora&#10;&#10;Descripción generada automáticamente">
            <a:extLst>
              <a:ext uri="{FF2B5EF4-FFF2-40B4-BE49-F238E27FC236}">
                <a16:creationId xmlns:a16="http://schemas.microsoft.com/office/drawing/2014/main" id="{01CCF48E-F742-46BF-8A30-0073DD79F9D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20138" y="2636912"/>
            <a:ext cx="5508104" cy="2184076"/>
          </a:xfrm>
          <a:prstGeom prst="rect">
            <a:avLst/>
          </a:prstGeom>
        </p:spPr>
      </p:pic>
      <p:pic>
        <p:nvPicPr>
          <p:cNvPr id="16" name="Imagen 15" descr="Imagen que contiene computadora, dibujo&#10;&#10;Descripción generada automáticamente">
            <a:extLst>
              <a:ext uri="{FF2B5EF4-FFF2-40B4-BE49-F238E27FC236}">
                <a16:creationId xmlns:a16="http://schemas.microsoft.com/office/drawing/2014/main" id="{4F3B26D1-ACD1-4B5B-935E-4981EFC098A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788090" y="4470873"/>
            <a:ext cx="5940152" cy="2184076"/>
          </a:xfrm>
          <a:prstGeom prst="rect">
            <a:avLst/>
          </a:prstGeom>
        </p:spPr>
      </p:pic>
    </p:spTree>
    <p:extLst>
      <p:ext uri="{BB962C8B-B14F-4D97-AF65-F5344CB8AC3E}">
        <p14:creationId xmlns:p14="http://schemas.microsoft.com/office/powerpoint/2010/main" val="417116835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Rectángulo 1">
                <a:extLst>
                  <a:ext uri="{FF2B5EF4-FFF2-40B4-BE49-F238E27FC236}">
                    <a16:creationId xmlns:a16="http://schemas.microsoft.com/office/drawing/2014/main" id="{A533E40B-BC6D-47B0-B912-03583F74FFEA}"/>
                  </a:ext>
                </a:extLst>
              </p:cNvPr>
              <p:cNvSpPr/>
              <p:nvPr/>
            </p:nvSpPr>
            <p:spPr>
              <a:xfrm>
                <a:off x="1498400" y="908720"/>
                <a:ext cx="9169600" cy="4501104"/>
              </a:xfrm>
              <a:prstGeom prst="rect">
                <a:avLst/>
              </a:prstGeom>
            </p:spPr>
            <p:txBody>
              <a:bodyPr wrap="square">
                <a:spAutoFit/>
              </a:bodyPr>
              <a:lstStyle/>
              <a:p>
                <a:pPr algn="just"/>
                <a:r>
                  <a:rPr lang="es-AR" b="1" dirty="0">
                    <a:solidFill>
                      <a:srgbClr val="2E3192"/>
                    </a:solidFill>
                    <a:latin typeface="Century Gothic" panose="020B0502020202020204" pitchFamily="34" charset="0"/>
                  </a:rPr>
                  <a:t>¿Qué pasa si ahora queremos encontrar un percentil?</a:t>
                </a:r>
              </a:p>
              <a:p>
                <a:pPr algn="just"/>
                <a:endParaRPr lang="es-AR" dirty="0">
                  <a:latin typeface="Century Gothic" panose="020B0502020202020204" pitchFamily="34" charset="0"/>
                </a:endParaRPr>
              </a:p>
              <a:p>
                <a:pPr algn="just"/>
                <a:r>
                  <a:rPr lang="es-AR" dirty="0">
                    <a:latin typeface="Century Gothic" panose="020B0502020202020204" pitchFamily="34" charset="0"/>
                  </a:rPr>
                  <a:t>Supongamos que </a:t>
                </a:r>
                <a14:m>
                  <m:oMath xmlns:m="http://schemas.openxmlformats.org/officeDocument/2006/math">
                    <m:r>
                      <a:rPr lang="es-AR" i="1">
                        <a:latin typeface="Cambria Math" panose="02040503050406030204" pitchFamily="18" charset="0"/>
                      </a:rPr>
                      <m:t>𝑋</m:t>
                    </m:r>
                    <m:r>
                      <a:rPr lang="es-AR" i="1">
                        <a:latin typeface="Cambria Math" panose="02040503050406030204" pitchFamily="18" charset="0"/>
                      </a:rPr>
                      <m:t> ~ </m:t>
                    </m:r>
                    <m:r>
                      <a:rPr lang="es-AR" i="1">
                        <a:latin typeface="Cambria Math" panose="02040503050406030204" pitchFamily="18" charset="0"/>
                      </a:rPr>
                      <m:t>𝑁</m:t>
                    </m:r>
                    <m:d>
                      <m:dPr>
                        <m:ctrlPr>
                          <a:rPr lang="es-AR" i="1">
                            <a:latin typeface="Cambria Math" panose="02040503050406030204" pitchFamily="18" charset="0"/>
                          </a:rPr>
                        </m:ctrlPr>
                      </m:dPr>
                      <m:e>
                        <m:r>
                          <a:rPr lang="es-AR" i="1">
                            <a:latin typeface="Cambria Math" panose="02040503050406030204" pitchFamily="18" charset="0"/>
                          </a:rPr>
                          <m:t>1</m:t>
                        </m:r>
                        <m:r>
                          <a:rPr lang="es-AR" i="1">
                            <a:latin typeface="Cambria Math" panose="02040503050406030204" pitchFamily="18" charset="0"/>
                          </a:rPr>
                          <m:t>0</m:t>
                        </m:r>
                        <m:r>
                          <a:rPr lang="es-AR" i="1">
                            <a:latin typeface="Cambria Math" panose="02040503050406030204" pitchFamily="18" charset="0"/>
                          </a:rPr>
                          <m:t>;</m:t>
                        </m:r>
                        <m:r>
                          <a:rPr lang="es-AR" i="1">
                            <a:latin typeface="Cambria Math" panose="02040503050406030204" pitchFamily="18" charset="0"/>
                          </a:rPr>
                          <m:t>2</m:t>
                        </m:r>
                      </m:e>
                    </m:d>
                  </m:oMath>
                </a14:m>
                <a:r>
                  <a:rPr lang="es-AR" dirty="0">
                    <a:latin typeface="Century Gothic" panose="020B0502020202020204" pitchFamily="34" charset="0"/>
                  </a:rPr>
                  <a:t>, ¿Cuál es aquel valor de variable tal que se acumulada a izquierda el 25% de probabilidad? (Percentil 25)</a:t>
                </a:r>
              </a:p>
              <a:p>
                <a:endParaRPr lang="es-AR" dirty="0">
                  <a:latin typeface="Century Gothic" panose="020B0502020202020204" pitchFamily="34" charset="0"/>
                </a:endParaRPr>
              </a:p>
              <a:p>
                <a:r>
                  <a:rPr lang="es-AR" dirty="0">
                    <a:latin typeface="Century Gothic" panose="020B0502020202020204" pitchFamily="34" charset="0"/>
                  </a:rPr>
                  <a:t>Sabemos lo siguiente,</a:t>
                </a:r>
              </a:p>
              <a:p>
                <a:endParaRPr lang="es-AR" dirty="0">
                  <a:latin typeface="Century Gothic" panose="020B0502020202020204" pitchFamily="34" charset="0"/>
                </a:endParaRPr>
              </a:p>
              <a:p>
                <a:pPr/>
                <a14:m>
                  <m:oMathPara xmlns:m="http://schemas.openxmlformats.org/officeDocument/2006/math">
                    <m:oMathParaPr>
                      <m:jc m:val="centerGroup"/>
                    </m:oMathParaPr>
                    <m:oMath xmlns:m="http://schemas.openxmlformats.org/officeDocument/2006/math">
                      <m:r>
                        <a:rPr lang="es-AR" i="1">
                          <a:latin typeface="Cambria Math" panose="02040503050406030204" pitchFamily="18" charset="0"/>
                        </a:rPr>
                        <m:t>𝐹</m:t>
                      </m:r>
                      <m:d>
                        <m:dPr>
                          <m:begChr m:val="["/>
                          <m:endChr m:val="]"/>
                          <m:ctrlPr>
                            <a:rPr lang="es-AR" i="1">
                              <a:latin typeface="Cambria Math" panose="02040503050406030204" pitchFamily="18" charset="0"/>
                            </a:rPr>
                          </m:ctrlPr>
                        </m:dPr>
                        <m:e>
                          <m:r>
                            <a:rPr lang="es-AR" i="1">
                              <a:latin typeface="Cambria Math" panose="02040503050406030204" pitchFamily="18" charset="0"/>
                            </a:rPr>
                            <m:t>𝑋</m:t>
                          </m:r>
                          <m:r>
                            <a:rPr lang="es-AR" i="1">
                              <a:latin typeface="Cambria Math" panose="02040503050406030204" pitchFamily="18" charset="0"/>
                            </a:rPr>
                            <m:t>=</m:t>
                          </m:r>
                          <m:sSub>
                            <m:sSubPr>
                              <m:ctrlPr>
                                <a:rPr lang="es-AR" i="1">
                                  <a:latin typeface="Cambria Math" panose="02040503050406030204" pitchFamily="18" charset="0"/>
                                </a:rPr>
                              </m:ctrlPr>
                            </m:sSubPr>
                            <m:e>
                              <m:r>
                                <a:rPr lang="es-AR" i="1">
                                  <a:latin typeface="Cambria Math" panose="02040503050406030204" pitchFamily="18" charset="0"/>
                                </a:rPr>
                                <m:t>𝑥</m:t>
                              </m:r>
                            </m:e>
                            <m:sub>
                              <m:r>
                                <a:rPr lang="es-AR" i="1">
                                  <a:latin typeface="Cambria Math" panose="02040503050406030204" pitchFamily="18" charset="0"/>
                                </a:rPr>
                                <m:t>25</m:t>
                              </m:r>
                            </m:sub>
                          </m:sSub>
                        </m:e>
                      </m:d>
                      <m:r>
                        <a:rPr lang="es-AR" i="1">
                          <a:latin typeface="Cambria Math" panose="02040503050406030204" pitchFamily="18" charset="0"/>
                        </a:rPr>
                        <m:t>=0,25</m:t>
                      </m:r>
                    </m:oMath>
                  </m:oMathPara>
                </a14:m>
                <a:endParaRPr lang="es-AR" dirty="0">
                  <a:latin typeface="Century Gothic" panose="020B0502020202020204" pitchFamily="34" charset="0"/>
                </a:endParaRPr>
              </a:p>
              <a:p>
                <a:endParaRPr lang="es-AR" dirty="0">
                  <a:latin typeface="Century Gothic" panose="020B0502020202020204" pitchFamily="34" charset="0"/>
                </a:endParaRPr>
              </a:p>
              <a:p>
                <a:pPr/>
                <a14:m>
                  <m:oMathPara xmlns:m="http://schemas.openxmlformats.org/officeDocument/2006/math">
                    <m:oMathParaPr>
                      <m:jc m:val="centerGroup"/>
                    </m:oMathParaPr>
                    <m:oMath xmlns:m="http://schemas.openxmlformats.org/officeDocument/2006/math">
                      <m:sSub>
                        <m:sSubPr>
                          <m:ctrlPr>
                            <a:rPr lang="es-AR" i="1">
                              <a:latin typeface="Cambria Math" panose="02040503050406030204" pitchFamily="18" charset="0"/>
                            </a:rPr>
                          </m:ctrlPr>
                        </m:sSubPr>
                        <m:e>
                          <m:r>
                            <a:rPr lang="es-AR" i="1">
                              <a:latin typeface="Cambria Math" panose="02040503050406030204" pitchFamily="18" charset="0"/>
                            </a:rPr>
                            <m:t>𝑍</m:t>
                          </m:r>
                        </m:e>
                        <m:sub>
                          <m:r>
                            <a:rPr lang="es-AR" i="1">
                              <a:latin typeface="Cambria Math" panose="02040503050406030204" pitchFamily="18" charset="0"/>
                            </a:rPr>
                            <m:t>0,25</m:t>
                          </m:r>
                        </m:sub>
                      </m:sSub>
                      <m:r>
                        <a:rPr lang="es-AR" i="1">
                          <a:latin typeface="Cambria Math" panose="02040503050406030204" pitchFamily="18" charset="0"/>
                        </a:rPr>
                        <m:t>=</m:t>
                      </m:r>
                      <m:f>
                        <m:fPr>
                          <m:ctrlPr>
                            <a:rPr lang="es-AR" i="1">
                              <a:latin typeface="Cambria Math" panose="02040503050406030204" pitchFamily="18" charset="0"/>
                            </a:rPr>
                          </m:ctrlPr>
                        </m:fPr>
                        <m:num>
                          <m:sSub>
                            <m:sSubPr>
                              <m:ctrlPr>
                                <a:rPr lang="es-AR" i="1">
                                  <a:latin typeface="Cambria Math" panose="02040503050406030204" pitchFamily="18" charset="0"/>
                                </a:rPr>
                              </m:ctrlPr>
                            </m:sSubPr>
                            <m:e>
                              <m:r>
                                <a:rPr lang="es-AR" i="1">
                                  <a:latin typeface="Cambria Math" panose="02040503050406030204" pitchFamily="18" charset="0"/>
                                </a:rPr>
                                <m:t>𝑥</m:t>
                              </m:r>
                            </m:e>
                            <m:sub>
                              <m:r>
                                <a:rPr lang="es-AR" i="1">
                                  <a:latin typeface="Cambria Math" panose="02040503050406030204" pitchFamily="18" charset="0"/>
                                </a:rPr>
                                <m:t>25</m:t>
                              </m:r>
                            </m:sub>
                          </m:sSub>
                          <m:r>
                            <a:rPr lang="es-AR" i="1">
                              <a:latin typeface="Cambria Math" panose="02040503050406030204" pitchFamily="18" charset="0"/>
                            </a:rPr>
                            <m:t>−10</m:t>
                          </m:r>
                        </m:num>
                        <m:den>
                          <m:r>
                            <a:rPr lang="es-AR" i="1">
                              <a:latin typeface="Cambria Math" panose="02040503050406030204" pitchFamily="18" charset="0"/>
                            </a:rPr>
                            <m:t>2</m:t>
                          </m:r>
                        </m:den>
                      </m:f>
                    </m:oMath>
                  </m:oMathPara>
                </a14:m>
                <a:endParaRPr lang="es-AR" dirty="0">
                  <a:latin typeface="Century Gothic" panose="020B0502020202020204" pitchFamily="34" charset="0"/>
                </a:endParaRPr>
              </a:p>
              <a:p>
                <a:endParaRPr lang="es-AR" dirty="0">
                  <a:latin typeface="Century Gothic" panose="020B0502020202020204" pitchFamily="34" charset="0"/>
                </a:endParaRPr>
              </a:p>
              <a:p>
                <a:r>
                  <a:rPr lang="es-AR" dirty="0">
                    <a:latin typeface="Century Gothic" panose="020B0502020202020204" pitchFamily="34" charset="0"/>
                  </a:rPr>
                  <a:t>Ahora bien, por la estandarización de la variable se sabe cuanto vale </a:t>
                </a:r>
                <a14:m>
                  <m:oMath xmlns:m="http://schemas.openxmlformats.org/officeDocument/2006/math">
                    <m:sSub>
                      <m:sSubPr>
                        <m:ctrlPr>
                          <a:rPr lang="es-AR" i="1">
                            <a:latin typeface="Cambria Math" panose="02040503050406030204" pitchFamily="18" charset="0"/>
                          </a:rPr>
                        </m:ctrlPr>
                      </m:sSubPr>
                      <m:e>
                        <m:r>
                          <a:rPr lang="es-AR" i="1">
                            <a:latin typeface="Cambria Math" panose="02040503050406030204" pitchFamily="18" charset="0"/>
                          </a:rPr>
                          <m:t>𝑍</m:t>
                        </m:r>
                      </m:e>
                      <m:sub>
                        <m:r>
                          <a:rPr lang="es-AR" i="1">
                            <a:latin typeface="Cambria Math" panose="02040503050406030204" pitchFamily="18" charset="0"/>
                          </a:rPr>
                          <m:t>0,25</m:t>
                        </m:r>
                      </m:sub>
                    </m:sSub>
                  </m:oMath>
                </a14:m>
                <a:r>
                  <a:rPr lang="es-AR" dirty="0">
                    <a:latin typeface="Century Gothic" panose="020B0502020202020204" pitchFamily="34" charset="0"/>
                  </a:rPr>
                  <a:t> (vemos en el Excel y en cualquier tabla estadística)</a:t>
                </a:r>
              </a:p>
              <a:p>
                <a:endParaRPr lang="es-AR" dirty="0">
                  <a:latin typeface="Century Gothic" panose="020B0502020202020204" pitchFamily="34" charset="0"/>
                </a:endParaRPr>
              </a:p>
              <a:p>
                <a:pPr/>
                <a14:m>
                  <m:oMathPara xmlns:m="http://schemas.openxmlformats.org/officeDocument/2006/math">
                    <m:oMathParaPr>
                      <m:jc m:val="centerGroup"/>
                    </m:oMathParaPr>
                    <m:oMath xmlns:m="http://schemas.openxmlformats.org/officeDocument/2006/math">
                      <m:sSub>
                        <m:sSubPr>
                          <m:ctrlPr>
                            <a:rPr lang="es-AR" i="1">
                              <a:latin typeface="Cambria Math" panose="02040503050406030204" pitchFamily="18" charset="0"/>
                            </a:rPr>
                          </m:ctrlPr>
                        </m:sSubPr>
                        <m:e>
                          <m:r>
                            <a:rPr lang="es-AR" i="1">
                              <a:latin typeface="Cambria Math" panose="02040503050406030204" pitchFamily="18" charset="0"/>
                            </a:rPr>
                            <m:t>𝑍</m:t>
                          </m:r>
                        </m:e>
                        <m:sub>
                          <m:r>
                            <a:rPr lang="es-AR" i="1">
                              <a:latin typeface="Cambria Math" panose="02040503050406030204" pitchFamily="18" charset="0"/>
                            </a:rPr>
                            <m:t>0,25</m:t>
                          </m:r>
                        </m:sub>
                      </m:sSub>
                      <m:r>
                        <a:rPr lang="es-AR" i="1">
                          <a:latin typeface="Cambria Math" panose="02040503050406030204" pitchFamily="18" charset="0"/>
                        </a:rPr>
                        <m:t>=−0,674490</m:t>
                      </m:r>
                      <m:r>
                        <a:rPr lang="es-AR" i="1">
                          <a:latin typeface="Cambria Math" panose="02040503050406030204" pitchFamily="18" charset="0"/>
                          <a:ea typeface="Cambria Math" panose="02040503050406030204" pitchFamily="18" charset="0"/>
                        </a:rPr>
                        <m:t>⇒</m:t>
                      </m:r>
                      <m:sSub>
                        <m:sSubPr>
                          <m:ctrlPr>
                            <a:rPr lang="es-AR" i="1">
                              <a:latin typeface="Cambria Math" panose="02040503050406030204" pitchFamily="18" charset="0"/>
                            </a:rPr>
                          </m:ctrlPr>
                        </m:sSubPr>
                        <m:e>
                          <m:r>
                            <a:rPr lang="es-AR" i="1">
                              <a:latin typeface="Cambria Math" panose="02040503050406030204" pitchFamily="18" charset="0"/>
                            </a:rPr>
                            <m:t>𝑥</m:t>
                          </m:r>
                        </m:e>
                        <m:sub>
                          <m:r>
                            <a:rPr lang="es-AR" i="1">
                              <a:latin typeface="Cambria Math" panose="02040503050406030204" pitchFamily="18" charset="0"/>
                            </a:rPr>
                            <m:t>25</m:t>
                          </m:r>
                        </m:sub>
                      </m:sSub>
                      <m:r>
                        <a:rPr lang="es-AR" i="1">
                          <a:latin typeface="Cambria Math" panose="02040503050406030204" pitchFamily="18" charset="0"/>
                        </a:rPr>
                        <m:t>=</m:t>
                      </m:r>
                      <m:r>
                        <a:rPr lang="es-AR" i="1">
                          <a:latin typeface="Cambria Math" panose="02040503050406030204" pitchFamily="18" charset="0"/>
                          <a:ea typeface="Cambria Math" panose="02040503050406030204" pitchFamily="18" charset="0"/>
                        </a:rPr>
                        <m:t>−0,674490∗2+10=</m:t>
                      </m:r>
                      <m:r>
                        <a:rPr lang="es-AR" i="1">
                          <a:latin typeface="Cambria Math" panose="02040503050406030204" pitchFamily="18" charset="0"/>
                          <a:ea typeface="Cambria Math" panose="02040503050406030204" pitchFamily="18" charset="0"/>
                        </a:rPr>
                        <m:t>8,6510</m:t>
                      </m:r>
                      <m:r>
                        <a:rPr lang="es-AR" i="1">
                          <a:latin typeface="Cambria Math" panose="02040503050406030204" pitchFamily="18" charset="0"/>
                          <a:ea typeface="Cambria Math" panose="02040503050406030204" pitchFamily="18" charset="0"/>
                        </a:rPr>
                        <m:t>2</m:t>
                      </m:r>
                    </m:oMath>
                  </m:oMathPara>
                </a14:m>
                <a:endParaRPr lang="es-AR" dirty="0">
                  <a:latin typeface="Century Gothic" panose="020B0502020202020204" pitchFamily="34" charset="0"/>
                </a:endParaRPr>
              </a:p>
            </p:txBody>
          </p:sp>
        </mc:Choice>
        <mc:Fallback>
          <p:sp>
            <p:nvSpPr>
              <p:cNvPr id="2" name="Rectángulo 1">
                <a:extLst>
                  <a:ext uri="{FF2B5EF4-FFF2-40B4-BE49-F238E27FC236}">
                    <a16:creationId xmlns:a16="http://schemas.microsoft.com/office/drawing/2014/main" id="{A533E40B-BC6D-47B0-B912-03583F74FFEA}"/>
                  </a:ext>
                </a:extLst>
              </p:cNvPr>
              <p:cNvSpPr>
                <a:spLocks noRot="1" noChangeAspect="1" noMove="1" noResize="1" noEditPoints="1" noAdjustHandles="1" noChangeArrowheads="1" noChangeShapeType="1" noTextEdit="1"/>
              </p:cNvSpPr>
              <p:nvPr/>
            </p:nvSpPr>
            <p:spPr>
              <a:xfrm>
                <a:off x="1498400" y="908720"/>
                <a:ext cx="9169600" cy="4501104"/>
              </a:xfrm>
              <a:prstGeom prst="rect">
                <a:avLst/>
              </a:prstGeom>
              <a:blipFill>
                <a:blip r:embed="rId3"/>
                <a:stretch>
                  <a:fillRect l="-598" t="-678" r="-532"/>
                </a:stretch>
              </a:blipFill>
            </p:spPr>
            <p:txBody>
              <a:bodyPr/>
              <a:lstStyle/>
              <a:p>
                <a:r>
                  <a:rPr lang="es-AR">
                    <a:noFill/>
                  </a:rPr>
                  <a:t> </a:t>
                </a:r>
              </a:p>
            </p:txBody>
          </p:sp>
        </mc:Fallback>
      </mc:AlternateContent>
    </p:spTree>
    <p:extLst>
      <p:ext uri="{BB962C8B-B14F-4D97-AF65-F5344CB8AC3E}">
        <p14:creationId xmlns:p14="http://schemas.microsoft.com/office/powerpoint/2010/main" val="384345113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Rectángulo 1">
                <a:extLst>
                  <a:ext uri="{FF2B5EF4-FFF2-40B4-BE49-F238E27FC236}">
                    <a16:creationId xmlns:a16="http://schemas.microsoft.com/office/drawing/2014/main" id="{8A60814C-5BE4-4365-A4E5-1FA05D36FB88}"/>
                  </a:ext>
                </a:extLst>
              </p:cNvPr>
              <p:cNvSpPr/>
              <p:nvPr/>
            </p:nvSpPr>
            <p:spPr>
              <a:xfrm>
                <a:off x="1524000" y="908720"/>
                <a:ext cx="9144000" cy="3943644"/>
              </a:xfrm>
              <a:prstGeom prst="rect">
                <a:avLst/>
              </a:prstGeom>
            </p:spPr>
            <p:txBody>
              <a:bodyPr wrap="square">
                <a:spAutoFit/>
              </a:bodyPr>
              <a:lstStyle/>
              <a:p>
                <a:pPr algn="just"/>
                <a:r>
                  <a:rPr lang="es-AR" b="1" dirty="0">
                    <a:solidFill>
                      <a:srgbClr val="2E3192"/>
                    </a:solidFill>
                    <a:latin typeface="Century Gothic" panose="020B0502020202020204" pitchFamily="34" charset="0"/>
                  </a:rPr>
                  <a:t>¿Qué pasa si desconocemos el valor de un parámetro?</a:t>
                </a:r>
              </a:p>
              <a:p>
                <a:pPr algn="just"/>
                <a:endParaRPr lang="es-AR" b="1" dirty="0">
                  <a:solidFill>
                    <a:srgbClr val="FF0000"/>
                  </a:solidFill>
                  <a:latin typeface="Century Gothic" panose="020B0502020202020204" pitchFamily="34" charset="0"/>
                </a:endParaRPr>
              </a:p>
              <a:p>
                <a:pPr algn="just"/>
                <a:r>
                  <a:rPr lang="es-AR" dirty="0">
                    <a:latin typeface="Century Gothic" panose="020B0502020202020204" pitchFamily="34" charset="0"/>
                  </a:rPr>
                  <a:t>Supongamos que </a:t>
                </a:r>
                <a14:m>
                  <m:oMath xmlns:m="http://schemas.openxmlformats.org/officeDocument/2006/math">
                    <m:r>
                      <a:rPr lang="es-AR" i="1">
                        <a:latin typeface="Cambria Math" panose="02040503050406030204" pitchFamily="18" charset="0"/>
                      </a:rPr>
                      <m:t>𝑋</m:t>
                    </m:r>
                    <m:r>
                      <a:rPr lang="es-AR" i="1">
                        <a:latin typeface="Cambria Math" panose="02040503050406030204" pitchFamily="18" charset="0"/>
                      </a:rPr>
                      <m:t> ~ </m:t>
                    </m:r>
                    <m:r>
                      <a:rPr lang="es-AR" i="1">
                        <a:latin typeface="Cambria Math" panose="02040503050406030204" pitchFamily="18" charset="0"/>
                      </a:rPr>
                      <m:t>𝑁</m:t>
                    </m:r>
                    <m:d>
                      <m:dPr>
                        <m:ctrlPr>
                          <a:rPr lang="es-AR" i="1">
                            <a:latin typeface="Cambria Math" panose="02040503050406030204" pitchFamily="18" charset="0"/>
                          </a:rPr>
                        </m:ctrlPr>
                      </m:dPr>
                      <m:e>
                        <m:r>
                          <a:rPr lang="es-AR" i="1">
                            <a:latin typeface="Cambria Math" panose="02040503050406030204" pitchFamily="18" charset="0"/>
                          </a:rPr>
                          <m:t>10;</m:t>
                        </m:r>
                        <m:r>
                          <a:rPr lang="es-AR" i="1">
                            <a:latin typeface="Cambria Math" panose="02040503050406030204" pitchFamily="18" charset="0"/>
                          </a:rPr>
                          <m:t>?</m:t>
                        </m:r>
                      </m:e>
                    </m:d>
                  </m:oMath>
                </a14:m>
                <a:r>
                  <a:rPr lang="es-AR" dirty="0">
                    <a:latin typeface="Century Gothic" panose="020B0502020202020204" pitchFamily="34" charset="0"/>
                  </a:rPr>
                  <a:t>, y qué la probabilidad de que sea menor a </a:t>
                </a:r>
                <a14:m>
                  <m:oMath xmlns:m="http://schemas.openxmlformats.org/officeDocument/2006/math">
                    <m:r>
                      <a:rPr lang="es-AR" i="1">
                        <a:latin typeface="Cambria Math" panose="02040503050406030204" pitchFamily="18" charset="0"/>
                        <a:ea typeface="Cambria Math" panose="02040503050406030204" pitchFamily="18" charset="0"/>
                      </a:rPr>
                      <m:t>8,6510</m:t>
                    </m:r>
                    <m:r>
                      <a:rPr lang="es-AR" i="1">
                        <a:latin typeface="Cambria Math" panose="02040503050406030204" pitchFamily="18" charset="0"/>
                        <a:ea typeface="Cambria Math" panose="02040503050406030204" pitchFamily="18" charset="0"/>
                      </a:rPr>
                      <m:t>2</m:t>
                    </m:r>
                  </m:oMath>
                </a14:m>
                <a:r>
                  <a:rPr lang="es-AR" dirty="0">
                    <a:latin typeface="Century Gothic" panose="020B0502020202020204" pitchFamily="34" charset="0"/>
                  </a:rPr>
                  <a:t> es 25%.</a:t>
                </a:r>
              </a:p>
              <a:p>
                <a:pPr/>
                <a14:m>
                  <m:oMathPara xmlns:m="http://schemas.openxmlformats.org/officeDocument/2006/math">
                    <m:oMathParaPr>
                      <m:jc m:val="centerGroup"/>
                    </m:oMathParaPr>
                    <m:oMath xmlns:m="http://schemas.openxmlformats.org/officeDocument/2006/math">
                      <m:r>
                        <a:rPr lang="es-AR" i="1">
                          <a:latin typeface="Cambria Math" panose="02040503050406030204" pitchFamily="18" charset="0"/>
                        </a:rPr>
                        <m:t>𝐹</m:t>
                      </m:r>
                      <m:d>
                        <m:dPr>
                          <m:begChr m:val="["/>
                          <m:endChr m:val="]"/>
                          <m:ctrlPr>
                            <a:rPr lang="es-AR" i="1">
                              <a:latin typeface="Cambria Math" panose="02040503050406030204" pitchFamily="18" charset="0"/>
                            </a:rPr>
                          </m:ctrlPr>
                        </m:dPr>
                        <m:e>
                          <m:r>
                            <a:rPr lang="es-AR" i="1">
                              <a:latin typeface="Cambria Math" panose="02040503050406030204" pitchFamily="18" charset="0"/>
                            </a:rPr>
                            <m:t>𝑋</m:t>
                          </m:r>
                          <m:r>
                            <a:rPr lang="es-AR" i="1">
                              <a:latin typeface="Cambria Math" panose="02040503050406030204" pitchFamily="18" charset="0"/>
                            </a:rPr>
                            <m:t>=</m:t>
                          </m:r>
                          <m:sSub>
                            <m:sSubPr>
                              <m:ctrlPr>
                                <a:rPr lang="es-AR" i="1">
                                  <a:latin typeface="Cambria Math" panose="02040503050406030204" pitchFamily="18" charset="0"/>
                                </a:rPr>
                              </m:ctrlPr>
                            </m:sSubPr>
                            <m:e>
                              <m:r>
                                <a:rPr lang="es-AR" i="1">
                                  <a:latin typeface="Cambria Math" panose="02040503050406030204" pitchFamily="18" charset="0"/>
                                </a:rPr>
                                <m:t>𝑥</m:t>
                              </m:r>
                            </m:e>
                            <m:sub>
                              <m:r>
                                <a:rPr lang="es-AR" i="1">
                                  <a:latin typeface="Cambria Math" panose="02040503050406030204" pitchFamily="18" charset="0"/>
                                </a:rPr>
                                <m:t>25</m:t>
                              </m:r>
                            </m:sub>
                          </m:sSub>
                        </m:e>
                      </m:d>
                      <m:r>
                        <a:rPr lang="es-AR" i="1">
                          <a:latin typeface="Cambria Math" panose="02040503050406030204" pitchFamily="18" charset="0"/>
                        </a:rPr>
                        <m:t>=0,25</m:t>
                      </m:r>
                    </m:oMath>
                  </m:oMathPara>
                </a14:m>
                <a:endParaRPr lang="es-AR" dirty="0">
                  <a:latin typeface="Century Gothic" panose="020B0502020202020204" pitchFamily="34" charset="0"/>
                </a:endParaRPr>
              </a:p>
              <a:p>
                <a:endParaRPr lang="es-AR" dirty="0">
                  <a:latin typeface="Century Gothic" panose="020B0502020202020204" pitchFamily="34" charset="0"/>
                </a:endParaRPr>
              </a:p>
              <a:p>
                <a:pPr/>
                <a14:m>
                  <m:oMathPara xmlns:m="http://schemas.openxmlformats.org/officeDocument/2006/math">
                    <m:oMathParaPr>
                      <m:jc m:val="centerGroup"/>
                    </m:oMathParaPr>
                    <m:oMath xmlns:m="http://schemas.openxmlformats.org/officeDocument/2006/math">
                      <m:r>
                        <a:rPr lang="es-AR" i="1">
                          <a:latin typeface="Cambria Math" panose="02040503050406030204" pitchFamily="18" charset="0"/>
                          <a:ea typeface="Cambria Math" panose="02040503050406030204" pitchFamily="18" charset="0"/>
                        </a:rPr>
                        <m:t>−0,674490</m:t>
                      </m:r>
                      <m:r>
                        <a:rPr lang="es-AR" i="1">
                          <a:latin typeface="Cambria Math" panose="02040503050406030204" pitchFamily="18" charset="0"/>
                        </a:rPr>
                        <m:t>=</m:t>
                      </m:r>
                      <m:f>
                        <m:fPr>
                          <m:ctrlPr>
                            <a:rPr lang="es-AR" i="1">
                              <a:latin typeface="Cambria Math" panose="02040503050406030204" pitchFamily="18" charset="0"/>
                            </a:rPr>
                          </m:ctrlPr>
                        </m:fPr>
                        <m:num>
                          <m:r>
                            <a:rPr lang="es-AR" i="1">
                              <a:latin typeface="Cambria Math" panose="02040503050406030204" pitchFamily="18" charset="0"/>
                            </a:rPr>
                            <m:t>8,65102</m:t>
                          </m:r>
                          <m:r>
                            <a:rPr lang="es-AR" i="1">
                              <a:latin typeface="Cambria Math" panose="02040503050406030204" pitchFamily="18" charset="0"/>
                            </a:rPr>
                            <m:t>−10</m:t>
                          </m:r>
                        </m:num>
                        <m:den>
                          <m:r>
                            <a:rPr lang="es-AR" i="1">
                              <a:latin typeface="Cambria Math" panose="02040503050406030204" pitchFamily="18" charset="0"/>
                              <a:ea typeface="Cambria Math" panose="02040503050406030204" pitchFamily="18" charset="0"/>
                            </a:rPr>
                            <m:t>𝜎</m:t>
                          </m:r>
                        </m:den>
                      </m:f>
                    </m:oMath>
                  </m:oMathPara>
                </a14:m>
                <a:endParaRPr lang="es-AR" dirty="0">
                  <a:latin typeface="Century Gothic" panose="020B0502020202020204" pitchFamily="34" charset="0"/>
                </a:endParaRPr>
              </a:p>
              <a:p>
                <a:endParaRPr lang="es-AR" dirty="0">
                  <a:latin typeface="Century Gothic" panose="020B0502020202020204" pitchFamily="34" charset="0"/>
                </a:endParaRPr>
              </a:p>
              <a:p>
                <a:r>
                  <a:rPr lang="es-AR" dirty="0">
                    <a:latin typeface="Century Gothic" panose="020B0502020202020204" pitchFamily="34" charset="0"/>
                  </a:rPr>
                  <a:t>Ahora bien, por la estandarización de la variable se puede obtener el valor del desvío,</a:t>
                </a:r>
              </a:p>
              <a:p>
                <a:endParaRPr lang="es-AR" dirty="0">
                  <a:latin typeface="Century Gothic" panose="020B0502020202020204" pitchFamily="34" charset="0"/>
                </a:endParaRPr>
              </a:p>
              <a:p>
                <a:pPr/>
                <a14:m>
                  <m:oMathPara xmlns:m="http://schemas.openxmlformats.org/officeDocument/2006/math">
                    <m:oMathParaPr>
                      <m:jc m:val="centerGroup"/>
                    </m:oMathParaPr>
                    <m:oMath xmlns:m="http://schemas.openxmlformats.org/officeDocument/2006/math">
                      <m:r>
                        <a:rPr lang="es-AR" i="1">
                          <a:latin typeface="Cambria Math" panose="02040503050406030204" pitchFamily="18" charset="0"/>
                          <a:ea typeface="Cambria Math" panose="02040503050406030204" pitchFamily="18" charset="0"/>
                        </a:rPr>
                        <m:t>𝜎</m:t>
                      </m:r>
                      <m:r>
                        <a:rPr lang="es-AR" i="1">
                          <a:latin typeface="Cambria Math" panose="02040503050406030204" pitchFamily="18" charset="0"/>
                        </a:rPr>
                        <m:t>=</m:t>
                      </m:r>
                      <m:f>
                        <m:fPr>
                          <m:ctrlPr>
                            <a:rPr lang="es-AR" i="1">
                              <a:latin typeface="Cambria Math" panose="02040503050406030204" pitchFamily="18" charset="0"/>
                            </a:rPr>
                          </m:ctrlPr>
                        </m:fPr>
                        <m:num>
                          <m:r>
                            <a:rPr lang="es-AR" i="1">
                              <a:latin typeface="Cambria Math" panose="02040503050406030204" pitchFamily="18" charset="0"/>
                            </a:rPr>
                            <m:t>8,65102−10</m:t>
                          </m:r>
                        </m:num>
                        <m:den>
                          <m:r>
                            <a:rPr lang="es-AR" i="1">
                              <a:latin typeface="Cambria Math" panose="02040503050406030204" pitchFamily="18" charset="0"/>
                              <a:ea typeface="Cambria Math" panose="02040503050406030204" pitchFamily="18" charset="0"/>
                            </a:rPr>
                            <m:t>−0,674490</m:t>
                          </m:r>
                        </m:den>
                      </m:f>
                      <m:r>
                        <a:rPr lang="es-AR" i="1">
                          <a:latin typeface="Cambria Math" panose="02040503050406030204" pitchFamily="18" charset="0"/>
                          <a:ea typeface="Cambria Math" panose="02040503050406030204" pitchFamily="18" charset="0"/>
                        </a:rPr>
                        <m:t>=2</m:t>
                      </m:r>
                    </m:oMath>
                  </m:oMathPara>
                </a14:m>
                <a:endParaRPr lang="es-AR" b="1" dirty="0">
                  <a:solidFill>
                    <a:srgbClr val="FF0000"/>
                  </a:solidFill>
                  <a:latin typeface="Century Gothic" panose="020B0502020202020204" pitchFamily="34" charset="0"/>
                </a:endParaRPr>
              </a:p>
            </p:txBody>
          </p:sp>
        </mc:Choice>
        <mc:Fallback>
          <p:sp>
            <p:nvSpPr>
              <p:cNvPr id="2" name="Rectángulo 1">
                <a:extLst>
                  <a:ext uri="{FF2B5EF4-FFF2-40B4-BE49-F238E27FC236}">
                    <a16:creationId xmlns:a16="http://schemas.microsoft.com/office/drawing/2014/main" id="{8A60814C-5BE4-4365-A4E5-1FA05D36FB88}"/>
                  </a:ext>
                </a:extLst>
              </p:cNvPr>
              <p:cNvSpPr>
                <a:spLocks noRot="1" noChangeAspect="1" noMove="1" noResize="1" noEditPoints="1" noAdjustHandles="1" noChangeArrowheads="1" noChangeShapeType="1" noTextEdit="1"/>
              </p:cNvSpPr>
              <p:nvPr/>
            </p:nvSpPr>
            <p:spPr>
              <a:xfrm>
                <a:off x="1524000" y="908720"/>
                <a:ext cx="9144000" cy="3943644"/>
              </a:xfrm>
              <a:prstGeom prst="rect">
                <a:avLst/>
              </a:prstGeom>
              <a:blipFill>
                <a:blip r:embed="rId2"/>
                <a:stretch>
                  <a:fillRect l="-533" t="-773" r="-533"/>
                </a:stretch>
              </a:blipFill>
            </p:spPr>
            <p:txBody>
              <a:bodyPr/>
              <a:lstStyle/>
              <a:p>
                <a:r>
                  <a:rPr lang="es-AR">
                    <a:noFill/>
                  </a:rPr>
                  <a:t> </a:t>
                </a:r>
              </a:p>
            </p:txBody>
          </p:sp>
        </mc:Fallback>
      </mc:AlternateContent>
    </p:spTree>
    <p:extLst>
      <p:ext uri="{BB962C8B-B14F-4D97-AF65-F5344CB8AC3E}">
        <p14:creationId xmlns:p14="http://schemas.microsoft.com/office/powerpoint/2010/main" val="180213649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8"/>
          <p:cNvSpPr txBox="1"/>
          <p:nvPr/>
        </p:nvSpPr>
        <p:spPr>
          <a:xfrm>
            <a:off x="1170428" y="2330766"/>
            <a:ext cx="8195994" cy="193899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AR" sz="6000" b="1" dirty="0">
                <a:solidFill>
                  <a:srgbClr val="172186"/>
                </a:solidFill>
                <a:latin typeface="Century Gothic" panose="020B0502020202020204" pitchFamily="34" charset="0"/>
              </a:rPr>
              <a:t>Distribuciones Continuas</a:t>
            </a:r>
            <a:endParaRPr kumimoji="0" lang="es-AR" sz="6000" b="1" i="0" u="none" strike="noStrike" kern="1200" cap="none" spc="0" normalizeH="0" baseline="0" noProof="0" dirty="0">
              <a:ln>
                <a:noFill/>
              </a:ln>
              <a:solidFill>
                <a:srgbClr val="172186"/>
              </a:solidFill>
              <a:effectLst/>
              <a:uLnTx/>
              <a:uFillTx/>
              <a:latin typeface="Century Gothic" panose="020B0502020202020204" pitchFamily="34" charset="0"/>
            </a:endParaRPr>
          </a:p>
        </p:txBody>
      </p:sp>
      <p:sp>
        <p:nvSpPr>
          <p:cNvPr id="3" name="TextBox 8">
            <a:extLst>
              <a:ext uri="{FF2B5EF4-FFF2-40B4-BE49-F238E27FC236}">
                <a16:creationId xmlns:a16="http://schemas.microsoft.com/office/drawing/2014/main" id="{EB0EABE4-5EA0-700B-3BAB-211FCEDDD169}"/>
              </a:ext>
            </a:extLst>
          </p:cNvPr>
          <p:cNvSpPr txBox="1"/>
          <p:nvPr/>
        </p:nvSpPr>
        <p:spPr>
          <a:xfrm>
            <a:off x="1199260" y="4269758"/>
            <a:ext cx="7139184" cy="584775"/>
          </a:xfrm>
          <a:prstGeom prst="rect">
            <a:avLst/>
          </a:prstGeom>
          <a:noFill/>
        </p:spPr>
        <p:txBody>
          <a:bodyPr wrap="square" rtlCol="0">
            <a:spAutoFit/>
          </a:bodyPr>
          <a:lstStyle/>
          <a:p>
            <a:r>
              <a:rPr lang="es-ES" sz="3200" dirty="0">
                <a:solidFill>
                  <a:srgbClr val="FD8204"/>
                </a:solidFill>
                <a:latin typeface="Century Gothic" panose="020B0502020202020204" pitchFamily="34" charset="0"/>
              </a:rPr>
              <a:t>Log-Normal</a:t>
            </a:r>
          </a:p>
        </p:txBody>
      </p:sp>
    </p:spTree>
    <p:extLst>
      <p:ext uri="{BB962C8B-B14F-4D97-AF65-F5344CB8AC3E}">
        <p14:creationId xmlns:p14="http://schemas.microsoft.com/office/powerpoint/2010/main" val="1524659852"/>
      </p:ext>
    </p:extLst>
  </p:cSld>
  <p:clrMapOvr>
    <a:masterClrMapping/>
  </p:clrMapOvr>
  <p:transition spd="slow" advTm="3702">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1000"/>
                                        <p:tgtEl>
                                          <p:spTgt spid="3"/>
                                        </p:tgtEl>
                                      </p:cBhvr>
                                    </p:animEffect>
                                    <p:anim calcmode="lin" valueType="num">
                                      <p:cBhvr>
                                        <p:cTn id="14" dur="1000" fill="hold"/>
                                        <p:tgtEl>
                                          <p:spTgt spid="3"/>
                                        </p:tgtEl>
                                        <p:attrNameLst>
                                          <p:attrName>ppt_x</p:attrName>
                                        </p:attrNameLst>
                                      </p:cBhvr>
                                      <p:tavLst>
                                        <p:tav tm="0">
                                          <p:val>
                                            <p:strVal val="#ppt_x"/>
                                          </p:val>
                                        </p:tav>
                                        <p:tav tm="100000">
                                          <p:val>
                                            <p:strVal val="#ppt_x"/>
                                          </p:val>
                                        </p:tav>
                                      </p:tavLst>
                                    </p:anim>
                                    <p:anim calcmode="lin" valueType="num">
                                      <p:cBhvr>
                                        <p:cTn id="15"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8"/>
          <p:cNvSpPr txBox="1"/>
          <p:nvPr/>
        </p:nvSpPr>
        <p:spPr>
          <a:xfrm>
            <a:off x="1170428" y="2330766"/>
            <a:ext cx="8195994" cy="10156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AR" sz="6000" b="1" dirty="0">
                <a:solidFill>
                  <a:srgbClr val="172186"/>
                </a:solidFill>
                <a:latin typeface="Century Gothic" panose="020B0502020202020204" pitchFamily="34" charset="0"/>
              </a:rPr>
              <a:t>Variables Aleatorias</a:t>
            </a:r>
            <a:endParaRPr kumimoji="0" lang="es-AR" sz="6000" b="1" i="0" u="none" strike="noStrike" kern="1200" cap="none" spc="0" normalizeH="0" baseline="0" noProof="0" dirty="0">
              <a:ln>
                <a:noFill/>
              </a:ln>
              <a:solidFill>
                <a:srgbClr val="172186"/>
              </a:solidFill>
              <a:effectLst/>
              <a:uLnTx/>
              <a:uFillTx/>
              <a:latin typeface="Century Gothic" panose="020B0502020202020204" pitchFamily="34" charset="0"/>
            </a:endParaRPr>
          </a:p>
        </p:txBody>
      </p:sp>
      <p:sp>
        <p:nvSpPr>
          <p:cNvPr id="2" name="TextBox 8">
            <a:extLst>
              <a:ext uri="{FF2B5EF4-FFF2-40B4-BE49-F238E27FC236}">
                <a16:creationId xmlns:a16="http://schemas.microsoft.com/office/drawing/2014/main" id="{4BCA51B0-FBA4-5C34-EB1F-A2D97B1C45E0}"/>
              </a:ext>
            </a:extLst>
          </p:cNvPr>
          <p:cNvSpPr txBox="1"/>
          <p:nvPr/>
        </p:nvSpPr>
        <p:spPr>
          <a:xfrm>
            <a:off x="1263411" y="3346429"/>
            <a:ext cx="7139184" cy="584775"/>
          </a:xfrm>
          <a:prstGeom prst="rect">
            <a:avLst/>
          </a:prstGeom>
          <a:noFill/>
        </p:spPr>
        <p:txBody>
          <a:bodyPr wrap="square" rtlCol="0">
            <a:spAutoFit/>
          </a:bodyPr>
          <a:lstStyle/>
          <a:p>
            <a:r>
              <a:rPr lang="es-ES" sz="3200" dirty="0">
                <a:solidFill>
                  <a:srgbClr val="FD8204"/>
                </a:solidFill>
                <a:latin typeface="Century Gothic" panose="020B0502020202020204" pitchFamily="34" charset="0"/>
              </a:rPr>
              <a:t>Discretas</a:t>
            </a:r>
          </a:p>
        </p:txBody>
      </p:sp>
    </p:spTree>
    <p:extLst>
      <p:ext uri="{BB962C8B-B14F-4D97-AF65-F5344CB8AC3E}">
        <p14:creationId xmlns:p14="http://schemas.microsoft.com/office/powerpoint/2010/main" val="373528273"/>
      </p:ext>
    </p:extLst>
  </p:cSld>
  <p:clrMapOvr>
    <a:masterClrMapping/>
  </p:clrMapOvr>
  <p:transition spd="slow" advTm="3702">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1000"/>
                                        <p:tgtEl>
                                          <p:spTgt spid="2"/>
                                        </p:tgtEl>
                                      </p:cBhvr>
                                    </p:animEffect>
                                    <p:anim calcmode="lin" valueType="num">
                                      <p:cBhvr>
                                        <p:cTn id="14" dur="1000" fill="hold"/>
                                        <p:tgtEl>
                                          <p:spTgt spid="2"/>
                                        </p:tgtEl>
                                        <p:attrNameLst>
                                          <p:attrName>ppt_x</p:attrName>
                                        </p:attrNameLst>
                                      </p:cBhvr>
                                      <p:tavLst>
                                        <p:tav tm="0">
                                          <p:val>
                                            <p:strVal val="#ppt_x"/>
                                          </p:val>
                                        </p:tav>
                                        <p:tav tm="100000">
                                          <p:val>
                                            <p:strVal val="#ppt_x"/>
                                          </p:val>
                                        </p:tav>
                                      </p:tavLst>
                                    </p:anim>
                                    <p:anim calcmode="lin" valueType="num">
                                      <p:cBhvr>
                                        <p:cTn id="15"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2"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Rectángulo 1">
                <a:extLst>
                  <a:ext uri="{FF2B5EF4-FFF2-40B4-BE49-F238E27FC236}">
                    <a16:creationId xmlns:a16="http://schemas.microsoft.com/office/drawing/2014/main" id="{22DDE363-DE76-4B45-8274-2B1C249F5A46}"/>
                  </a:ext>
                </a:extLst>
              </p:cNvPr>
              <p:cNvSpPr/>
              <p:nvPr/>
            </p:nvSpPr>
            <p:spPr>
              <a:xfrm>
                <a:off x="1524000" y="980729"/>
                <a:ext cx="9108382" cy="6026073"/>
              </a:xfrm>
              <a:prstGeom prst="rect">
                <a:avLst/>
              </a:prstGeom>
            </p:spPr>
            <p:txBody>
              <a:bodyPr wrap="square">
                <a:spAutoFit/>
              </a:bodyPr>
              <a:lstStyle/>
              <a:p>
                <a:pPr>
                  <a:lnSpc>
                    <a:spcPct val="107000"/>
                  </a:lnSpc>
                  <a:spcAft>
                    <a:spcPts val="800"/>
                  </a:spcAft>
                </a:pPr>
                <a14:m>
                  <m:oMathPara xmlns:m="http://schemas.openxmlformats.org/officeDocument/2006/math">
                    <m:oMathParaPr>
                      <m:jc m:val="centerGroup"/>
                    </m:oMathParaPr>
                    <m:oMath xmlns:m="http://schemas.openxmlformats.org/officeDocument/2006/math">
                      <m:r>
                        <a:rPr lang="es-AR" i="1">
                          <a:latin typeface="Cambria Math" panose="02040503050406030204" pitchFamily="18" charset="0"/>
                          <a:ea typeface="Times New Roman" panose="02020603050405020304" pitchFamily="18" charset="0"/>
                          <a:cs typeface="Times New Roman" panose="02020603050405020304" pitchFamily="18" charset="0"/>
                        </a:rPr>
                        <m:t>𝑋</m:t>
                      </m:r>
                      <m:r>
                        <a:rPr lang="es-AR" i="1">
                          <a:latin typeface="Cambria Math" panose="02040503050406030204" pitchFamily="18" charset="0"/>
                          <a:ea typeface="Calibri" panose="020F0502020204030204" pitchFamily="34" charset="0"/>
                          <a:cs typeface="Times New Roman" panose="02020603050405020304" pitchFamily="18" charset="0"/>
                        </a:rPr>
                        <m:t>~ </m:t>
                      </m:r>
                      <m:r>
                        <a:rPr lang="es-AR" i="1">
                          <a:latin typeface="Cambria Math" panose="02040503050406030204" pitchFamily="18" charset="0"/>
                          <a:ea typeface="Calibri" panose="020F0502020204030204" pitchFamily="34" charset="0"/>
                          <a:cs typeface="Times New Roman" panose="02020603050405020304" pitchFamily="18" charset="0"/>
                        </a:rPr>
                        <m:t>𝑁</m:t>
                      </m:r>
                      <m:r>
                        <a:rPr lang="es-AR" i="1">
                          <a:latin typeface="Cambria Math" panose="02040503050406030204" pitchFamily="18" charset="0"/>
                          <a:ea typeface="Calibri" panose="020F0502020204030204" pitchFamily="34" charset="0"/>
                          <a:cs typeface="Times New Roman" panose="02020603050405020304" pitchFamily="18" charset="0"/>
                        </a:rPr>
                        <m:t>(</m:t>
                      </m:r>
                      <m:r>
                        <a:rPr lang="es-AR" i="1">
                          <a:latin typeface="Cambria Math" panose="02040503050406030204" pitchFamily="18" charset="0"/>
                          <a:ea typeface="Calibri" panose="020F0502020204030204" pitchFamily="34" charset="0"/>
                          <a:cs typeface="Times New Roman" panose="02020603050405020304" pitchFamily="18" charset="0"/>
                        </a:rPr>
                        <m:t>𝜇</m:t>
                      </m:r>
                      <m:r>
                        <a:rPr lang="es-AR" i="1">
                          <a:latin typeface="Cambria Math" panose="02040503050406030204" pitchFamily="18" charset="0"/>
                          <a:ea typeface="Calibri" panose="020F0502020204030204" pitchFamily="34" charset="0"/>
                          <a:cs typeface="Times New Roman" panose="02020603050405020304" pitchFamily="18" charset="0"/>
                        </a:rPr>
                        <m:t>;</m:t>
                      </m:r>
                      <m:r>
                        <a:rPr lang="es-AR" i="1">
                          <a:latin typeface="Cambria Math" panose="02040503050406030204" pitchFamily="18" charset="0"/>
                          <a:ea typeface="Calibri" panose="020F0502020204030204" pitchFamily="34" charset="0"/>
                          <a:cs typeface="Times New Roman" panose="02020603050405020304" pitchFamily="18" charset="0"/>
                        </a:rPr>
                        <m:t>𝜎</m:t>
                      </m:r>
                      <m:r>
                        <a:rPr lang="es-AR" i="1">
                          <a:latin typeface="Cambria Math" panose="02040503050406030204" pitchFamily="18" charset="0"/>
                          <a:ea typeface="Calibri" panose="020F0502020204030204" pitchFamily="34" charset="0"/>
                          <a:cs typeface="Times New Roman" panose="02020603050405020304" pitchFamily="18" charset="0"/>
                        </a:rPr>
                        <m:t>)</m:t>
                      </m:r>
                    </m:oMath>
                  </m:oMathPara>
                </a14:m>
                <a:endParaRPr lang="es-AR" sz="1400" dirty="0">
                  <a:latin typeface="Century Gothic" panose="020B050202020202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s-AR" sz="1400" dirty="0">
                  <a:latin typeface="Century Gothic" panose="020B050202020202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r>
                        <a:rPr lang="es-AR" i="1">
                          <a:latin typeface="Cambria Math" panose="02040503050406030204" pitchFamily="18" charset="0"/>
                          <a:ea typeface="Calibri" panose="020F0502020204030204" pitchFamily="34" charset="0"/>
                          <a:cs typeface="Times New Roman" panose="02020603050405020304" pitchFamily="18" charset="0"/>
                        </a:rPr>
                        <m:t>𝑌</m:t>
                      </m:r>
                      <m:r>
                        <a:rPr lang="es-AR" i="1">
                          <a:latin typeface="Cambria Math" panose="02040503050406030204" pitchFamily="18" charset="0"/>
                          <a:ea typeface="Calibri" panose="020F0502020204030204" pitchFamily="34" charset="0"/>
                          <a:cs typeface="Times New Roman" panose="02020603050405020304" pitchFamily="18" charset="0"/>
                        </a:rPr>
                        <m:t>=</m:t>
                      </m:r>
                      <m:sSup>
                        <m:sSupPr>
                          <m:ctrlPr>
                            <a:rPr lang="es-AR" i="1">
                              <a:latin typeface="Cambria Math" panose="02040503050406030204" pitchFamily="18" charset="0"/>
                              <a:ea typeface="Times New Roman" panose="02020603050405020304" pitchFamily="18" charset="0"/>
                              <a:cs typeface="Times New Roman" panose="02020603050405020304" pitchFamily="18" charset="0"/>
                            </a:rPr>
                          </m:ctrlPr>
                        </m:sSupPr>
                        <m:e>
                          <m:r>
                            <a:rPr lang="es-AR" i="1">
                              <a:latin typeface="Cambria Math" panose="02040503050406030204" pitchFamily="18" charset="0"/>
                              <a:ea typeface="Times New Roman" panose="02020603050405020304" pitchFamily="18" charset="0"/>
                              <a:cs typeface="Times New Roman" panose="02020603050405020304" pitchFamily="18" charset="0"/>
                            </a:rPr>
                            <m:t>𝑒</m:t>
                          </m:r>
                        </m:e>
                        <m:sup>
                          <m:r>
                            <a:rPr lang="es-AR" i="1">
                              <a:latin typeface="Cambria Math" panose="02040503050406030204" pitchFamily="18" charset="0"/>
                              <a:ea typeface="Times New Roman" panose="02020603050405020304" pitchFamily="18" charset="0"/>
                              <a:cs typeface="Times New Roman" panose="02020603050405020304" pitchFamily="18" charset="0"/>
                            </a:rPr>
                            <m:t>𝑋</m:t>
                          </m:r>
                        </m:sup>
                      </m:sSup>
                      <m:r>
                        <a:rPr lang="es-AR" i="1">
                          <a:latin typeface="Cambria Math" panose="02040503050406030204" pitchFamily="18" charset="0"/>
                          <a:ea typeface="Calibri" panose="020F0502020204030204" pitchFamily="34" charset="0"/>
                          <a:cs typeface="Times New Roman" panose="02020603050405020304" pitchFamily="18" charset="0"/>
                        </a:rPr>
                        <m:t> ~ </m:t>
                      </m:r>
                      <m:r>
                        <a:rPr lang="es-AR" i="1">
                          <a:latin typeface="Cambria Math" panose="02040503050406030204" pitchFamily="18" charset="0"/>
                          <a:ea typeface="Calibri" panose="020F0502020204030204" pitchFamily="34" charset="0"/>
                          <a:cs typeface="Times New Roman" panose="02020603050405020304" pitchFamily="18" charset="0"/>
                        </a:rPr>
                        <m:t>𝐿𝑁</m:t>
                      </m:r>
                      <m:r>
                        <a:rPr lang="es-AR" i="1">
                          <a:latin typeface="Cambria Math" panose="02040503050406030204" pitchFamily="18" charset="0"/>
                          <a:ea typeface="Calibri" panose="020F0502020204030204" pitchFamily="34" charset="0"/>
                          <a:cs typeface="Times New Roman" panose="02020603050405020304" pitchFamily="18" charset="0"/>
                        </a:rPr>
                        <m:t>(</m:t>
                      </m:r>
                      <m:r>
                        <a:rPr lang="es-AR" i="1">
                          <a:latin typeface="Cambria Math" panose="02040503050406030204" pitchFamily="18" charset="0"/>
                          <a:ea typeface="Calibri" panose="020F0502020204030204" pitchFamily="34" charset="0"/>
                          <a:cs typeface="Times New Roman" panose="02020603050405020304" pitchFamily="18" charset="0"/>
                        </a:rPr>
                        <m:t>𝜇</m:t>
                      </m:r>
                      <m:r>
                        <a:rPr lang="es-AR" i="1">
                          <a:latin typeface="Cambria Math" panose="02040503050406030204" pitchFamily="18" charset="0"/>
                          <a:ea typeface="Calibri" panose="020F0502020204030204" pitchFamily="34" charset="0"/>
                          <a:cs typeface="Times New Roman" panose="02020603050405020304" pitchFamily="18" charset="0"/>
                        </a:rPr>
                        <m:t>;</m:t>
                      </m:r>
                      <m:r>
                        <a:rPr lang="es-AR" i="1">
                          <a:latin typeface="Cambria Math" panose="02040503050406030204" pitchFamily="18" charset="0"/>
                          <a:ea typeface="Calibri" panose="020F0502020204030204" pitchFamily="34" charset="0"/>
                          <a:cs typeface="Times New Roman" panose="02020603050405020304" pitchFamily="18" charset="0"/>
                        </a:rPr>
                        <m:t>𝜎</m:t>
                      </m:r>
                      <m:r>
                        <a:rPr lang="es-AR" i="1">
                          <a:latin typeface="Cambria Math" panose="02040503050406030204" pitchFamily="18" charset="0"/>
                          <a:ea typeface="Calibri" panose="020F0502020204030204" pitchFamily="34" charset="0"/>
                          <a:cs typeface="Times New Roman" panose="02020603050405020304" pitchFamily="18" charset="0"/>
                        </a:rPr>
                        <m:t>)⇒</m:t>
                      </m:r>
                      <m:func>
                        <m:funcPr>
                          <m:ctrlPr>
                            <a:rPr lang="es-AR" i="1">
                              <a:latin typeface="Cambria Math" panose="02040503050406030204" pitchFamily="18" charset="0"/>
                              <a:ea typeface="Calibri" panose="020F0502020204030204" pitchFamily="34" charset="0"/>
                              <a:cs typeface="Times New Roman" panose="02020603050405020304" pitchFamily="18" charset="0"/>
                            </a:rPr>
                          </m:ctrlPr>
                        </m:funcPr>
                        <m:fName>
                          <m:r>
                            <a:rPr lang="es-AR" i="1">
                              <a:latin typeface="Cambria Math" panose="02040503050406030204" pitchFamily="18" charset="0"/>
                              <a:ea typeface="Calibri" panose="020F0502020204030204" pitchFamily="34" charset="0"/>
                              <a:cs typeface="Times New Roman" panose="02020603050405020304" pitchFamily="18" charset="0"/>
                            </a:rPr>
                            <m:t>𝑙𝑛</m:t>
                          </m:r>
                        </m:fName>
                        <m:e>
                          <m:r>
                            <a:rPr lang="es-AR" i="1">
                              <a:latin typeface="Cambria Math" panose="02040503050406030204" pitchFamily="18" charset="0"/>
                              <a:ea typeface="Calibri" panose="020F0502020204030204" pitchFamily="34" charset="0"/>
                              <a:cs typeface="Times New Roman" panose="02020603050405020304" pitchFamily="18" charset="0"/>
                            </a:rPr>
                            <m:t>𝑌</m:t>
                          </m:r>
                        </m:e>
                      </m:func>
                      <m:r>
                        <a:rPr lang="es-AR" i="1">
                          <a:latin typeface="Cambria Math" panose="02040503050406030204" pitchFamily="18" charset="0"/>
                          <a:ea typeface="Calibri" panose="020F0502020204030204" pitchFamily="34" charset="0"/>
                          <a:cs typeface="Times New Roman" panose="02020603050405020304" pitchFamily="18" charset="0"/>
                        </a:rPr>
                        <m:t>=</m:t>
                      </m:r>
                      <m:r>
                        <a:rPr lang="es-AR" i="1">
                          <a:latin typeface="Cambria Math" panose="02040503050406030204" pitchFamily="18" charset="0"/>
                          <a:ea typeface="Times New Roman" panose="02020603050405020304" pitchFamily="18" charset="0"/>
                          <a:cs typeface="Times New Roman" panose="02020603050405020304" pitchFamily="18" charset="0"/>
                        </a:rPr>
                        <m:t>𝑋</m:t>
                      </m:r>
                      <m:r>
                        <a:rPr lang="es-AR" i="1">
                          <a:latin typeface="Cambria Math" panose="02040503050406030204" pitchFamily="18" charset="0"/>
                          <a:ea typeface="Calibri" panose="020F0502020204030204" pitchFamily="34" charset="0"/>
                          <a:cs typeface="Times New Roman" panose="02020603050405020304" pitchFamily="18" charset="0"/>
                        </a:rPr>
                        <m:t> ~ </m:t>
                      </m:r>
                      <m:r>
                        <a:rPr lang="es-AR" i="1">
                          <a:latin typeface="Cambria Math" panose="02040503050406030204" pitchFamily="18" charset="0"/>
                          <a:ea typeface="Calibri" panose="020F0502020204030204" pitchFamily="34" charset="0"/>
                          <a:cs typeface="Times New Roman" panose="02020603050405020304" pitchFamily="18" charset="0"/>
                        </a:rPr>
                        <m:t>𝑁</m:t>
                      </m:r>
                      <m:r>
                        <a:rPr lang="es-AR" i="1">
                          <a:latin typeface="Cambria Math" panose="02040503050406030204" pitchFamily="18" charset="0"/>
                          <a:ea typeface="Calibri" panose="020F0502020204030204" pitchFamily="34" charset="0"/>
                          <a:cs typeface="Times New Roman" panose="02020603050405020304" pitchFamily="18" charset="0"/>
                        </a:rPr>
                        <m:t>(</m:t>
                      </m:r>
                      <m:r>
                        <a:rPr lang="es-AR" i="1">
                          <a:latin typeface="Cambria Math" panose="02040503050406030204" pitchFamily="18" charset="0"/>
                          <a:ea typeface="Calibri" panose="020F0502020204030204" pitchFamily="34" charset="0"/>
                          <a:cs typeface="Times New Roman" panose="02020603050405020304" pitchFamily="18" charset="0"/>
                        </a:rPr>
                        <m:t>𝜇</m:t>
                      </m:r>
                      <m:r>
                        <a:rPr lang="es-AR" i="1">
                          <a:latin typeface="Cambria Math" panose="02040503050406030204" pitchFamily="18" charset="0"/>
                          <a:ea typeface="Calibri" panose="020F0502020204030204" pitchFamily="34" charset="0"/>
                          <a:cs typeface="Times New Roman" panose="02020603050405020304" pitchFamily="18" charset="0"/>
                        </a:rPr>
                        <m:t>;</m:t>
                      </m:r>
                      <m:r>
                        <a:rPr lang="es-AR" i="1">
                          <a:latin typeface="Cambria Math" panose="02040503050406030204" pitchFamily="18" charset="0"/>
                          <a:ea typeface="Calibri" panose="020F0502020204030204" pitchFamily="34" charset="0"/>
                          <a:cs typeface="Times New Roman" panose="02020603050405020304" pitchFamily="18" charset="0"/>
                        </a:rPr>
                        <m:t>𝜎</m:t>
                      </m:r>
                      <m:r>
                        <a:rPr lang="es-AR" i="1">
                          <a:latin typeface="Cambria Math" panose="02040503050406030204" pitchFamily="18" charset="0"/>
                          <a:ea typeface="Calibri" panose="020F0502020204030204" pitchFamily="34" charset="0"/>
                          <a:cs typeface="Times New Roman" panose="02020603050405020304" pitchFamily="18" charset="0"/>
                        </a:rPr>
                        <m:t>)</m:t>
                      </m:r>
                    </m:oMath>
                  </m:oMathPara>
                </a14:m>
                <a:endParaRPr lang="es-AR" sz="1400" dirty="0">
                  <a:latin typeface="Century Gothic" panose="020B050202020202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s-AR" b="1" dirty="0">
                  <a:solidFill>
                    <a:srgbClr val="2E3192"/>
                  </a:solidFill>
                  <a:latin typeface="Century Gothic" panose="020B0502020202020204" pitchFamily="34" charset="0"/>
                </a:endParaRPr>
              </a:p>
              <a:p>
                <a:pPr>
                  <a:lnSpc>
                    <a:spcPct val="107000"/>
                  </a:lnSpc>
                  <a:spcAft>
                    <a:spcPts val="800"/>
                  </a:spcAft>
                </a:pPr>
                <a:r>
                  <a:rPr lang="es-AR" b="1" dirty="0">
                    <a:solidFill>
                      <a:srgbClr val="2E3192"/>
                    </a:solidFill>
                    <a:latin typeface="Century Gothic" panose="020B0502020202020204" pitchFamily="34" charset="0"/>
                  </a:rPr>
                  <a:t>Función de Densidad</a:t>
                </a:r>
              </a:p>
              <a:p>
                <a:pPr algn="just">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es-AR" i="1">
                              <a:latin typeface="Cambria Math" panose="02040503050406030204" pitchFamily="18" charset="0"/>
                              <a:ea typeface="Times New Roman" panose="02020603050405020304" pitchFamily="18" charset="0"/>
                              <a:cs typeface="Times New Roman" panose="02020603050405020304" pitchFamily="18" charset="0"/>
                            </a:rPr>
                          </m:ctrlPr>
                        </m:sSubPr>
                        <m:e>
                          <m:r>
                            <a:rPr lang="es-AR" i="1">
                              <a:latin typeface="Cambria Math" panose="02040503050406030204" pitchFamily="18" charset="0"/>
                              <a:ea typeface="Times New Roman" panose="02020603050405020304" pitchFamily="18" charset="0"/>
                              <a:cs typeface="Times New Roman" panose="02020603050405020304" pitchFamily="18" charset="0"/>
                            </a:rPr>
                            <m:t>𝑓</m:t>
                          </m:r>
                        </m:e>
                        <m:sub>
                          <m:r>
                            <a:rPr lang="es-AR" i="1">
                              <a:latin typeface="Cambria Math" panose="02040503050406030204" pitchFamily="18" charset="0"/>
                              <a:ea typeface="Times New Roman" panose="02020603050405020304" pitchFamily="18" charset="0"/>
                              <a:cs typeface="Times New Roman" panose="02020603050405020304" pitchFamily="18" charset="0"/>
                            </a:rPr>
                            <m:t>𝑌</m:t>
                          </m:r>
                        </m:sub>
                      </m:sSub>
                      <m:d>
                        <m:dPr>
                          <m:ctrlPr>
                            <a:rPr lang="es-AR" i="1">
                              <a:latin typeface="Cambria Math" panose="02040503050406030204" pitchFamily="18" charset="0"/>
                              <a:ea typeface="Times New Roman" panose="02020603050405020304" pitchFamily="18" charset="0"/>
                              <a:cs typeface="Times New Roman" panose="02020603050405020304" pitchFamily="18" charset="0"/>
                            </a:rPr>
                          </m:ctrlPr>
                        </m:dPr>
                        <m:e>
                          <m:r>
                            <a:rPr lang="es-AR" i="1">
                              <a:latin typeface="Cambria Math" panose="02040503050406030204" pitchFamily="18" charset="0"/>
                              <a:ea typeface="Times New Roman" panose="02020603050405020304" pitchFamily="18" charset="0"/>
                              <a:cs typeface="Times New Roman" panose="02020603050405020304" pitchFamily="18" charset="0"/>
                            </a:rPr>
                            <m:t>𝑦</m:t>
                          </m:r>
                        </m:e>
                      </m:d>
                      <m:r>
                        <a:rPr lang="es-AR" i="1">
                          <a:latin typeface="Cambria Math" panose="02040503050406030204" pitchFamily="18" charset="0"/>
                          <a:ea typeface="Times New Roman" panose="02020603050405020304" pitchFamily="18" charset="0"/>
                          <a:cs typeface="Times New Roman" panose="02020603050405020304" pitchFamily="18" charset="0"/>
                        </a:rPr>
                        <m:t>=</m:t>
                      </m:r>
                      <m:f>
                        <m:fPr>
                          <m:ctrlPr>
                            <a:rPr lang="es-AR" i="1">
                              <a:latin typeface="Cambria Math" panose="02040503050406030204" pitchFamily="18" charset="0"/>
                              <a:ea typeface="Times New Roman" panose="02020603050405020304" pitchFamily="18" charset="0"/>
                              <a:cs typeface="Times New Roman" panose="02020603050405020304" pitchFamily="18" charset="0"/>
                            </a:rPr>
                          </m:ctrlPr>
                        </m:fPr>
                        <m:num>
                          <m:r>
                            <a:rPr lang="es-AR" i="1">
                              <a:latin typeface="Cambria Math" panose="02040503050406030204" pitchFamily="18" charset="0"/>
                              <a:ea typeface="Times New Roman" panose="02020603050405020304" pitchFamily="18" charset="0"/>
                              <a:cs typeface="Times New Roman" panose="02020603050405020304" pitchFamily="18" charset="0"/>
                            </a:rPr>
                            <m:t>1</m:t>
                          </m:r>
                        </m:num>
                        <m:den>
                          <m:r>
                            <a:rPr lang="es-AR" i="1">
                              <a:latin typeface="Cambria Math" panose="02040503050406030204" pitchFamily="18" charset="0"/>
                              <a:ea typeface="Times New Roman" panose="02020603050405020304" pitchFamily="18" charset="0"/>
                              <a:cs typeface="Times New Roman" panose="02020603050405020304" pitchFamily="18" charset="0"/>
                            </a:rPr>
                            <m:t>𝑦</m:t>
                          </m:r>
                          <m:rad>
                            <m:radPr>
                              <m:degHide m:val="on"/>
                              <m:ctrlPr>
                                <a:rPr lang="es-AR" i="1">
                                  <a:latin typeface="Cambria Math" panose="02040503050406030204" pitchFamily="18" charset="0"/>
                                  <a:ea typeface="Times New Roman" panose="02020603050405020304" pitchFamily="18" charset="0"/>
                                  <a:cs typeface="Times New Roman" panose="02020603050405020304" pitchFamily="18" charset="0"/>
                                </a:rPr>
                              </m:ctrlPr>
                            </m:radPr>
                            <m:deg/>
                            <m:e>
                              <m:r>
                                <a:rPr lang="es-AR" i="1">
                                  <a:latin typeface="Cambria Math" panose="02040503050406030204" pitchFamily="18" charset="0"/>
                                  <a:ea typeface="Times New Roman" panose="02020603050405020304" pitchFamily="18" charset="0"/>
                                  <a:cs typeface="Times New Roman" panose="02020603050405020304" pitchFamily="18" charset="0"/>
                                </a:rPr>
                                <m:t>2</m:t>
                              </m:r>
                              <m:r>
                                <a:rPr lang="es-AR" i="1">
                                  <a:latin typeface="Cambria Math" panose="02040503050406030204" pitchFamily="18" charset="0"/>
                                  <a:ea typeface="Times New Roman" panose="02020603050405020304" pitchFamily="18" charset="0"/>
                                  <a:cs typeface="Times New Roman" panose="02020603050405020304" pitchFamily="18" charset="0"/>
                                </a:rPr>
                                <m:t>𝜋</m:t>
                              </m:r>
                              <m:sSup>
                                <m:sSupPr>
                                  <m:ctrlPr>
                                    <a:rPr lang="es-AR" i="1">
                                      <a:latin typeface="Cambria Math" panose="02040503050406030204" pitchFamily="18" charset="0"/>
                                      <a:ea typeface="Times New Roman" panose="02020603050405020304" pitchFamily="18" charset="0"/>
                                      <a:cs typeface="Times New Roman" panose="02020603050405020304" pitchFamily="18" charset="0"/>
                                    </a:rPr>
                                  </m:ctrlPr>
                                </m:sSupPr>
                                <m:e>
                                  <m:r>
                                    <a:rPr lang="es-AR" i="1">
                                      <a:latin typeface="Cambria Math" panose="02040503050406030204" pitchFamily="18" charset="0"/>
                                      <a:ea typeface="Times New Roman" panose="02020603050405020304" pitchFamily="18" charset="0"/>
                                      <a:cs typeface="Times New Roman" panose="02020603050405020304" pitchFamily="18" charset="0"/>
                                    </a:rPr>
                                    <m:t>𝜎</m:t>
                                  </m:r>
                                </m:e>
                                <m:sup>
                                  <m:r>
                                    <a:rPr lang="es-AR" i="1">
                                      <a:latin typeface="Cambria Math" panose="02040503050406030204" pitchFamily="18" charset="0"/>
                                      <a:ea typeface="Times New Roman" panose="02020603050405020304" pitchFamily="18" charset="0"/>
                                      <a:cs typeface="Times New Roman" panose="02020603050405020304" pitchFamily="18" charset="0"/>
                                    </a:rPr>
                                    <m:t>2</m:t>
                                  </m:r>
                                </m:sup>
                              </m:sSup>
                            </m:e>
                          </m:rad>
                        </m:den>
                      </m:f>
                      <m:sSup>
                        <m:sSupPr>
                          <m:ctrlPr>
                            <a:rPr lang="es-AR" i="1">
                              <a:latin typeface="Cambria Math" panose="02040503050406030204" pitchFamily="18" charset="0"/>
                              <a:ea typeface="Times New Roman" panose="02020603050405020304" pitchFamily="18" charset="0"/>
                              <a:cs typeface="Times New Roman" panose="02020603050405020304" pitchFamily="18" charset="0"/>
                            </a:rPr>
                          </m:ctrlPr>
                        </m:sSupPr>
                        <m:e>
                          <m:r>
                            <a:rPr lang="es-AR" i="1">
                              <a:latin typeface="Cambria Math" panose="02040503050406030204" pitchFamily="18" charset="0"/>
                              <a:ea typeface="Times New Roman" panose="02020603050405020304" pitchFamily="18" charset="0"/>
                              <a:cs typeface="Times New Roman" panose="02020603050405020304" pitchFamily="18" charset="0"/>
                            </a:rPr>
                            <m:t>𝑒</m:t>
                          </m:r>
                        </m:e>
                        <m:sup>
                          <m:r>
                            <a:rPr lang="es-AR" i="1">
                              <a:latin typeface="Cambria Math" panose="02040503050406030204" pitchFamily="18" charset="0"/>
                              <a:ea typeface="Times New Roman" panose="02020603050405020304" pitchFamily="18" charset="0"/>
                              <a:cs typeface="Times New Roman" panose="02020603050405020304" pitchFamily="18" charset="0"/>
                            </a:rPr>
                            <m:t>−</m:t>
                          </m:r>
                          <m:f>
                            <m:fPr>
                              <m:ctrlPr>
                                <a:rPr lang="es-AR" i="1">
                                  <a:latin typeface="Cambria Math" panose="02040503050406030204" pitchFamily="18" charset="0"/>
                                  <a:ea typeface="Times New Roman" panose="02020603050405020304" pitchFamily="18" charset="0"/>
                                  <a:cs typeface="Times New Roman" panose="02020603050405020304" pitchFamily="18" charset="0"/>
                                </a:rPr>
                              </m:ctrlPr>
                            </m:fPr>
                            <m:num>
                              <m:r>
                                <a:rPr lang="es-AR" i="1">
                                  <a:latin typeface="Cambria Math" panose="02040503050406030204" pitchFamily="18" charset="0"/>
                                  <a:ea typeface="Times New Roman" panose="02020603050405020304" pitchFamily="18" charset="0"/>
                                  <a:cs typeface="Times New Roman" panose="02020603050405020304" pitchFamily="18" charset="0"/>
                                </a:rPr>
                                <m:t>1</m:t>
                              </m:r>
                            </m:num>
                            <m:den>
                              <m:r>
                                <a:rPr lang="es-AR" i="1">
                                  <a:latin typeface="Cambria Math" panose="02040503050406030204" pitchFamily="18" charset="0"/>
                                  <a:ea typeface="Times New Roman" panose="02020603050405020304" pitchFamily="18" charset="0"/>
                                  <a:cs typeface="Times New Roman" panose="02020603050405020304" pitchFamily="18" charset="0"/>
                                </a:rPr>
                                <m:t>2</m:t>
                              </m:r>
                            </m:den>
                          </m:f>
                          <m:sSup>
                            <m:sSupPr>
                              <m:ctrlPr>
                                <a:rPr lang="es-AR" i="1">
                                  <a:latin typeface="Cambria Math" panose="02040503050406030204" pitchFamily="18" charset="0"/>
                                  <a:ea typeface="Times New Roman" panose="02020603050405020304" pitchFamily="18" charset="0"/>
                                  <a:cs typeface="Times New Roman" panose="02020603050405020304" pitchFamily="18" charset="0"/>
                                </a:rPr>
                              </m:ctrlPr>
                            </m:sSupPr>
                            <m:e>
                              <m:d>
                                <m:dPr>
                                  <m:ctrlPr>
                                    <a:rPr lang="es-AR" i="1">
                                      <a:latin typeface="Cambria Math" panose="02040503050406030204" pitchFamily="18" charset="0"/>
                                      <a:ea typeface="Times New Roman" panose="02020603050405020304" pitchFamily="18" charset="0"/>
                                      <a:cs typeface="Times New Roman" panose="02020603050405020304" pitchFamily="18" charset="0"/>
                                    </a:rPr>
                                  </m:ctrlPr>
                                </m:dPr>
                                <m:e>
                                  <m:f>
                                    <m:fPr>
                                      <m:ctrlPr>
                                        <a:rPr lang="es-AR" i="1">
                                          <a:latin typeface="Cambria Math" panose="02040503050406030204" pitchFamily="18" charset="0"/>
                                          <a:ea typeface="Times New Roman" panose="02020603050405020304" pitchFamily="18" charset="0"/>
                                          <a:cs typeface="Times New Roman" panose="02020603050405020304" pitchFamily="18" charset="0"/>
                                        </a:rPr>
                                      </m:ctrlPr>
                                    </m:fPr>
                                    <m:num>
                                      <m:func>
                                        <m:funcPr>
                                          <m:ctrlPr>
                                            <a:rPr lang="es-AR" i="1">
                                              <a:latin typeface="Cambria Math" panose="02040503050406030204" pitchFamily="18" charset="0"/>
                                              <a:ea typeface="Times New Roman" panose="02020603050405020304" pitchFamily="18" charset="0"/>
                                              <a:cs typeface="Times New Roman" panose="02020603050405020304" pitchFamily="18" charset="0"/>
                                            </a:rPr>
                                          </m:ctrlPr>
                                        </m:funcPr>
                                        <m:fName>
                                          <m:r>
                                            <m:rPr>
                                              <m:sty m:val="p"/>
                                            </m:rPr>
                                            <a:rPr lang="es-AR">
                                              <a:latin typeface="Cambria Math" panose="02040503050406030204" pitchFamily="18" charset="0"/>
                                              <a:ea typeface="Times New Roman" panose="02020603050405020304" pitchFamily="18" charset="0"/>
                                              <a:cs typeface="Times New Roman" panose="02020603050405020304" pitchFamily="18" charset="0"/>
                                            </a:rPr>
                                            <m:t>ln</m:t>
                                          </m:r>
                                        </m:fName>
                                        <m:e>
                                          <m:r>
                                            <a:rPr lang="es-AR" i="1">
                                              <a:latin typeface="Cambria Math" panose="02040503050406030204" pitchFamily="18" charset="0"/>
                                              <a:ea typeface="Times New Roman" panose="02020603050405020304" pitchFamily="18" charset="0"/>
                                              <a:cs typeface="Times New Roman" panose="02020603050405020304" pitchFamily="18" charset="0"/>
                                            </a:rPr>
                                            <m:t>𝑦</m:t>
                                          </m:r>
                                        </m:e>
                                      </m:func>
                                      <m:r>
                                        <a:rPr lang="es-AR" i="1">
                                          <a:latin typeface="Cambria Math" panose="02040503050406030204" pitchFamily="18" charset="0"/>
                                          <a:ea typeface="Times New Roman" panose="02020603050405020304" pitchFamily="18" charset="0"/>
                                          <a:cs typeface="Times New Roman" panose="02020603050405020304" pitchFamily="18" charset="0"/>
                                        </a:rPr>
                                        <m:t>−</m:t>
                                      </m:r>
                                      <m:r>
                                        <a:rPr lang="es-AR" i="1">
                                          <a:latin typeface="Cambria Math" panose="02040503050406030204" pitchFamily="18" charset="0"/>
                                          <a:ea typeface="Times New Roman" panose="02020603050405020304" pitchFamily="18" charset="0"/>
                                          <a:cs typeface="Times New Roman" panose="02020603050405020304" pitchFamily="18" charset="0"/>
                                        </a:rPr>
                                        <m:t>𝜇</m:t>
                                      </m:r>
                                    </m:num>
                                    <m:den>
                                      <m:r>
                                        <a:rPr lang="es-AR" i="1">
                                          <a:latin typeface="Cambria Math" panose="02040503050406030204" pitchFamily="18" charset="0"/>
                                          <a:ea typeface="Times New Roman" panose="02020603050405020304" pitchFamily="18" charset="0"/>
                                          <a:cs typeface="Times New Roman" panose="02020603050405020304" pitchFamily="18" charset="0"/>
                                        </a:rPr>
                                        <m:t>𝜎</m:t>
                                      </m:r>
                                      <m:r>
                                        <a:rPr lang="es-AR" i="1">
                                          <a:latin typeface="Cambria Math" panose="02040503050406030204" pitchFamily="18" charset="0"/>
                                          <a:ea typeface="Times New Roman" panose="02020603050405020304" pitchFamily="18" charset="0"/>
                                          <a:cs typeface="Times New Roman" panose="02020603050405020304" pitchFamily="18" charset="0"/>
                                        </a:rPr>
                                        <m:t> </m:t>
                                      </m:r>
                                    </m:den>
                                  </m:f>
                                </m:e>
                              </m:d>
                            </m:e>
                            <m:sup>
                              <m:r>
                                <a:rPr lang="es-AR" i="1">
                                  <a:latin typeface="Cambria Math" panose="02040503050406030204" pitchFamily="18" charset="0"/>
                                  <a:ea typeface="Times New Roman" panose="02020603050405020304" pitchFamily="18" charset="0"/>
                                  <a:cs typeface="Times New Roman" panose="02020603050405020304" pitchFamily="18" charset="0"/>
                                </a:rPr>
                                <m:t>2</m:t>
                              </m:r>
                            </m:sup>
                          </m:sSup>
                        </m:sup>
                      </m:sSup>
                    </m:oMath>
                  </m:oMathPara>
                </a14:m>
                <a:endParaRPr lang="es-AR" sz="1400" dirty="0">
                  <a:latin typeface="Century Gothic" panose="020B050202020202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s-AR" b="1" dirty="0">
                  <a:solidFill>
                    <a:srgbClr val="FF0000"/>
                  </a:solidFill>
                  <a:latin typeface="Century Gothic" panose="020B0502020202020204" pitchFamily="34" charset="0"/>
                </a:endParaRPr>
              </a:p>
              <a:p>
                <a:pPr>
                  <a:lnSpc>
                    <a:spcPct val="107000"/>
                  </a:lnSpc>
                  <a:spcAft>
                    <a:spcPts val="800"/>
                  </a:spcAft>
                </a:pPr>
                <a:r>
                  <a:rPr lang="es-AR" b="1" dirty="0">
                    <a:solidFill>
                      <a:srgbClr val="2E3192"/>
                    </a:solidFill>
                    <a:latin typeface="Century Gothic" panose="020B0502020202020204" pitchFamily="34" charset="0"/>
                  </a:rPr>
                  <a:t>Esperanza Matemática</a:t>
                </a:r>
              </a:p>
              <a:p>
                <a:pPr algn="just">
                  <a:lnSpc>
                    <a:spcPct val="107000"/>
                  </a:lnSpc>
                  <a:spcAft>
                    <a:spcPts val="800"/>
                  </a:spcAft>
                </a:pPr>
                <a14:m>
                  <m:oMathPara xmlns:m="http://schemas.openxmlformats.org/officeDocument/2006/math">
                    <m:oMathParaPr>
                      <m:jc m:val="centerGroup"/>
                    </m:oMathParaPr>
                    <m:oMath xmlns:m="http://schemas.openxmlformats.org/officeDocument/2006/math">
                      <m:r>
                        <a:rPr lang="es-AR" i="1">
                          <a:latin typeface="Cambria Math" panose="02040503050406030204" pitchFamily="18" charset="0"/>
                          <a:ea typeface="Times New Roman" panose="02020603050405020304" pitchFamily="18" charset="0"/>
                          <a:cs typeface="Times New Roman" panose="02020603050405020304" pitchFamily="18" charset="0"/>
                        </a:rPr>
                        <m:t>𝐸</m:t>
                      </m:r>
                      <m:d>
                        <m:dPr>
                          <m:begChr m:val="["/>
                          <m:endChr m:val="]"/>
                          <m:ctrlPr>
                            <a:rPr lang="es-AR" i="1">
                              <a:latin typeface="Cambria Math" panose="02040503050406030204" pitchFamily="18" charset="0"/>
                              <a:ea typeface="Times New Roman" panose="02020603050405020304" pitchFamily="18" charset="0"/>
                              <a:cs typeface="Times New Roman" panose="02020603050405020304" pitchFamily="18" charset="0"/>
                            </a:rPr>
                          </m:ctrlPr>
                        </m:dPr>
                        <m:e>
                          <m:r>
                            <a:rPr lang="es-AR" i="1">
                              <a:latin typeface="Cambria Math" panose="02040503050406030204" pitchFamily="18" charset="0"/>
                              <a:ea typeface="Times New Roman" panose="02020603050405020304" pitchFamily="18" charset="0"/>
                              <a:cs typeface="Times New Roman" panose="02020603050405020304" pitchFamily="18" charset="0"/>
                            </a:rPr>
                            <m:t>𝑌</m:t>
                          </m:r>
                        </m:e>
                      </m:d>
                      <m:r>
                        <a:rPr lang="es-AR" i="1">
                          <a:latin typeface="Cambria Math" panose="02040503050406030204" pitchFamily="18" charset="0"/>
                          <a:ea typeface="Times New Roman" panose="02020603050405020304" pitchFamily="18" charset="0"/>
                          <a:cs typeface="Times New Roman" panose="02020603050405020304" pitchFamily="18" charset="0"/>
                        </a:rPr>
                        <m:t>=</m:t>
                      </m:r>
                      <m:sSup>
                        <m:sSupPr>
                          <m:ctrlPr>
                            <a:rPr lang="es-AR" i="1">
                              <a:latin typeface="Cambria Math" panose="02040503050406030204" pitchFamily="18" charset="0"/>
                              <a:ea typeface="Times New Roman" panose="02020603050405020304" pitchFamily="18" charset="0"/>
                              <a:cs typeface="Times New Roman" panose="02020603050405020304" pitchFamily="18" charset="0"/>
                            </a:rPr>
                          </m:ctrlPr>
                        </m:sSupPr>
                        <m:e>
                          <m:r>
                            <a:rPr lang="es-AR" i="1">
                              <a:latin typeface="Cambria Math" panose="02040503050406030204" pitchFamily="18" charset="0"/>
                              <a:ea typeface="Times New Roman" panose="02020603050405020304" pitchFamily="18" charset="0"/>
                              <a:cs typeface="Times New Roman" panose="02020603050405020304" pitchFamily="18" charset="0"/>
                            </a:rPr>
                            <m:t>𝑒</m:t>
                          </m:r>
                        </m:e>
                        <m:sup>
                          <m:r>
                            <a:rPr lang="es-AR" i="1">
                              <a:latin typeface="Cambria Math" panose="02040503050406030204" pitchFamily="18" charset="0"/>
                              <a:ea typeface="Times New Roman" panose="02020603050405020304" pitchFamily="18" charset="0"/>
                              <a:cs typeface="Times New Roman" panose="02020603050405020304" pitchFamily="18" charset="0"/>
                            </a:rPr>
                            <m:t>𝜇</m:t>
                          </m:r>
                          <m:r>
                            <a:rPr lang="es-AR" i="1">
                              <a:latin typeface="Cambria Math" panose="02040503050406030204" pitchFamily="18" charset="0"/>
                              <a:ea typeface="Times New Roman" panose="02020603050405020304" pitchFamily="18" charset="0"/>
                              <a:cs typeface="Times New Roman" panose="02020603050405020304" pitchFamily="18" charset="0"/>
                            </a:rPr>
                            <m:t>+</m:t>
                          </m:r>
                          <m:f>
                            <m:fPr>
                              <m:ctrlPr>
                                <a:rPr lang="es-AR" i="1">
                                  <a:latin typeface="Cambria Math" panose="02040503050406030204" pitchFamily="18" charset="0"/>
                                  <a:ea typeface="Times New Roman" panose="02020603050405020304" pitchFamily="18" charset="0"/>
                                  <a:cs typeface="Times New Roman" panose="02020603050405020304" pitchFamily="18" charset="0"/>
                                </a:rPr>
                              </m:ctrlPr>
                            </m:fPr>
                            <m:num>
                              <m:sSup>
                                <m:sSupPr>
                                  <m:ctrlPr>
                                    <a:rPr lang="es-AR" i="1">
                                      <a:latin typeface="Cambria Math" panose="02040503050406030204" pitchFamily="18" charset="0"/>
                                      <a:ea typeface="Times New Roman" panose="02020603050405020304" pitchFamily="18" charset="0"/>
                                      <a:cs typeface="Times New Roman" panose="02020603050405020304" pitchFamily="18" charset="0"/>
                                    </a:rPr>
                                  </m:ctrlPr>
                                </m:sSupPr>
                                <m:e>
                                  <m:r>
                                    <a:rPr lang="es-AR" i="1">
                                      <a:latin typeface="Cambria Math" panose="02040503050406030204" pitchFamily="18" charset="0"/>
                                      <a:ea typeface="Times New Roman" panose="02020603050405020304" pitchFamily="18" charset="0"/>
                                      <a:cs typeface="Times New Roman" panose="02020603050405020304" pitchFamily="18" charset="0"/>
                                    </a:rPr>
                                    <m:t>𝜎</m:t>
                                  </m:r>
                                </m:e>
                                <m:sup>
                                  <m:r>
                                    <a:rPr lang="es-AR" i="1">
                                      <a:latin typeface="Cambria Math" panose="02040503050406030204" pitchFamily="18" charset="0"/>
                                      <a:ea typeface="Times New Roman" panose="02020603050405020304" pitchFamily="18" charset="0"/>
                                      <a:cs typeface="Times New Roman" panose="02020603050405020304" pitchFamily="18" charset="0"/>
                                    </a:rPr>
                                    <m:t>2</m:t>
                                  </m:r>
                                </m:sup>
                              </m:sSup>
                            </m:num>
                            <m:den>
                              <m:r>
                                <a:rPr lang="es-AR" i="1">
                                  <a:latin typeface="Cambria Math" panose="02040503050406030204" pitchFamily="18" charset="0"/>
                                  <a:ea typeface="Times New Roman" panose="02020603050405020304" pitchFamily="18" charset="0"/>
                                  <a:cs typeface="Times New Roman" panose="02020603050405020304" pitchFamily="18" charset="0"/>
                                </a:rPr>
                                <m:t>2</m:t>
                              </m:r>
                            </m:den>
                          </m:f>
                        </m:sup>
                      </m:sSup>
                    </m:oMath>
                  </m:oMathPara>
                </a14:m>
                <a:endParaRPr lang="es-AR" sz="1400" dirty="0">
                  <a:latin typeface="Century Gothic" panose="020B050202020202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s-AR" b="1" dirty="0">
                  <a:solidFill>
                    <a:srgbClr val="FF0000"/>
                  </a:solidFill>
                  <a:latin typeface="Century Gothic" panose="020B0502020202020204" pitchFamily="34" charset="0"/>
                </a:endParaRPr>
              </a:p>
              <a:p>
                <a:pPr>
                  <a:lnSpc>
                    <a:spcPct val="107000"/>
                  </a:lnSpc>
                  <a:spcAft>
                    <a:spcPts val="800"/>
                  </a:spcAft>
                </a:pPr>
                <a:r>
                  <a:rPr lang="es-AR" b="1" dirty="0">
                    <a:solidFill>
                      <a:srgbClr val="2E3192"/>
                    </a:solidFill>
                    <a:latin typeface="Century Gothic" panose="020B0502020202020204" pitchFamily="34" charset="0"/>
                  </a:rPr>
                  <a:t>Varianza</a:t>
                </a:r>
              </a:p>
              <a:p>
                <a:pPr algn="just">
                  <a:lnSpc>
                    <a:spcPct val="107000"/>
                  </a:lnSpc>
                  <a:spcAft>
                    <a:spcPts val="800"/>
                  </a:spcAft>
                </a:pPr>
                <a14:m>
                  <m:oMathPara xmlns:m="http://schemas.openxmlformats.org/officeDocument/2006/math">
                    <m:oMathParaPr>
                      <m:jc m:val="centerGroup"/>
                    </m:oMathParaPr>
                    <m:oMath xmlns:m="http://schemas.openxmlformats.org/officeDocument/2006/math">
                      <m:r>
                        <a:rPr lang="es-AR" i="1">
                          <a:latin typeface="Cambria Math" panose="02040503050406030204" pitchFamily="18" charset="0"/>
                          <a:ea typeface="Times New Roman" panose="02020603050405020304" pitchFamily="18" charset="0"/>
                          <a:cs typeface="Times New Roman" panose="02020603050405020304" pitchFamily="18" charset="0"/>
                        </a:rPr>
                        <m:t>𝑉𝑎𝑟</m:t>
                      </m:r>
                      <m:d>
                        <m:dPr>
                          <m:begChr m:val="["/>
                          <m:endChr m:val="]"/>
                          <m:ctrlPr>
                            <a:rPr lang="es-AR" i="1">
                              <a:latin typeface="Cambria Math" panose="02040503050406030204" pitchFamily="18" charset="0"/>
                              <a:ea typeface="Times New Roman" panose="02020603050405020304" pitchFamily="18" charset="0"/>
                              <a:cs typeface="Times New Roman" panose="02020603050405020304" pitchFamily="18" charset="0"/>
                            </a:rPr>
                          </m:ctrlPr>
                        </m:dPr>
                        <m:e>
                          <m:r>
                            <a:rPr lang="es-AR" i="1">
                              <a:latin typeface="Cambria Math" panose="02040503050406030204" pitchFamily="18" charset="0"/>
                              <a:ea typeface="Times New Roman" panose="02020603050405020304" pitchFamily="18" charset="0"/>
                              <a:cs typeface="Times New Roman" panose="02020603050405020304" pitchFamily="18" charset="0"/>
                            </a:rPr>
                            <m:t>𝑌</m:t>
                          </m:r>
                        </m:e>
                      </m:d>
                      <m:r>
                        <a:rPr lang="es-AR" i="1">
                          <a:latin typeface="Cambria Math" panose="02040503050406030204" pitchFamily="18" charset="0"/>
                          <a:ea typeface="Times New Roman" panose="02020603050405020304" pitchFamily="18" charset="0"/>
                          <a:cs typeface="Times New Roman" panose="02020603050405020304" pitchFamily="18" charset="0"/>
                        </a:rPr>
                        <m:t>=</m:t>
                      </m:r>
                      <m:sSup>
                        <m:sSupPr>
                          <m:ctrlPr>
                            <a:rPr lang="es-AR" i="1">
                              <a:latin typeface="Cambria Math" panose="02040503050406030204" pitchFamily="18" charset="0"/>
                              <a:ea typeface="Times New Roman" panose="02020603050405020304" pitchFamily="18" charset="0"/>
                              <a:cs typeface="Times New Roman" panose="02020603050405020304" pitchFamily="18" charset="0"/>
                            </a:rPr>
                          </m:ctrlPr>
                        </m:sSupPr>
                        <m:e>
                          <m:r>
                            <a:rPr lang="es-AR" i="1">
                              <a:latin typeface="Cambria Math" panose="02040503050406030204" pitchFamily="18" charset="0"/>
                              <a:ea typeface="Times New Roman" panose="02020603050405020304" pitchFamily="18" charset="0"/>
                              <a:cs typeface="Times New Roman" panose="02020603050405020304" pitchFamily="18" charset="0"/>
                            </a:rPr>
                            <m:t>𝑒</m:t>
                          </m:r>
                        </m:e>
                        <m:sup>
                          <m:r>
                            <a:rPr lang="es-AR" i="1">
                              <a:latin typeface="Cambria Math" panose="02040503050406030204" pitchFamily="18" charset="0"/>
                              <a:ea typeface="Times New Roman" panose="02020603050405020304" pitchFamily="18" charset="0"/>
                              <a:cs typeface="Times New Roman" panose="02020603050405020304" pitchFamily="18" charset="0"/>
                            </a:rPr>
                            <m:t>2</m:t>
                          </m:r>
                          <m:r>
                            <a:rPr lang="es-AR" i="1">
                              <a:latin typeface="Cambria Math" panose="02040503050406030204" pitchFamily="18" charset="0"/>
                              <a:ea typeface="Times New Roman" panose="02020603050405020304" pitchFamily="18" charset="0"/>
                              <a:cs typeface="Times New Roman" panose="02020603050405020304" pitchFamily="18" charset="0"/>
                            </a:rPr>
                            <m:t>𝜇</m:t>
                          </m:r>
                          <m:r>
                            <a:rPr lang="es-AR" i="1">
                              <a:latin typeface="Cambria Math" panose="02040503050406030204" pitchFamily="18" charset="0"/>
                              <a:ea typeface="Times New Roman" panose="02020603050405020304" pitchFamily="18" charset="0"/>
                              <a:cs typeface="Times New Roman" panose="02020603050405020304" pitchFamily="18" charset="0"/>
                            </a:rPr>
                            <m:t>+2</m:t>
                          </m:r>
                          <m:sSup>
                            <m:sSupPr>
                              <m:ctrlPr>
                                <a:rPr lang="es-AR" i="1">
                                  <a:latin typeface="Cambria Math" panose="02040503050406030204" pitchFamily="18" charset="0"/>
                                  <a:ea typeface="Times New Roman" panose="02020603050405020304" pitchFamily="18" charset="0"/>
                                  <a:cs typeface="Times New Roman" panose="02020603050405020304" pitchFamily="18" charset="0"/>
                                </a:rPr>
                              </m:ctrlPr>
                            </m:sSupPr>
                            <m:e>
                              <m:r>
                                <a:rPr lang="es-AR" i="1">
                                  <a:latin typeface="Cambria Math" panose="02040503050406030204" pitchFamily="18" charset="0"/>
                                  <a:ea typeface="Times New Roman" panose="02020603050405020304" pitchFamily="18" charset="0"/>
                                  <a:cs typeface="Times New Roman" panose="02020603050405020304" pitchFamily="18" charset="0"/>
                                </a:rPr>
                                <m:t>𝜎</m:t>
                              </m:r>
                            </m:e>
                            <m:sup>
                              <m:r>
                                <a:rPr lang="es-AR" i="1">
                                  <a:latin typeface="Cambria Math" panose="02040503050406030204" pitchFamily="18" charset="0"/>
                                  <a:ea typeface="Times New Roman" panose="02020603050405020304" pitchFamily="18" charset="0"/>
                                  <a:cs typeface="Times New Roman" panose="02020603050405020304" pitchFamily="18" charset="0"/>
                                </a:rPr>
                                <m:t>2</m:t>
                              </m:r>
                            </m:sup>
                          </m:sSup>
                        </m:sup>
                      </m:sSup>
                      <m:r>
                        <a:rPr lang="es-AR" i="1">
                          <a:latin typeface="Cambria Math" panose="02040503050406030204" pitchFamily="18" charset="0"/>
                          <a:ea typeface="Times New Roman" panose="02020603050405020304" pitchFamily="18" charset="0"/>
                          <a:cs typeface="Times New Roman" panose="02020603050405020304" pitchFamily="18" charset="0"/>
                        </a:rPr>
                        <m:t>(</m:t>
                      </m:r>
                      <m:sSup>
                        <m:sSupPr>
                          <m:ctrlPr>
                            <a:rPr lang="es-AR" i="1">
                              <a:latin typeface="Cambria Math" panose="02040503050406030204" pitchFamily="18" charset="0"/>
                              <a:ea typeface="Times New Roman" panose="02020603050405020304" pitchFamily="18" charset="0"/>
                              <a:cs typeface="Times New Roman" panose="02020603050405020304" pitchFamily="18" charset="0"/>
                            </a:rPr>
                          </m:ctrlPr>
                        </m:sSupPr>
                        <m:e>
                          <m:r>
                            <a:rPr lang="es-AR" i="1">
                              <a:latin typeface="Cambria Math" panose="02040503050406030204" pitchFamily="18" charset="0"/>
                              <a:ea typeface="Times New Roman" panose="02020603050405020304" pitchFamily="18" charset="0"/>
                              <a:cs typeface="Times New Roman" panose="02020603050405020304" pitchFamily="18" charset="0"/>
                            </a:rPr>
                            <m:t>𝑒</m:t>
                          </m:r>
                        </m:e>
                        <m:sup>
                          <m:sSup>
                            <m:sSupPr>
                              <m:ctrlPr>
                                <a:rPr lang="es-AR" i="1">
                                  <a:latin typeface="Cambria Math" panose="02040503050406030204" pitchFamily="18" charset="0"/>
                                  <a:ea typeface="Times New Roman" panose="02020603050405020304" pitchFamily="18" charset="0"/>
                                  <a:cs typeface="Times New Roman" panose="02020603050405020304" pitchFamily="18" charset="0"/>
                                </a:rPr>
                              </m:ctrlPr>
                            </m:sSupPr>
                            <m:e>
                              <m:r>
                                <a:rPr lang="es-AR" i="1">
                                  <a:latin typeface="Cambria Math" panose="02040503050406030204" pitchFamily="18" charset="0"/>
                                  <a:ea typeface="Times New Roman" panose="02020603050405020304" pitchFamily="18" charset="0"/>
                                  <a:cs typeface="Times New Roman" panose="02020603050405020304" pitchFamily="18" charset="0"/>
                                </a:rPr>
                                <m:t>𝜎</m:t>
                              </m:r>
                            </m:e>
                            <m:sup>
                              <m:r>
                                <a:rPr lang="es-AR" i="1">
                                  <a:latin typeface="Cambria Math" panose="02040503050406030204" pitchFamily="18" charset="0"/>
                                  <a:ea typeface="Times New Roman" panose="02020603050405020304" pitchFamily="18" charset="0"/>
                                  <a:cs typeface="Times New Roman" panose="02020603050405020304" pitchFamily="18" charset="0"/>
                                </a:rPr>
                                <m:t>2</m:t>
                              </m:r>
                            </m:sup>
                          </m:sSup>
                        </m:sup>
                      </m:sSup>
                      <m:r>
                        <a:rPr lang="es-AR" i="1">
                          <a:latin typeface="Cambria Math" panose="02040503050406030204" pitchFamily="18" charset="0"/>
                          <a:ea typeface="Times New Roman" panose="02020603050405020304" pitchFamily="18" charset="0"/>
                          <a:cs typeface="Times New Roman" panose="02020603050405020304" pitchFamily="18" charset="0"/>
                        </a:rPr>
                        <m:t>−1)</m:t>
                      </m:r>
                    </m:oMath>
                  </m:oMathPara>
                </a14:m>
                <a:endParaRPr lang="es-AR" sz="1400" dirty="0">
                  <a:latin typeface="Century Gothic" panose="020B0502020202020204" pitchFamily="34" charset="0"/>
                  <a:ea typeface="Calibri" panose="020F0502020204030204" pitchFamily="34" charset="0"/>
                  <a:cs typeface="Times New Roman" panose="02020603050405020304" pitchFamily="18" charset="0"/>
                </a:endParaRPr>
              </a:p>
              <a:p>
                <a:pPr algn="just">
                  <a:lnSpc>
                    <a:spcPct val="107000"/>
                  </a:lnSpc>
                  <a:spcAft>
                    <a:spcPts val="800"/>
                  </a:spcAft>
                </a:pPr>
                <a:endParaRPr lang="es-AR" sz="1400" dirty="0">
                  <a:latin typeface="Century Gothic" panose="020B0502020202020204" pitchFamily="34" charset="0"/>
                  <a:ea typeface="Calibri" panose="020F0502020204030204" pitchFamily="34" charset="0"/>
                  <a:cs typeface="Times New Roman" panose="02020603050405020304" pitchFamily="18" charset="0"/>
                </a:endParaRPr>
              </a:p>
              <a:p>
                <a:pPr algn="just">
                  <a:lnSpc>
                    <a:spcPct val="107000"/>
                  </a:lnSpc>
                  <a:spcAft>
                    <a:spcPts val="800"/>
                  </a:spcAft>
                </a:pPr>
                <a:endParaRPr lang="es-AR" sz="1400" dirty="0">
                  <a:latin typeface="Century Gothic" panose="020B0502020202020204" pitchFamily="34" charset="0"/>
                  <a:ea typeface="Calibri" panose="020F0502020204030204" pitchFamily="34" charset="0"/>
                  <a:cs typeface="Times New Roman" panose="02020603050405020304" pitchFamily="18" charset="0"/>
                </a:endParaRPr>
              </a:p>
            </p:txBody>
          </p:sp>
        </mc:Choice>
        <mc:Fallback>
          <p:sp>
            <p:nvSpPr>
              <p:cNvPr id="2" name="Rectángulo 1">
                <a:extLst>
                  <a:ext uri="{FF2B5EF4-FFF2-40B4-BE49-F238E27FC236}">
                    <a16:creationId xmlns:a16="http://schemas.microsoft.com/office/drawing/2014/main" id="{22DDE363-DE76-4B45-8274-2B1C249F5A46}"/>
                  </a:ext>
                </a:extLst>
              </p:cNvPr>
              <p:cNvSpPr>
                <a:spLocks noRot="1" noChangeAspect="1" noMove="1" noResize="1" noEditPoints="1" noAdjustHandles="1" noChangeArrowheads="1" noChangeShapeType="1" noTextEdit="1"/>
              </p:cNvSpPr>
              <p:nvPr/>
            </p:nvSpPr>
            <p:spPr>
              <a:xfrm>
                <a:off x="1524000" y="980729"/>
                <a:ext cx="9108382" cy="6026073"/>
              </a:xfrm>
              <a:prstGeom prst="rect">
                <a:avLst/>
              </a:prstGeom>
              <a:blipFill>
                <a:blip r:embed="rId2"/>
                <a:stretch>
                  <a:fillRect l="-535"/>
                </a:stretch>
              </a:blipFill>
            </p:spPr>
            <p:txBody>
              <a:bodyPr/>
              <a:lstStyle/>
              <a:p>
                <a:r>
                  <a:rPr lang="es-AR">
                    <a:noFill/>
                  </a:rPr>
                  <a:t> </a:t>
                </a:r>
              </a:p>
            </p:txBody>
          </p:sp>
        </mc:Fallback>
      </mc:AlternateContent>
    </p:spTree>
    <p:extLst>
      <p:ext uri="{BB962C8B-B14F-4D97-AF65-F5344CB8AC3E}">
        <p14:creationId xmlns:p14="http://schemas.microsoft.com/office/powerpoint/2010/main" val="24950357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Rectángulo 1">
                <a:extLst>
                  <a:ext uri="{FF2B5EF4-FFF2-40B4-BE49-F238E27FC236}">
                    <a16:creationId xmlns:a16="http://schemas.microsoft.com/office/drawing/2014/main" id="{4DC25F68-DBD0-454C-A6EF-112FB100B943}"/>
                  </a:ext>
                </a:extLst>
              </p:cNvPr>
              <p:cNvSpPr/>
              <p:nvPr/>
            </p:nvSpPr>
            <p:spPr>
              <a:xfrm>
                <a:off x="1524000" y="908721"/>
                <a:ext cx="9138660" cy="6082819"/>
              </a:xfrm>
              <a:prstGeom prst="rect">
                <a:avLst/>
              </a:prstGeom>
            </p:spPr>
            <p:txBody>
              <a:bodyPr wrap="square">
                <a:spAutoFit/>
              </a:bodyPr>
              <a:lstStyle/>
              <a:p>
                <a:pPr>
                  <a:lnSpc>
                    <a:spcPct val="107000"/>
                  </a:lnSpc>
                  <a:spcAft>
                    <a:spcPts val="800"/>
                  </a:spcAft>
                </a:pPr>
                <a:r>
                  <a:rPr lang="es-AR" b="1" dirty="0">
                    <a:solidFill>
                      <a:srgbClr val="2E3192"/>
                    </a:solidFill>
                    <a:latin typeface="Century Gothic" panose="020B0502020202020204" pitchFamily="34" charset="0"/>
                  </a:rPr>
                  <a:t>Momento absoluto de orden “s”</a:t>
                </a:r>
              </a:p>
              <a:p>
                <a:pPr algn="just">
                  <a:lnSpc>
                    <a:spcPct val="107000"/>
                  </a:lnSpc>
                  <a:spcAft>
                    <a:spcPts val="800"/>
                  </a:spcAft>
                </a:pPr>
                <a14:m>
                  <m:oMathPara xmlns:m="http://schemas.openxmlformats.org/officeDocument/2006/math">
                    <m:oMathParaPr>
                      <m:jc m:val="centerGroup"/>
                    </m:oMathParaPr>
                    <m:oMath xmlns:m="http://schemas.openxmlformats.org/officeDocument/2006/math">
                      <m:r>
                        <a:rPr lang="es-AR" i="1">
                          <a:latin typeface="Cambria Math" panose="02040503050406030204" pitchFamily="18" charset="0"/>
                          <a:ea typeface="Times New Roman" panose="02020603050405020304" pitchFamily="18" charset="0"/>
                          <a:cs typeface="Times New Roman" panose="02020603050405020304" pitchFamily="18" charset="0"/>
                        </a:rPr>
                        <m:t>𝐸</m:t>
                      </m:r>
                      <m:d>
                        <m:dPr>
                          <m:begChr m:val="["/>
                          <m:endChr m:val="]"/>
                          <m:ctrlPr>
                            <a:rPr lang="es-AR" i="1">
                              <a:latin typeface="Cambria Math" panose="02040503050406030204" pitchFamily="18" charset="0"/>
                              <a:ea typeface="Times New Roman" panose="02020603050405020304" pitchFamily="18" charset="0"/>
                              <a:cs typeface="Times New Roman" panose="02020603050405020304" pitchFamily="18" charset="0"/>
                            </a:rPr>
                          </m:ctrlPr>
                        </m:dPr>
                        <m:e>
                          <m:sSup>
                            <m:sSupPr>
                              <m:ctrlPr>
                                <a:rPr lang="es-AR" i="1">
                                  <a:latin typeface="Cambria Math" panose="02040503050406030204" pitchFamily="18" charset="0"/>
                                  <a:ea typeface="Times New Roman" panose="02020603050405020304" pitchFamily="18" charset="0"/>
                                  <a:cs typeface="Times New Roman" panose="02020603050405020304" pitchFamily="18" charset="0"/>
                                </a:rPr>
                              </m:ctrlPr>
                            </m:sSupPr>
                            <m:e>
                              <m:r>
                                <a:rPr lang="es-AR" i="1">
                                  <a:latin typeface="Cambria Math" panose="02040503050406030204" pitchFamily="18" charset="0"/>
                                  <a:ea typeface="Times New Roman" panose="02020603050405020304" pitchFamily="18" charset="0"/>
                                  <a:cs typeface="Times New Roman" panose="02020603050405020304" pitchFamily="18" charset="0"/>
                                </a:rPr>
                                <m:t>𝑌</m:t>
                              </m:r>
                            </m:e>
                            <m:sup>
                              <m:r>
                                <a:rPr lang="es-AR" i="1">
                                  <a:latin typeface="Cambria Math" panose="02040503050406030204" pitchFamily="18" charset="0"/>
                                  <a:ea typeface="Times New Roman" panose="02020603050405020304" pitchFamily="18" charset="0"/>
                                  <a:cs typeface="Times New Roman" panose="02020603050405020304" pitchFamily="18" charset="0"/>
                                </a:rPr>
                                <m:t>𝑠</m:t>
                              </m:r>
                            </m:sup>
                          </m:sSup>
                        </m:e>
                      </m:d>
                      <m:r>
                        <a:rPr lang="es-AR" i="1">
                          <a:latin typeface="Cambria Math" panose="02040503050406030204" pitchFamily="18" charset="0"/>
                          <a:ea typeface="Times New Roman" panose="02020603050405020304" pitchFamily="18" charset="0"/>
                          <a:cs typeface="Times New Roman" panose="02020603050405020304" pitchFamily="18" charset="0"/>
                        </a:rPr>
                        <m:t>=</m:t>
                      </m:r>
                      <m:sSup>
                        <m:sSupPr>
                          <m:ctrlPr>
                            <a:rPr lang="es-AR" i="1">
                              <a:latin typeface="Cambria Math" panose="02040503050406030204" pitchFamily="18" charset="0"/>
                              <a:ea typeface="Times New Roman" panose="02020603050405020304" pitchFamily="18" charset="0"/>
                              <a:cs typeface="Times New Roman" panose="02020603050405020304" pitchFamily="18" charset="0"/>
                            </a:rPr>
                          </m:ctrlPr>
                        </m:sSupPr>
                        <m:e>
                          <m:r>
                            <a:rPr lang="es-AR" i="1">
                              <a:latin typeface="Cambria Math" panose="02040503050406030204" pitchFamily="18" charset="0"/>
                              <a:ea typeface="Times New Roman" panose="02020603050405020304" pitchFamily="18" charset="0"/>
                              <a:cs typeface="Times New Roman" panose="02020603050405020304" pitchFamily="18" charset="0"/>
                            </a:rPr>
                            <m:t>𝑒</m:t>
                          </m:r>
                        </m:e>
                        <m:sup>
                          <m:r>
                            <a:rPr lang="es-AR" i="1">
                              <a:latin typeface="Cambria Math" panose="02040503050406030204" pitchFamily="18" charset="0"/>
                              <a:ea typeface="Times New Roman" panose="02020603050405020304" pitchFamily="18" charset="0"/>
                              <a:cs typeface="Times New Roman" panose="02020603050405020304" pitchFamily="18" charset="0"/>
                            </a:rPr>
                            <m:t>𝜇</m:t>
                          </m:r>
                          <m:r>
                            <a:rPr lang="es-AR" i="1">
                              <a:latin typeface="Cambria Math" panose="02040503050406030204" pitchFamily="18" charset="0"/>
                              <a:ea typeface="Times New Roman" panose="02020603050405020304" pitchFamily="18" charset="0"/>
                              <a:cs typeface="Times New Roman" panose="02020603050405020304" pitchFamily="18" charset="0"/>
                            </a:rPr>
                            <m:t>𝑠</m:t>
                          </m:r>
                          <m:r>
                            <a:rPr lang="es-AR" i="1">
                              <a:latin typeface="Cambria Math" panose="02040503050406030204" pitchFamily="18" charset="0"/>
                              <a:ea typeface="Times New Roman" panose="02020603050405020304" pitchFamily="18" charset="0"/>
                              <a:cs typeface="Times New Roman" panose="02020603050405020304" pitchFamily="18" charset="0"/>
                            </a:rPr>
                            <m:t>+</m:t>
                          </m:r>
                          <m:f>
                            <m:fPr>
                              <m:ctrlPr>
                                <a:rPr lang="es-AR" i="1">
                                  <a:latin typeface="Cambria Math" panose="02040503050406030204" pitchFamily="18" charset="0"/>
                                  <a:ea typeface="Times New Roman" panose="02020603050405020304" pitchFamily="18" charset="0"/>
                                  <a:cs typeface="Times New Roman" panose="02020603050405020304" pitchFamily="18" charset="0"/>
                                </a:rPr>
                              </m:ctrlPr>
                            </m:fPr>
                            <m:num>
                              <m:r>
                                <a:rPr lang="es-AR" i="1">
                                  <a:latin typeface="Cambria Math" panose="02040503050406030204" pitchFamily="18" charset="0"/>
                                  <a:ea typeface="Times New Roman" panose="02020603050405020304" pitchFamily="18" charset="0"/>
                                  <a:cs typeface="Times New Roman" panose="02020603050405020304" pitchFamily="18" charset="0"/>
                                </a:rPr>
                                <m:t>(</m:t>
                              </m:r>
                              <m:sSup>
                                <m:sSupPr>
                                  <m:ctrlPr>
                                    <a:rPr lang="es-AR" i="1">
                                      <a:latin typeface="Cambria Math" panose="02040503050406030204" pitchFamily="18" charset="0"/>
                                      <a:ea typeface="Times New Roman" panose="02020603050405020304" pitchFamily="18" charset="0"/>
                                      <a:cs typeface="Times New Roman" panose="02020603050405020304" pitchFamily="18" charset="0"/>
                                    </a:rPr>
                                  </m:ctrlPr>
                                </m:sSupPr>
                                <m:e>
                                  <m:r>
                                    <a:rPr lang="es-AR" i="1">
                                      <a:latin typeface="Cambria Math" panose="02040503050406030204" pitchFamily="18" charset="0"/>
                                      <a:ea typeface="Times New Roman" panose="02020603050405020304" pitchFamily="18" charset="0"/>
                                      <a:cs typeface="Times New Roman" panose="02020603050405020304" pitchFamily="18" charset="0"/>
                                    </a:rPr>
                                    <m:t>𝑠</m:t>
                                  </m:r>
                                  <m:r>
                                    <a:rPr lang="es-AR" i="1">
                                      <a:latin typeface="Cambria Math" panose="02040503050406030204" pitchFamily="18" charset="0"/>
                                      <a:ea typeface="Times New Roman" panose="02020603050405020304" pitchFamily="18" charset="0"/>
                                      <a:cs typeface="Times New Roman" panose="02020603050405020304" pitchFamily="18" charset="0"/>
                                    </a:rPr>
                                    <m:t>𝜎</m:t>
                                  </m:r>
                                  <m:r>
                                    <a:rPr lang="es-AR" i="1">
                                      <a:latin typeface="Cambria Math" panose="02040503050406030204" pitchFamily="18" charset="0"/>
                                      <a:ea typeface="Times New Roman" panose="02020603050405020304" pitchFamily="18" charset="0"/>
                                      <a:cs typeface="Times New Roman" panose="02020603050405020304" pitchFamily="18" charset="0"/>
                                    </a:rPr>
                                    <m:t>)</m:t>
                                  </m:r>
                                </m:e>
                                <m:sup>
                                  <m:r>
                                    <a:rPr lang="es-AR" i="1">
                                      <a:latin typeface="Cambria Math" panose="02040503050406030204" pitchFamily="18" charset="0"/>
                                      <a:ea typeface="Times New Roman" panose="02020603050405020304" pitchFamily="18" charset="0"/>
                                      <a:cs typeface="Times New Roman" panose="02020603050405020304" pitchFamily="18" charset="0"/>
                                    </a:rPr>
                                    <m:t>2</m:t>
                                  </m:r>
                                </m:sup>
                              </m:sSup>
                            </m:num>
                            <m:den>
                              <m:r>
                                <a:rPr lang="es-AR" i="1">
                                  <a:latin typeface="Cambria Math" panose="02040503050406030204" pitchFamily="18" charset="0"/>
                                  <a:ea typeface="Times New Roman" panose="02020603050405020304" pitchFamily="18" charset="0"/>
                                  <a:cs typeface="Times New Roman" panose="02020603050405020304" pitchFamily="18" charset="0"/>
                                </a:rPr>
                                <m:t>2</m:t>
                              </m:r>
                            </m:den>
                          </m:f>
                        </m:sup>
                      </m:sSup>
                    </m:oMath>
                  </m:oMathPara>
                </a14:m>
                <a:endParaRPr lang="es-AR" sz="1400" dirty="0">
                  <a:latin typeface="Century Gothic" panose="020B050202020202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s-AR" b="1" dirty="0">
                  <a:solidFill>
                    <a:srgbClr val="FF0000"/>
                  </a:solidFill>
                  <a:latin typeface="Century Gothic" panose="020B0502020202020204" pitchFamily="34" charset="0"/>
                </a:endParaRPr>
              </a:p>
              <a:p>
                <a:pPr>
                  <a:lnSpc>
                    <a:spcPct val="107000"/>
                  </a:lnSpc>
                  <a:spcAft>
                    <a:spcPts val="800"/>
                  </a:spcAft>
                </a:pPr>
                <a:r>
                  <a:rPr lang="es-AR" b="1" dirty="0">
                    <a:solidFill>
                      <a:srgbClr val="2E3192"/>
                    </a:solidFill>
                    <a:latin typeface="Century Gothic" panose="020B0502020202020204" pitchFamily="34" charset="0"/>
                  </a:rPr>
                  <a:t>Variable Estándar o Tipificada</a:t>
                </a:r>
              </a:p>
              <a:p>
                <a:pPr algn="just">
                  <a:lnSpc>
                    <a:spcPct val="107000"/>
                  </a:lnSpc>
                  <a:spcAft>
                    <a:spcPts val="800"/>
                  </a:spcAft>
                </a:pPr>
                <a14:m>
                  <m:oMathPara xmlns:m="http://schemas.openxmlformats.org/officeDocument/2006/math">
                    <m:oMathParaPr>
                      <m:jc m:val="centerGroup"/>
                    </m:oMathParaPr>
                    <m:oMath xmlns:m="http://schemas.openxmlformats.org/officeDocument/2006/math">
                      <m:r>
                        <a:rPr lang="es-AR" i="1">
                          <a:latin typeface="Cambria Math" panose="02040503050406030204" pitchFamily="18" charset="0"/>
                          <a:ea typeface="Times New Roman" panose="02020603050405020304" pitchFamily="18" charset="0"/>
                          <a:cs typeface="Times New Roman" panose="02020603050405020304" pitchFamily="18" charset="0"/>
                        </a:rPr>
                        <m:t>𝑍</m:t>
                      </m:r>
                      <m:r>
                        <a:rPr lang="es-AR" i="1">
                          <a:latin typeface="Cambria Math" panose="02040503050406030204" pitchFamily="18" charset="0"/>
                          <a:ea typeface="Times New Roman" panose="02020603050405020304" pitchFamily="18" charset="0"/>
                          <a:cs typeface="Times New Roman" panose="02020603050405020304" pitchFamily="18" charset="0"/>
                        </a:rPr>
                        <m:t>=</m:t>
                      </m:r>
                      <m:f>
                        <m:fPr>
                          <m:ctrlPr>
                            <a:rPr lang="es-AR" i="1">
                              <a:latin typeface="Cambria Math" panose="02040503050406030204" pitchFamily="18" charset="0"/>
                              <a:ea typeface="Times New Roman" panose="02020603050405020304" pitchFamily="18" charset="0"/>
                              <a:cs typeface="Times New Roman" panose="02020603050405020304" pitchFamily="18" charset="0"/>
                            </a:rPr>
                          </m:ctrlPr>
                        </m:fPr>
                        <m:num>
                          <m:func>
                            <m:funcPr>
                              <m:ctrlPr>
                                <a:rPr lang="es-AR" i="1">
                                  <a:latin typeface="Cambria Math" panose="02040503050406030204" pitchFamily="18" charset="0"/>
                                  <a:ea typeface="Times New Roman" panose="02020603050405020304" pitchFamily="18" charset="0"/>
                                  <a:cs typeface="Times New Roman" panose="02020603050405020304" pitchFamily="18" charset="0"/>
                                </a:rPr>
                              </m:ctrlPr>
                            </m:funcPr>
                            <m:fName>
                              <m:r>
                                <a:rPr lang="es-AR" i="1">
                                  <a:latin typeface="Cambria Math" panose="02040503050406030204" pitchFamily="18" charset="0"/>
                                  <a:ea typeface="Times New Roman" panose="02020603050405020304" pitchFamily="18" charset="0"/>
                                  <a:cs typeface="Times New Roman" panose="02020603050405020304" pitchFamily="18" charset="0"/>
                                </a:rPr>
                                <m:t>𝑙𝑛</m:t>
                              </m:r>
                            </m:fName>
                            <m:e>
                              <m:r>
                                <a:rPr lang="es-AR" i="1">
                                  <a:latin typeface="Cambria Math" panose="02040503050406030204" pitchFamily="18" charset="0"/>
                                  <a:ea typeface="Times New Roman" panose="02020603050405020304" pitchFamily="18" charset="0"/>
                                  <a:cs typeface="Times New Roman" panose="02020603050405020304" pitchFamily="18" charset="0"/>
                                </a:rPr>
                                <m:t>𝑦</m:t>
                              </m:r>
                            </m:e>
                          </m:func>
                          <m:r>
                            <a:rPr lang="es-AR" i="1">
                              <a:latin typeface="Cambria Math" panose="02040503050406030204" pitchFamily="18" charset="0"/>
                              <a:ea typeface="Times New Roman" panose="02020603050405020304" pitchFamily="18" charset="0"/>
                              <a:cs typeface="Times New Roman" panose="02020603050405020304" pitchFamily="18" charset="0"/>
                            </a:rPr>
                            <m:t>−</m:t>
                          </m:r>
                          <m:r>
                            <a:rPr lang="es-AR" i="1">
                              <a:latin typeface="Cambria Math" panose="02040503050406030204" pitchFamily="18" charset="0"/>
                              <a:ea typeface="Times New Roman" panose="02020603050405020304" pitchFamily="18" charset="0"/>
                              <a:cs typeface="Times New Roman" panose="02020603050405020304" pitchFamily="18" charset="0"/>
                            </a:rPr>
                            <m:t>𝜇</m:t>
                          </m:r>
                        </m:num>
                        <m:den>
                          <m:r>
                            <a:rPr lang="es-AR" i="1">
                              <a:latin typeface="Cambria Math" panose="02040503050406030204" pitchFamily="18" charset="0"/>
                              <a:ea typeface="Times New Roman" panose="02020603050405020304" pitchFamily="18" charset="0"/>
                              <a:cs typeface="Times New Roman" panose="02020603050405020304" pitchFamily="18" charset="0"/>
                            </a:rPr>
                            <m:t>𝜎</m:t>
                          </m:r>
                          <m:r>
                            <a:rPr lang="es-AR" i="1">
                              <a:latin typeface="Cambria Math" panose="02040503050406030204" pitchFamily="18" charset="0"/>
                              <a:ea typeface="Times New Roman" panose="02020603050405020304" pitchFamily="18" charset="0"/>
                              <a:cs typeface="Times New Roman" panose="02020603050405020304" pitchFamily="18" charset="0"/>
                            </a:rPr>
                            <m:t> </m:t>
                          </m:r>
                        </m:den>
                      </m:f>
                      <m:r>
                        <a:rPr lang="es-AR" i="1">
                          <a:latin typeface="Cambria Math" panose="02040503050406030204" pitchFamily="18" charset="0"/>
                          <a:ea typeface="Calibri" panose="020F0502020204030204" pitchFamily="34" charset="0"/>
                          <a:cs typeface="Times New Roman" panose="02020603050405020304" pitchFamily="18" charset="0"/>
                        </a:rPr>
                        <m:t>~ </m:t>
                      </m:r>
                      <m:r>
                        <a:rPr lang="es-AR" i="1">
                          <a:latin typeface="Cambria Math" panose="02040503050406030204" pitchFamily="18" charset="0"/>
                          <a:ea typeface="Calibri" panose="020F0502020204030204" pitchFamily="34" charset="0"/>
                          <a:cs typeface="Times New Roman" panose="02020603050405020304" pitchFamily="18" charset="0"/>
                        </a:rPr>
                        <m:t>𝑁</m:t>
                      </m:r>
                      <m:r>
                        <a:rPr lang="es-AR" i="1">
                          <a:latin typeface="Cambria Math" panose="02040503050406030204" pitchFamily="18" charset="0"/>
                          <a:ea typeface="Calibri" panose="020F0502020204030204" pitchFamily="34" charset="0"/>
                          <a:cs typeface="Times New Roman" panose="02020603050405020304" pitchFamily="18" charset="0"/>
                        </a:rPr>
                        <m:t>(0;1)</m:t>
                      </m:r>
                    </m:oMath>
                  </m:oMathPara>
                </a14:m>
                <a:endParaRPr lang="es-AR" sz="1400" dirty="0">
                  <a:latin typeface="Century Gothic" panose="020B0502020202020204" pitchFamily="34" charset="0"/>
                  <a:ea typeface="Calibri" panose="020F0502020204030204" pitchFamily="34" charset="0"/>
                  <a:cs typeface="Times New Roman" panose="02020603050405020304" pitchFamily="18" charset="0"/>
                </a:endParaRPr>
              </a:p>
              <a:p>
                <a:pPr algn="just">
                  <a:lnSpc>
                    <a:spcPct val="107000"/>
                  </a:lnSpc>
                  <a:spcAft>
                    <a:spcPts val="800"/>
                  </a:spcAft>
                </a:pPr>
                <a:endParaRPr lang="es-AR" sz="1400" dirty="0">
                  <a:latin typeface="Century Gothic" panose="020B0502020202020204" pitchFamily="34" charset="0"/>
                  <a:ea typeface="Calibri" panose="020F0502020204030204" pitchFamily="34" charset="0"/>
                  <a:cs typeface="Times New Roman" panose="02020603050405020304" pitchFamily="18" charset="0"/>
                </a:endParaRPr>
              </a:p>
              <a:p>
                <a:pPr algn="just">
                  <a:lnSpc>
                    <a:spcPct val="107000"/>
                  </a:lnSpc>
                  <a:spcAft>
                    <a:spcPts val="800"/>
                  </a:spcAft>
                </a:pPr>
                <a:endParaRPr lang="es-AR" sz="1400" dirty="0">
                  <a:latin typeface="Century Gothic" panose="020B0502020202020204" pitchFamily="34" charset="0"/>
                  <a:ea typeface="Calibri" panose="020F0502020204030204" pitchFamily="34" charset="0"/>
                  <a:cs typeface="Times New Roman" panose="02020603050405020304" pitchFamily="18" charset="0"/>
                </a:endParaRPr>
              </a:p>
              <a:p>
                <a:pPr algn="just">
                  <a:lnSpc>
                    <a:spcPct val="107000"/>
                  </a:lnSpc>
                  <a:spcAft>
                    <a:spcPts val="800"/>
                  </a:spcAft>
                </a:pPr>
                <a:endParaRPr lang="es-AR" sz="1400" dirty="0">
                  <a:latin typeface="Century Gothic" panose="020B0502020202020204" pitchFamily="34" charset="0"/>
                  <a:ea typeface="Calibri" panose="020F0502020204030204" pitchFamily="34" charset="0"/>
                  <a:cs typeface="Times New Roman" panose="02020603050405020304" pitchFamily="18" charset="0"/>
                </a:endParaRPr>
              </a:p>
              <a:p>
                <a:pPr algn="just">
                  <a:lnSpc>
                    <a:spcPct val="107000"/>
                  </a:lnSpc>
                  <a:spcAft>
                    <a:spcPts val="800"/>
                  </a:spcAft>
                </a:pPr>
                <a:endParaRPr lang="es-AR" sz="1400" dirty="0">
                  <a:latin typeface="Century Gothic" panose="020B0502020202020204" pitchFamily="34" charset="0"/>
                  <a:ea typeface="Calibri" panose="020F0502020204030204" pitchFamily="34" charset="0"/>
                  <a:cs typeface="Times New Roman" panose="02020603050405020304" pitchFamily="18" charset="0"/>
                </a:endParaRPr>
              </a:p>
              <a:p>
                <a:pPr algn="just">
                  <a:lnSpc>
                    <a:spcPct val="107000"/>
                  </a:lnSpc>
                  <a:spcAft>
                    <a:spcPts val="800"/>
                  </a:spcAft>
                </a:pPr>
                <a:endParaRPr lang="es-AR" sz="1400" dirty="0">
                  <a:latin typeface="Century Gothic" panose="020B0502020202020204" pitchFamily="34" charset="0"/>
                  <a:ea typeface="Calibri" panose="020F0502020204030204" pitchFamily="34" charset="0"/>
                  <a:cs typeface="Times New Roman" panose="02020603050405020304" pitchFamily="18" charset="0"/>
                </a:endParaRPr>
              </a:p>
              <a:p>
                <a:pPr algn="just">
                  <a:lnSpc>
                    <a:spcPct val="107000"/>
                  </a:lnSpc>
                  <a:spcAft>
                    <a:spcPts val="800"/>
                  </a:spcAft>
                </a:pPr>
                <a:endParaRPr lang="es-AR" sz="1400" dirty="0">
                  <a:latin typeface="Century Gothic" panose="020B0502020202020204" pitchFamily="34" charset="0"/>
                  <a:ea typeface="Calibri" panose="020F0502020204030204" pitchFamily="34" charset="0"/>
                  <a:cs typeface="Times New Roman" panose="02020603050405020304" pitchFamily="18" charset="0"/>
                </a:endParaRPr>
              </a:p>
              <a:p>
                <a:pPr algn="just">
                  <a:lnSpc>
                    <a:spcPct val="107000"/>
                  </a:lnSpc>
                  <a:spcAft>
                    <a:spcPts val="800"/>
                  </a:spcAft>
                </a:pPr>
                <a:endParaRPr lang="es-AR" sz="1400" dirty="0">
                  <a:latin typeface="Century Gothic" panose="020B0502020202020204" pitchFamily="34" charset="0"/>
                  <a:ea typeface="Calibri" panose="020F0502020204030204" pitchFamily="34" charset="0"/>
                  <a:cs typeface="Times New Roman" panose="02020603050405020304" pitchFamily="18" charset="0"/>
                </a:endParaRPr>
              </a:p>
              <a:p>
                <a:pPr algn="just">
                  <a:lnSpc>
                    <a:spcPct val="107000"/>
                  </a:lnSpc>
                  <a:spcAft>
                    <a:spcPts val="800"/>
                  </a:spcAft>
                </a:pPr>
                <a:endParaRPr lang="es-AR" sz="1400" dirty="0">
                  <a:latin typeface="Century Gothic" panose="020B0502020202020204" pitchFamily="34" charset="0"/>
                  <a:ea typeface="Calibri" panose="020F0502020204030204" pitchFamily="34" charset="0"/>
                  <a:cs typeface="Times New Roman" panose="02020603050405020304" pitchFamily="18" charset="0"/>
                </a:endParaRPr>
              </a:p>
              <a:p>
                <a:pPr algn="just">
                  <a:lnSpc>
                    <a:spcPct val="107000"/>
                  </a:lnSpc>
                  <a:spcAft>
                    <a:spcPts val="800"/>
                  </a:spcAft>
                </a:pPr>
                <a:endParaRPr lang="es-AR" sz="1400" dirty="0">
                  <a:latin typeface="Century Gothic" panose="020B0502020202020204" pitchFamily="34" charset="0"/>
                  <a:ea typeface="Calibri" panose="020F0502020204030204" pitchFamily="34" charset="0"/>
                  <a:cs typeface="Times New Roman" panose="02020603050405020304" pitchFamily="18" charset="0"/>
                </a:endParaRPr>
              </a:p>
              <a:p>
                <a:pPr algn="just">
                  <a:lnSpc>
                    <a:spcPct val="107000"/>
                  </a:lnSpc>
                  <a:spcAft>
                    <a:spcPts val="800"/>
                  </a:spcAft>
                </a:pPr>
                <a:endParaRPr lang="es-AR" sz="1400" dirty="0">
                  <a:latin typeface="Century Gothic" panose="020B0502020202020204" pitchFamily="34" charset="0"/>
                  <a:ea typeface="Calibri" panose="020F0502020204030204" pitchFamily="34" charset="0"/>
                  <a:cs typeface="Times New Roman" panose="02020603050405020304" pitchFamily="18" charset="0"/>
                </a:endParaRPr>
              </a:p>
              <a:p>
                <a:pPr algn="just">
                  <a:lnSpc>
                    <a:spcPct val="107000"/>
                  </a:lnSpc>
                  <a:spcAft>
                    <a:spcPts val="800"/>
                  </a:spcAft>
                </a:pPr>
                <a:endParaRPr lang="es-AR" sz="1400" dirty="0">
                  <a:latin typeface="Century Gothic" panose="020B0502020202020204" pitchFamily="34" charset="0"/>
                  <a:ea typeface="Calibri" panose="020F0502020204030204" pitchFamily="34" charset="0"/>
                  <a:cs typeface="Times New Roman" panose="02020603050405020304" pitchFamily="18" charset="0"/>
                </a:endParaRPr>
              </a:p>
            </p:txBody>
          </p:sp>
        </mc:Choice>
        <mc:Fallback>
          <p:sp>
            <p:nvSpPr>
              <p:cNvPr id="2" name="Rectángulo 1">
                <a:extLst>
                  <a:ext uri="{FF2B5EF4-FFF2-40B4-BE49-F238E27FC236}">
                    <a16:creationId xmlns:a16="http://schemas.microsoft.com/office/drawing/2014/main" id="{4DC25F68-DBD0-454C-A6EF-112FB100B943}"/>
                  </a:ext>
                </a:extLst>
              </p:cNvPr>
              <p:cNvSpPr>
                <a:spLocks noRot="1" noChangeAspect="1" noMove="1" noResize="1" noEditPoints="1" noAdjustHandles="1" noChangeArrowheads="1" noChangeShapeType="1" noTextEdit="1"/>
              </p:cNvSpPr>
              <p:nvPr/>
            </p:nvSpPr>
            <p:spPr>
              <a:xfrm>
                <a:off x="1524000" y="908721"/>
                <a:ext cx="9138660" cy="6082819"/>
              </a:xfrm>
              <a:prstGeom prst="rect">
                <a:avLst/>
              </a:prstGeom>
              <a:blipFill>
                <a:blip r:embed="rId2"/>
                <a:stretch>
                  <a:fillRect l="-534" t="-601"/>
                </a:stretch>
              </a:blipFill>
            </p:spPr>
            <p:txBody>
              <a:bodyPr/>
              <a:lstStyle/>
              <a:p>
                <a:r>
                  <a:rPr lang="es-AR">
                    <a:noFill/>
                  </a:rPr>
                  <a:t> </a:t>
                </a:r>
              </a:p>
            </p:txBody>
          </p:sp>
        </mc:Fallback>
      </mc:AlternateContent>
      <p:pic>
        <p:nvPicPr>
          <p:cNvPr id="1028" name="Picture 4" descr="distribución log-normal - Log-normal distribution - qwe.wiki">
            <a:extLst>
              <a:ext uri="{FF2B5EF4-FFF2-40B4-BE49-F238E27FC236}">
                <a16:creationId xmlns:a16="http://schemas.microsoft.com/office/drawing/2014/main" id="{AE5FB944-5A41-42A6-A63C-9959523D421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88088" y="2852936"/>
            <a:ext cx="3645024" cy="36450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741784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Rectángulo 1">
                <a:extLst>
                  <a:ext uri="{FF2B5EF4-FFF2-40B4-BE49-F238E27FC236}">
                    <a16:creationId xmlns:a16="http://schemas.microsoft.com/office/drawing/2014/main" id="{EAD028FC-6D28-4DFB-9D4E-C8194FABF445}"/>
                  </a:ext>
                </a:extLst>
              </p:cNvPr>
              <p:cNvSpPr/>
              <p:nvPr/>
            </p:nvSpPr>
            <p:spPr>
              <a:xfrm>
                <a:off x="1096203" y="752311"/>
                <a:ext cx="9138660" cy="5904117"/>
              </a:xfrm>
              <a:prstGeom prst="rect">
                <a:avLst/>
              </a:prstGeom>
            </p:spPr>
            <p:txBody>
              <a:bodyPr wrap="square">
                <a:spAutoFit/>
              </a:bodyPr>
              <a:lstStyle/>
              <a:p>
                <a:pPr>
                  <a:lnSpc>
                    <a:spcPct val="107000"/>
                  </a:lnSpc>
                  <a:spcAft>
                    <a:spcPts val="800"/>
                  </a:spcAft>
                </a:pPr>
                <a:r>
                  <a:rPr lang="es-AR" b="1" dirty="0">
                    <a:solidFill>
                      <a:srgbClr val="2E3192"/>
                    </a:solidFill>
                    <a:latin typeface="Century Gothic" panose="020B0502020202020204" pitchFamily="34" charset="0"/>
                  </a:rPr>
                  <a:t>Ejemplo</a:t>
                </a:r>
              </a:p>
              <a:p>
                <a:pPr algn="just">
                  <a:lnSpc>
                    <a:spcPct val="107000"/>
                  </a:lnSpc>
                  <a:spcAft>
                    <a:spcPts val="800"/>
                  </a:spcAft>
                </a:pPr>
                <a:r>
                  <a:rPr lang="es-AR" dirty="0">
                    <a:latin typeface="Century Gothic" panose="020B0502020202020204" pitchFamily="34" charset="0"/>
                  </a:rPr>
                  <a:t>Supongamos que el rendimiento diario del precio de la Acción YPF se distribuye </a:t>
                </a:r>
                <a:r>
                  <a:rPr lang="es-AR" dirty="0" err="1">
                    <a:latin typeface="Century Gothic" panose="020B0502020202020204" pitchFamily="34" charset="0"/>
                  </a:rPr>
                  <a:t>lognormalmente</a:t>
                </a:r>
                <a:r>
                  <a:rPr lang="es-AR" dirty="0">
                    <a:latin typeface="Century Gothic" panose="020B0502020202020204" pitchFamily="34" charset="0"/>
                  </a:rPr>
                  <a:t> con un rendimiento esperado de 5% diario y un desvío de 3% diario.</a:t>
                </a:r>
              </a:p>
              <a:p>
                <a:pPr algn="just">
                  <a:lnSpc>
                    <a:spcPct val="107000"/>
                  </a:lnSpc>
                  <a:spcAft>
                    <a:spcPts val="800"/>
                  </a:spcAft>
                </a:pPr>
                <a:endParaRPr lang="es-AR" dirty="0">
                  <a:latin typeface="Century Gothic" panose="020B0502020202020204" pitchFamily="34"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r>
                        <a:rPr lang="es-AR" i="1">
                          <a:latin typeface="Cambria Math" panose="02040503050406030204" pitchFamily="18" charset="0"/>
                          <a:ea typeface="Calibri" panose="020F0502020204030204" pitchFamily="34" charset="0"/>
                          <a:cs typeface="Times New Roman" panose="02020603050405020304" pitchFamily="18" charset="0"/>
                        </a:rPr>
                        <m:t>𝑌</m:t>
                      </m:r>
                      <m:r>
                        <a:rPr lang="es-AR" i="1">
                          <a:latin typeface="Cambria Math" panose="02040503050406030204" pitchFamily="18" charset="0"/>
                          <a:ea typeface="Calibri" panose="020F0502020204030204" pitchFamily="34" charset="0"/>
                          <a:cs typeface="Times New Roman" panose="02020603050405020304" pitchFamily="18" charset="0"/>
                        </a:rPr>
                        <m:t>~ </m:t>
                      </m:r>
                      <m:r>
                        <a:rPr lang="es-AR" i="1">
                          <a:latin typeface="Cambria Math" panose="02040503050406030204" pitchFamily="18" charset="0"/>
                          <a:ea typeface="Calibri" panose="020F0502020204030204" pitchFamily="34" charset="0"/>
                          <a:cs typeface="Times New Roman" panose="02020603050405020304" pitchFamily="18" charset="0"/>
                        </a:rPr>
                        <m:t>𝐿𝑁</m:t>
                      </m:r>
                      <m:r>
                        <a:rPr lang="es-AR" i="1">
                          <a:latin typeface="Cambria Math" panose="02040503050406030204" pitchFamily="18" charset="0"/>
                          <a:ea typeface="Calibri" panose="020F0502020204030204" pitchFamily="34" charset="0"/>
                          <a:cs typeface="Times New Roman" panose="02020603050405020304" pitchFamily="18" charset="0"/>
                        </a:rPr>
                        <m:t>(5;3)⇒</m:t>
                      </m:r>
                      <m:func>
                        <m:funcPr>
                          <m:ctrlPr>
                            <a:rPr lang="es-AR" i="1">
                              <a:latin typeface="Cambria Math" panose="02040503050406030204" pitchFamily="18" charset="0"/>
                              <a:ea typeface="Calibri" panose="020F0502020204030204" pitchFamily="34" charset="0"/>
                              <a:cs typeface="Times New Roman" panose="02020603050405020304" pitchFamily="18" charset="0"/>
                            </a:rPr>
                          </m:ctrlPr>
                        </m:funcPr>
                        <m:fName>
                          <m:r>
                            <a:rPr lang="es-AR" i="1">
                              <a:latin typeface="Cambria Math" panose="02040503050406030204" pitchFamily="18" charset="0"/>
                              <a:ea typeface="Calibri" panose="020F0502020204030204" pitchFamily="34" charset="0"/>
                              <a:cs typeface="Times New Roman" panose="02020603050405020304" pitchFamily="18" charset="0"/>
                            </a:rPr>
                            <m:t>𝑙𝑛</m:t>
                          </m:r>
                        </m:fName>
                        <m:e>
                          <m:r>
                            <a:rPr lang="es-AR" i="1">
                              <a:latin typeface="Cambria Math" panose="02040503050406030204" pitchFamily="18" charset="0"/>
                              <a:ea typeface="Calibri" panose="020F0502020204030204" pitchFamily="34" charset="0"/>
                              <a:cs typeface="Times New Roman" panose="02020603050405020304" pitchFamily="18" charset="0"/>
                            </a:rPr>
                            <m:t>𝑌</m:t>
                          </m:r>
                        </m:e>
                      </m:func>
                      <m:r>
                        <a:rPr lang="es-AR" i="1">
                          <a:latin typeface="Cambria Math" panose="02040503050406030204" pitchFamily="18" charset="0"/>
                          <a:ea typeface="Calibri" panose="020F0502020204030204" pitchFamily="34" charset="0"/>
                          <a:cs typeface="Times New Roman" panose="02020603050405020304" pitchFamily="18" charset="0"/>
                        </a:rPr>
                        <m:t>=</m:t>
                      </m:r>
                      <m:r>
                        <a:rPr lang="es-AR" i="1">
                          <a:latin typeface="Cambria Math" panose="02040503050406030204" pitchFamily="18" charset="0"/>
                          <a:ea typeface="Times New Roman" panose="02020603050405020304" pitchFamily="18" charset="0"/>
                          <a:cs typeface="Times New Roman" panose="02020603050405020304" pitchFamily="18" charset="0"/>
                        </a:rPr>
                        <m:t>𝑋</m:t>
                      </m:r>
                      <m:r>
                        <a:rPr lang="es-AR" i="1">
                          <a:latin typeface="Cambria Math" panose="02040503050406030204" pitchFamily="18" charset="0"/>
                          <a:ea typeface="Calibri" panose="020F0502020204030204" pitchFamily="34" charset="0"/>
                          <a:cs typeface="Times New Roman" panose="02020603050405020304" pitchFamily="18" charset="0"/>
                        </a:rPr>
                        <m:t> ~ </m:t>
                      </m:r>
                      <m:r>
                        <a:rPr lang="es-AR" i="1">
                          <a:latin typeface="Cambria Math" panose="02040503050406030204" pitchFamily="18" charset="0"/>
                          <a:ea typeface="Calibri" panose="020F0502020204030204" pitchFamily="34" charset="0"/>
                          <a:cs typeface="Times New Roman" panose="02020603050405020304" pitchFamily="18" charset="0"/>
                        </a:rPr>
                        <m:t>𝑁</m:t>
                      </m:r>
                      <m:r>
                        <a:rPr lang="es-AR" i="1">
                          <a:latin typeface="Cambria Math" panose="02040503050406030204" pitchFamily="18" charset="0"/>
                          <a:ea typeface="Calibri" panose="020F0502020204030204" pitchFamily="34" charset="0"/>
                          <a:cs typeface="Times New Roman" panose="02020603050405020304" pitchFamily="18" charset="0"/>
                        </a:rPr>
                        <m:t>(3;5)</m:t>
                      </m:r>
                    </m:oMath>
                  </m:oMathPara>
                </a14:m>
                <a:endParaRPr lang="es-AR" sz="1400" dirty="0">
                  <a:latin typeface="Century Gothic" panose="020B0502020202020204" pitchFamily="34" charset="0"/>
                  <a:ea typeface="Calibri" panose="020F0502020204030204" pitchFamily="34" charset="0"/>
                  <a:cs typeface="Times New Roman" panose="02020603050405020304" pitchFamily="18" charset="0"/>
                </a:endParaRPr>
              </a:p>
              <a:p>
                <a:pPr algn="just">
                  <a:lnSpc>
                    <a:spcPct val="107000"/>
                  </a:lnSpc>
                  <a:spcAft>
                    <a:spcPts val="800"/>
                  </a:spcAft>
                </a:pPr>
                <a:endParaRPr lang="es-AR" dirty="0">
                  <a:latin typeface="Century Gothic" panose="020B0502020202020204" pitchFamily="34" charset="0"/>
                </a:endParaRPr>
              </a:p>
              <a:p>
                <a:pPr algn="just">
                  <a:lnSpc>
                    <a:spcPct val="107000"/>
                  </a:lnSpc>
                  <a:spcAft>
                    <a:spcPts val="800"/>
                  </a:spcAft>
                </a:pPr>
                <a:r>
                  <a:rPr lang="es-AR" dirty="0">
                    <a:latin typeface="Century Gothic" panose="020B0502020202020204" pitchFamily="34" charset="0"/>
                  </a:rPr>
                  <a:t>Calcular la probabilidad de que el rendimiento de la acción se encuentre entre 10% y 30% respectivamente.</a:t>
                </a:r>
              </a:p>
              <a:p>
                <a:pPr algn="just">
                  <a:lnSpc>
                    <a:spcPct val="107000"/>
                  </a:lnSpc>
                  <a:spcAft>
                    <a:spcPts val="800"/>
                  </a:spcAft>
                </a:pPr>
                <a14:m>
                  <m:oMathPara xmlns:m="http://schemas.openxmlformats.org/officeDocument/2006/math">
                    <m:oMathParaPr>
                      <m:jc m:val="centerGroup"/>
                    </m:oMathParaPr>
                    <m:oMath xmlns:m="http://schemas.openxmlformats.org/officeDocument/2006/math">
                      <m:r>
                        <a:rPr lang="es-AR" i="1">
                          <a:latin typeface="Cambria Math" panose="02040503050406030204" pitchFamily="18" charset="0"/>
                        </a:rPr>
                        <m:t>𝑃</m:t>
                      </m:r>
                      <m:d>
                        <m:dPr>
                          <m:begChr m:val="["/>
                          <m:endChr m:val="]"/>
                          <m:ctrlPr>
                            <a:rPr lang="es-AR" i="1">
                              <a:latin typeface="Cambria Math" panose="02040503050406030204" pitchFamily="18" charset="0"/>
                            </a:rPr>
                          </m:ctrlPr>
                        </m:dPr>
                        <m:e>
                          <m:r>
                            <a:rPr lang="es-AR" i="1">
                              <a:latin typeface="Cambria Math" panose="02040503050406030204" pitchFamily="18" charset="0"/>
                            </a:rPr>
                            <m:t>10</m:t>
                          </m:r>
                          <m:r>
                            <a:rPr lang="es-AR" i="1">
                              <a:latin typeface="Cambria Math" panose="02040503050406030204" pitchFamily="18" charset="0"/>
                              <a:ea typeface="Cambria Math" panose="02040503050406030204" pitchFamily="18" charset="0"/>
                            </a:rPr>
                            <m:t>≤</m:t>
                          </m:r>
                          <m:r>
                            <a:rPr lang="es-AR" i="1">
                              <a:latin typeface="Cambria Math" panose="02040503050406030204" pitchFamily="18" charset="0"/>
                              <a:ea typeface="Cambria Math" panose="02040503050406030204" pitchFamily="18" charset="0"/>
                            </a:rPr>
                            <m:t>𝑌</m:t>
                          </m:r>
                          <m:r>
                            <a:rPr lang="es-AR" i="1">
                              <a:latin typeface="Cambria Math" panose="02040503050406030204" pitchFamily="18" charset="0"/>
                              <a:ea typeface="Cambria Math" panose="02040503050406030204" pitchFamily="18" charset="0"/>
                            </a:rPr>
                            <m:t>≤30</m:t>
                          </m:r>
                        </m:e>
                      </m:d>
                      <m:r>
                        <a:rPr lang="es-AR" i="1">
                          <a:latin typeface="Cambria Math" panose="02040503050406030204" pitchFamily="18" charset="0"/>
                        </a:rPr>
                        <m:t>=</m:t>
                      </m:r>
                      <m:r>
                        <a:rPr lang="es-AR" i="1">
                          <a:latin typeface="Cambria Math" panose="02040503050406030204" pitchFamily="18" charset="0"/>
                        </a:rPr>
                        <m:t>𝑃</m:t>
                      </m:r>
                      <m:d>
                        <m:dPr>
                          <m:begChr m:val="["/>
                          <m:endChr m:val="]"/>
                          <m:ctrlPr>
                            <a:rPr lang="es-AR" i="1">
                              <a:latin typeface="Cambria Math" panose="02040503050406030204" pitchFamily="18" charset="0"/>
                            </a:rPr>
                          </m:ctrlPr>
                        </m:dPr>
                        <m:e>
                          <m:func>
                            <m:funcPr>
                              <m:ctrlPr>
                                <a:rPr lang="es-AR" i="1">
                                  <a:latin typeface="Cambria Math" panose="02040503050406030204" pitchFamily="18" charset="0"/>
                                </a:rPr>
                              </m:ctrlPr>
                            </m:funcPr>
                            <m:fName>
                              <m:r>
                                <m:rPr>
                                  <m:sty m:val="p"/>
                                </m:rPr>
                                <a:rPr lang="es-AR">
                                  <a:latin typeface="Cambria Math" panose="02040503050406030204" pitchFamily="18" charset="0"/>
                                </a:rPr>
                                <m:t>ln</m:t>
                              </m:r>
                            </m:fName>
                            <m:e>
                              <m:r>
                                <a:rPr lang="es-AR" i="1">
                                  <a:latin typeface="Cambria Math" panose="02040503050406030204" pitchFamily="18" charset="0"/>
                                </a:rPr>
                                <m:t>10</m:t>
                              </m:r>
                            </m:e>
                          </m:func>
                          <m:r>
                            <a:rPr lang="es-AR" i="1">
                              <a:latin typeface="Cambria Math" panose="02040503050406030204" pitchFamily="18" charset="0"/>
                              <a:ea typeface="Cambria Math" panose="02040503050406030204" pitchFamily="18" charset="0"/>
                            </a:rPr>
                            <m:t>≤</m:t>
                          </m:r>
                          <m:r>
                            <a:rPr lang="es-AR" i="1">
                              <a:latin typeface="Cambria Math" panose="02040503050406030204" pitchFamily="18" charset="0"/>
                              <a:ea typeface="Cambria Math" panose="02040503050406030204" pitchFamily="18" charset="0"/>
                            </a:rPr>
                            <m:t>𝑋</m:t>
                          </m:r>
                          <m:r>
                            <a:rPr lang="es-AR" i="1">
                              <a:latin typeface="Cambria Math" panose="02040503050406030204" pitchFamily="18" charset="0"/>
                              <a:ea typeface="Cambria Math" panose="02040503050406030204" pitchFamily="18" charset="0"/>
                            </a:rPr>
                            <m:t>≤</m:t>
                          </m:r>
                          <m:func>
                            <m:funcPr>
                              <m:ctrlPr>
                                <a:rPr lang="es-AR" i="1">
                                  <a:latin typeface="Cambria Math" panose="02040503050406030204" pitchFamily="18" charset="0"/>
                                  <a:ea typeface="Cambria Math" panose="02040503050406030204" pitchFamily="18" charset="0"/>
                                </a:rPr>
                              </m:ctrlPr>
                            </m:funcPr>
                            <m:fName>
                              <m:r>
                                <m:rPr>
                                  <m:sty m:val="p"/>
                                </m:rPr>
                                <a:rPr lang="es-AR">
                                  <a:latin typeface="Cambria Math" panose="02040503050406030204" pitchFamily="18" charset="0"/>
                                  <a:ea typeface="Cambria Math" panose="02040503050406030204" pitchFamily="18" charset="0"/>
                                </a:rPr>
                                <m:t>ln</m:t>
                              </m:r>
                            </m:fName>
                            <m:e>
                              <m:r>
                                <a:rPr lang="es-AR" i="1">
                                  <a:latin typeface="Cambria Math" panose="02040503050406030204" pitchFamily="18" charset="0"/>
                                  <a:ea typeface="Cambria Math" panose="02040503050406030204" pitchFamily="18" charset="0"/>
                                </a:rPr>
                                <m:t>30</m:t>
                              </m:r>
                            </m:e>
                          </m:func>
                        </m:e>
                      </m:d>
                      <m:r>
                        <a:rPr lang="es-AR" i="1">
                          <a:latin typeface="Cambria Math" panose="02040503050406030204" pitchFamily="18" charset="0"/>
                        </a:rPr>
                        <m:t>=</m:t>
                      </m:r>
                      <m:r>
                        <a:rPr lang="es-AR" i="1">
                          <a:latin typeface="Cambria Math" panose="02040503050406030204" pitchFamily="18" charset="0"/>
                        </a:rPr>
                        <m:t>𝑃</m:t>
                      </m:r>
                      <m:d>
                        <m:dPr>
                          <m:begChr m:val="["/>
                          <m:endChr m:val="]"/>
                          <m:ctrlPr>
                            <a:rPr lang="es-AR" i="1">
                              <a:latin typeface="Cambria Math" panose="02040503050406030204" pitchFamily="18" charset="0"/>
                            </a:rPr>
                          </m:ctrlPr>
                        </m:dPr>
                        <m:e>
                          <m:f>
                            <m:fPr>
                              <m:ctrlPr>
                                <a:rPr lang="es-AR" i="1">
                                  <a:latin typeface="Cambria Math" panose="02040503050406030204" pitchFamily="18" charset="0"/>
                                </a:rPr>
                              </m:ctrlPr>
                            </m:fPr>
                            <m:num>
                              <m:func>
                                <m:funcPr>
                                  <m:ctrlPr>
                                    <a:rPr lang="es-AR" i="1">
                                      <a:latin typeface="Cambria Math" panose="02040503050406030204" pitchFamily="18" charset="0"/>
                                    </a:rPr>
                                  </m:ctrlPr>
                                </m:funcPr>
                                <m:fName>
                                  <m:r>
                                    <m:rPr>
                                      <m:sty m:val="p"/>
                                    </m:rPr>
                                    <a:rPr lang="es-AR">
                                      <a:latin typeface="Cambria Math" panose="02040503050406030204" pitchFamily="18" charset="0"/>
                                    </a:rPr>
                                    <m:t>ln</m:t>
                                  </m:r>
                                </m:fName>
                                <m:e>
                                  <m:r>
                                    <a:rPr lang="es-AR" i="1">
                                      <a:latin typeface="Cambria Math" panose="02040503050406030204" pitchFamily="18" charset="0"/>
                                    </a:rPr>
                                    <m:t>10−5</m:t>
                                  </m:r>
                                </m:e>
                              </m:func>
                            </m:num>
                            <m:den>
                              <m:r>
                                <a:rPr lang="es-AR" i="1">
                                  <a:latin typeface="Cambria Math" panose="02040503050406030204" pitchFamily="18" charset="0"/>
                                </a:rPr>
                                <m:t>3</m:t>
                              </m:r>
                            </m:den>
                          </m:f>
                          <m:r>
                            <a:rPr lang="es-AR" i="1">
                              <a:latin typeface="Cambria Math" panose="02040503050406030204" pitchFamily="18" charset="0"/>
                              <a:ea typeface="Cambria Math" panose="02040503050406030204" pitchFamily="18" charset="0"/>
                            </a:rPr>
                            <m:t>≤</m:t>
                          </m:r>
                          <m:r>
                            <a:rPr lang="es-AR" i="1">
                              <a:latin typeface="Cambria Math" panose="02040503050406030204" pitchFamily="18" charset="0"/>
                              <a:ea typeface="Cambria Math" panose="02040503050406030204" pitchFamily="18" charset="0"/>
                            </a:rPr>
                            <m:t>𝑍</m:t>
                          </m:r>
                          <m:r>
                            <a:rPr lang="es-AR" i="1">
                              <a:latin typeface="Cambria Math" panose="02040503050406030204" pitchFamily="18" charset="0"/>
                              <a:ea typeface="Cambria Math" panose="02040503050406030204" pitchFamily="18" charset="0"/>
                            </a:rPr>
                            <m:t>≤</m:t>
                          </m:r>
                          <m:f>
                            <m:fPr>
                              <m:ctrlPr>
                                <a:rPr lang="es-AR" i="1">
                                  <a:latin typeface="Cambria Math" panose="02040503050406030204" pitchFamily="18" charset="0"/>
                                </a:rPr>
                              </m:ctrlPr>
                            </m:fPr>
                            <m:num>
                              <m:func>
                                <m:funcPr>
                                  <m:ctrlPr>
                                    <a:rPr lang="es-AR" i="1">
                                      <a:latin typeface="Cambria Math" panose="02040503050406030204" pitchFamily="18" charset="0"/>
                                    </a:rPr>
                                  </m:ctrlPr>
                                </m:funcPr>
                                <m:fName>
                                  <m:r>
                                    <m:rPr>
                                      <m:sty m:val="p"/>
                                    </m:rPr>
                                    <a:rPr lang="es-AR">
                                      <a:latin typeface="Cambria Math" panose="02040503050406030204" pitchFamily="18" charset="0"/>
                                    </a:rPr>
                                    <m:t>ln</m:t>
                                  </m:r>
                                </m:fName>
                                <m:e>
                                  <m:r>
                                    <a:rPr lang="es-AR" i="1">
                                      <a:latin typeface="Cambria Math" panose="02040503050406030204" pitchFamily="18" charset="0"/>
                                    </a:rPr>
                                    <m:t>3</m:t>
                                  </m:r>
                                  <m:r>
                                    <a:rPr lang="es-AR" i="1">
                                      <a:latin typeface="Cambria Math" panose="02040503050406030204" pitchFamily="18" charset="0"/>
                                    </a:rPr>
                                    <m:t>0−5</m:t>
                                  </m:r>
                                </m:e>
                              </m:func>
                            </m:num>
                            <m:den>
                              <m:r>
                                <a:rPr lang="es-AR" i="1">
                                  <a:latin typeface="Cambria Math" panose="02040503050406030204" pitchFamily="18" charset="0"/>
                                </a:rPr>
                                <m:t>3</m:t>
                              </m:r>
                            </m:den>
                          </m:f>
                        </m:e>
                      </m:d>
                    </m:oMath>
                  </m:oMathPara>
                </a14:m>
                <a:endParaRPr lang="es-AR" dirty="0">
                  <a:latin typeface="Century Gothic" panose="020B0502020202020204" pitchFamily="34" charset="0"/>
                </a:endParaRPr>
              </a:p>
              <a:p>
                <a:pPr algn="just">
                  <a:lnSpc>
                    <a:spcPct val="107000"/>
                  </a:lnSpc>
                  <a:spcAft>
                    <a:spcPts val="800"/>
                  </a:spcAft>
                </a:pPr>
                <a14:m>
                  <m:oMathPara xmlns:m="http://schemas.openxmlformats.org/officeDocument/2006/math">
                    <m:oMathParaPr>
                      <m:jc m:val="centerGroup"/>
                    </m:oMathParaPr>
                    <m:oMath xmlns:m="http://schemas.openxmlformats.org/officeDocument/2006/math">
                      <m:r>
                        <a:rPr lang="es-AR" i="1">
                          <a:latin typeface="Cambria Math" panose="02040503050406030204" pitchFamily="18" charset="0"/>
                        </a:rPr>
                        <m:t>𝑃</m:t>
                      </m:r>
                      <m:d>
                        <m:dPr>
                          <m:begChr m:val="["/>
                          <m:endChr m:val="]"/>
                          <m:ctrlPr>
                            <a:rPr lang="es-AR" i="1">
                              <a:latin typeface="Cambria Math" panose="02040503050406030204" pitchFamily="18" charset="0"/>
                            </a:rPr>
                          </m:ctrlPr>
                        </m:dPr>
                        <m:e>
                          <m:f>
                            <m:fPr>
                              <m:ctrlPr>
                                <a:rPr lang="es-AR" i="1">
                                  <a:latin typeface="Cambria Math" panose="02040503050406030204" pitchFamily="18" charset="0"/>
                                </a:rPr>
                              </m:ctrlPr>
                            </m:fPr>
                            <m:num>
                              <m:func>
                                <m:funcPr>
                                  <m:ctrlPr>
                                    <a:rPr lang="es-AR" i="1">
                                      <a:latin typeface="Cambria Math" panose="02040503050406030204" pitchFamily="18" charset="0"/>
                                    </a:rPr>
                                  </m:ctrlPr>
                                </m:funcPr>
                                <m:fName>
                                  <m:r>
                                    <m:rPr>
                                      <m:sty m:val="p"/>
                                    </m:rPr>
                                    <a:rPr lang="es-AR">
                                      <a:latin typeface="Cambria Math" panose="02040503050406030204" pitchFamily="18" charset="0"/>
                                    </a:rPr>
                                    <m:t>ln</m:t>
                                  </m:r>
                                </m:fName>
                                <m:e>
                                  <m:r>
                                    <a:rPr lang="es-AR" i="1">
                                      <a:latin typeface="Cambria Math" panose="02040503050406030204" pitchFamily="18" charset="0"/>
                                    </a:rPr>
                                    <m:t>10−5</m:t>
                                  </m:r>
                                </m:e>
                              </m:func>
                            </m:num>
                            <m:den>
                              <m:r>
                                <a:rPr lang="es-AR" i="1">
                                  <a:latin typeface="Cambria Math" panose="02040503050406030204" pitchFamily="18" charset="0"/>
                                </a:rPr>
                                <m:t>3</m:t>
                              </m:r>
                            </m:den>
                          </m:f>
                          <m:r>
                            <a:rPr lang="es-AR" i="1">
                              <a:latin typeface="Cambria Math" panose="02040503050406030204" pitchFamily="18" charset="0"/>
                              <a:ea typeface="Cambria Math" panose="02040503050406030204" pitchFamily="18" charset="0"/>
                            </a:rPr>
                            <m:t>≤</m:t>
                          </m:r>
                          <m:r>
                            <a:rPr lang="es-AR" i="1">
                              <a:latin typeface="Cambria Math" panose="02040503050406030204" pitchFamily="18" charset="0"/>
                              <a:ea typeface="Cambria Math" panose="02040503050406030204" pitchFamily="18" charset="0"/>
                            </a:rPr>
                            <m:t>𝑍</m:t>
                          </m:r>
                          <m:r>
                            <a:rPr lang="es-AR" i="1">
                              <a:latin typeface="Cambria Math" panose="02040503050406030204" pitchFamily="18" charset="0"/>
                              <a:ea typeface="Cambria Math" panose="02040503050406030204" pitchFamily="18" charset="0"/>
                            </a:rPr>
                            <m:t>≤</m:t>
                          </m:r>
                          <m:f>
                            <m:fPr>
                              <m:ctrlPr>
                                <a:rPr lang="es-AR" i="1">
                                  <a:latin typeface="Cambria Math" panose="02040503050406030204" pitchFamily="18" charset="0"/>
                                </a:rPr>
                              </m:ctrlPr>
                            </m:fPr>
                            <m:num>
                              <m:func>
                                <m:funcPr>
                                  <m:ctrlPr>
                                    <a:rPr lang="es-AR" i="1">
                                      <a:latin typeface="Cambria Math" panose="02040503050406030204" pitchFamily="18" charset="0"/>
                                    </a:rPr>
                                  </m:ctrlPr>
                                </m:funcPr>
                                <m:fName>
                                  <m:r>
                                    <m:rPr>
                                      <m:sty m:val="p"/>
                                    </m:rPr>
                                    <a:rPr lang="es-AR">
                                      <a:latin typeface="Cambria Math" panose="02040503050406030204" pitchFamily="18" charset="0"/>
                                    </a:rPr>
                                    <m:t>ln</m:t>
                                  </m:r>
                                </m:fName>
                                <m:e>
                                  <m:r>
                                    <a:rPr lang="es-AR" i="1">
                                      <a:latin typeface="Cambria Math" panose="02040503050406030204" pitchFamily="18" charset="0"/>
                                    </a:rPr>
                                    <m:t>30−5</m:t>
                                  </m:r>
                                </m:e>
                              </m:func>
                            </m:num>
                            <m:den>
                              <m:r>
                                <a:rPr lang="es-AR" i="1">
                                  <a:latin typeface="Cambria Math" panose="02040503050406030204" pitchFamily="18" charset="0"/>
                                </a:rPr>
                                <m:t>3</m:t>
                              </m:r>
                            </m:den>
                          </m:f>
                        </m:e>
                      </m:d>
                      <m:r>
                        <a:rPr lang="es-AR" i="1">
                          <a:latin typeface="Cambria Math" panose="02040503050406030204" pitchFamily="18" charset="0"/>
                        </a:rPr>
                        <m:t>=</m:t>
                      </m:r>
                      <m:r>
                        <a:rPr lang="es-AR" i="1">
                          <a:latin typeface="Cambria Math" panose="02040503050406030204" pitchFamily="18" charset="0"/>
                        </a:rPr>
                        <m:t>𝐹</m:t>
                      </m:r>
                      <m:d>
                        <m:dPr>
                          <m:begChr m:val="["/>
                          <m:endChr m:val="]"/>
                          <m:ctrlPr>
                            <a:rPr lang="es-AR" i="1">
                              <a:latin typeface="Cambria Math" panose="02040503050406030204" pitchFamily="18" charset="0"/>
                            </a:rPr>
                          </m:ctrlPr>
                        </m:dPr>
                        <m:e>
                          <m:r>
                            <a:rPr lang="es-AR" i="1">
                              <a:latin typeface="Cambria Math" panose="02040503050406030204" pitchFamily="18" charset="0"/>
                            </a:rPr>
                            <m:t>𝑍</m:t>
                          </m:r>
                          <m:r>
                            <a:rPr lang="es-AR" i="1">
                              <a:latin typeface="Cambria Math" panose="02040503050406030204" pitchFamily="18" charset="0"/>
                            </a:rPr>
                            <m:t>=−0,53</m:t>
                          </m:r>
                        </m:e>
                      </m:d>
                      <m:r>
                        <a:rPr lang="es-AR" i="1">
                          <a:latin typeface="Cambria Math" panose="02040503050406030204" pitchFamily="18" charset="0"/>
                        </a:rPr>
                        <m:t>−</m:t>
                      </m:r>
                      <m:r>
                        <a:rPr lang="es-AR" i="1">
                          <a:latin typeface="Cambria Math" panose="02040503050406030204" pitchFamily="18" charset="0"/>
                        </a:rPr>
                        <m:t>𝐹</m:t>
                      </m:r>
                      <m:d>
                        <m:dPr>
                          <m:begChr m:val="["/>
                          <m:endChr m:val="]"/>
                          <m:ctrlPr>
                            <a:rPr lang="es-AR" i="1">
                              <a:latin typeface="Cambria Math" panose="02040503050406030204" pitchFamily="18" charset="0"/>
                            </a:rPr>
                          </m:ctrlPr>
                        </m:dPr>
                        <m:e>
                          <m:r>
                            <a:rPr lang="es-AR" i="1">
                              <a:latin typeface="Cambria Math" panose="02040503050406030204" pitchFamily="18" charset="0"/>
                            </a:rPr>
                            <m:t>𝑍</m:t>
                          </m:r>
                          <m:r>
                            <a:rPr lang="es-AR" i="1">
                              <a:latin typeface="Cambria Math" panose="02040503050406030204" pitchFamily="18" charset="0"/>
                            </a:rPr>
                            <m:t>=−0,90</m:t>
                          </m:r>
                        </m:e>
                      </m:d>
                      <m:r>
                        <a:rPr lang="es-AR" i="1">
                          <a:latin typeface="Cambria Math" panose="02040503050406030204" pitchFamily="18" charset="0"/>
                        </a:rPr>
                        <m:t>=0,297040−0,184289</m:t>
                      </m:r>
                    </m:oMath>
                  </m:oMathPara>
                </a14:m>
                <a:endParaRPr lang="es-AR" dirty="0">
                  <a:latin typeface="Century Gothic" panose="020B0502020202020204" pitchFamily="34"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r>
                        <a:rPr lang="es-AR" i="1">
                          <a:latin typeface="Cambria Math" panose="02040503050406030204" pitchFamily="18" charset="0"/>
                        </a:rPr>
                        <m:t>𝑃</m:t>
                      </m:r>
                      <m:d>
                        <m:dPr>
                          <m:begChr m:val="["/>
                          <m:endChr m:val="]"/>
                          <m:ctrlPr>
                            <a:rPr lang="es-AR" i="1">
                              <a:latin typeface="Cambria Math" panose="02040503050406030204" pitchFamily="18" charset="0"/>
                            </a:rPr>
                          </m:ctrlPr>
                        </m:dPr>
                        <m:e>
                          <m:r>
                            <a:rPr lang="es-AR" i="1">
                              <a:latin typeface="Cambria Math" panose="02040503050406030204" pitchFamily="18" charset="0"/>
                            </a:rPr>
                            <m:t>10≤</m:t>
                          </m:r>
                          <m:r>
                            <a:rPr lang="es-AR" i="1">
                              <a:latin typeface="Cambria Math" panose="02040503050406030204" pitchFamily="18" charset="0"/>
                            </a:rPr>
                            <m:t>𝑌</m:t>
                          </m:r>
                          <m:r>
                            <a:rPr lang="es-AR" i="1">
                              <a:latin typeface="Cambria Math" panose="02040503050406030204" pitchFamily="18" charset="0"/>
                            </a:rPr>
                            <m:t>≤30</m:t>
                          </m:r>
                        </m:e>
                      </m:d>
                      <m:r>
                        <a:rPr lang="es-AR" i="1">
                          <a:latin typeface="Cambria Math" panose="02040503050406030204" pitchFamily="18" charset="0"/>
                        </a:rPr>
                        <m:t>=0,112751</m:t>
                      </m:r>
                    </m:oMath>
                  </m:oMathPara>
                </a14:m>
                <a:endParaRPr lang="es-AR" i="1" dirty="0">
                  <a:latin typeface="Century Gothic" panose="020B0502020202020204" pitchFamily="34" charset="0"/>
                </a:endParaRPr>
              </a:p>
              <a:p>
                <a:pPr>
                  <a:lnSpc>
                    <a:spcPct val="107000"/>
                  </a:lnSpc>
                  <a:spcAft>
                    <a:spcPts val="800"/>
                  </a:spcAft>
                </a:pPr>
                <a:endParaRPr lang="es-AR" sz="1400" dirty="0">
                  <a:latin typeface="Century Gothic" panose="020B050202020202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s-AR" b="1" dirty="0">
                  <a:solidFill>
                    <a:srgbClr val="FF0000"/>
                  </a:solidFill>
                  <a:latin typeface="Century Gothic" panose="020B0502020202020204" pitchFamily="34" charset="0"/>
                </a:endParaRPr>
              </a:p>
            </p:txBody>
          </p:sp>
        </mc:Choice>
        <mc:Fallback>
          <p:sp>
            <p:nvSpPr>
              <p:cNvPr id="2" name="Rectángulo 1">
                <a:extLst>
                  <a:ext uri="{FF2B5EF4-FFF2-40B4-BE49-F238E27FC236}">
                    <a16:creationId xmlns:a16="http://schemas.microsoft.com/office/drawing/2014/main" id="{EAD028FC-6D28-4DFB-9D4E-C8194FABF445}"/>
                  </a:ext>
                </a:extLst>
              </p:cNvPr>
              <p:cNvSpPr>
                <a:spLocks noRot="1" noChangeAspect="1" noMove="1" noResize="1" noEditPoints="1" noAdjustHandles="1" noChangeArrowheads="1" noChangeShapeType="1" noTextEdit="1"/>
              </p:cNvSpPr>
              <p:nvPr/>
            </p:nvSpPr>
            <p:spPr>
              <a:xfrm>
                <a:off x="1096203" y="752311"/>
                <a:ext cx="9138660" cy="5904117"/>
              </a:xfrm>
              <a:prstGeom prst="rect">
                <a:avLst/>
              </a:prstGeom>
              <a:blipFill>
                <a:blip r:embed="rId2"/>
                <a:stretch>
                  <a:fillRect l="-600" t="-619" r="-534"/>
                </a:stretch>
              </a:blipFill>
            </p:spPr>
            <p:txBody>
              <a:bodyPr/>
              <a:lstStyle/>
              <a:p>
                <a:r>
                  <a:rPr lang="es-AR">
                    <a:noFill/>
                  </a:rPr>
                  <a:t> </a:t>
                </a:r>
              </a:p>
            </p:txBody>
          </p:sp>
        </mc:Fallback>
      </mc:AlternateContent>
    </p:spTree>
    <p:extLst>
      <p:ext uri="{BB962C8B-B14F-4D97-AF65-F5344CB8AC3E}">
        <p14:creationId xmlns:p14="http://schemas.microsoft.com/office/powerpoint/2010/main" val="21749458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8"/>
          <p:cNvSpPr txBox="1"/>
          <p:nvPr/>
        </p:nvSpPr>
        <p:spPr>
          <a:xfrm>
            <a:off x="1170428" y="2330766"/>
            <a:ext cx="8195994" cy="193899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AR" sz="6000" b="1" dirty="0">
                <a:solidFill>
                  <a:srgbClr val="172186"/>
                </a:solidFill>
                <a:latin typeface="Century Gothic" panose="020B0502020202020204" pitchFamily="34" charset="0"/>
              </a:rPr>
              <a:t>Distribuciones Continuas</a:t>
            </a:r>
            <a:endParaRPr kumimoji="0" lang="es-AR" sz="6000" b="1" i="0" u="none" strike="noStrike" kern="1200" cap="none" spc="0" normalizeH="0" baseline="0" noProof="0" dirty="0">
              <a:ln>
                <a:noFill/>
              </a:ln>
              <a:solidFill>
                <a:srgbClr val="172186"/>
              </a:solidFill>
              <a:effectLst/>
              <a:uLnTx/>
              <a:uFillTx/>
              <a:latin typeface="Century Gothic" panose="020B0502020202020204" pitchFamily="34" charset="0"/>
            </a:endParaRPr>
          </a:p>
        </p:txBody>
      </p:sp>
      <p:sp>
        <p:nvSpPr>
          <p:cNvPr id="3" name="TextBox 8">
            <a:extLst>
              <a:ext uri="{FF2B5EF4-FFF2-40B4-BE49-F238E27FC236}">
                <a16:creationId xmlns:a16="http://schemas.microsoft.com/office/drawing/2014/main" id="{EB0EABE4-5EA0-700B-3BAB-211FCEDDD169}"/>
              </a:ext>
            </a:extLst>
          </p:cNvPr>
          <p:cNvSpPr txBox="1"/>
          <p:nvPr/>
        </p:nvSpPr>
        <p:spPr>
          <a:xfrm>
            <a:off x="1170428" y="4269758"/>
            <a:ext cx="7139184" cy="584775"/>
          </a:xfrm>
          <a:prstGeom prst="rect">
            <a:avLst/>
          </a:prstGeom>
          <a:noFill/>
        </p:spPr>
        <p:txBody>
          <a:bodyPr wrap="square" rtlCol="0">
            <a:spAutoFit/>
          </a:bodyPr>
          <a:lstStyle/>
          <a:p>
            <a:r>
              <a:rPr lang="es-ES" sz="3200" dirty="0">
                <a:solidFill>
                  <a:srgbClr val="FD8204"/>
                </a:solidFill>
                <a:latin typeface="Century Gothic" panose="020B0502020202020204" pitchFamily="34" charset="0"/>
              </a:rPr>
              <a:t>Uniforme</a:t>
            </a:r>
          </a:p>
        </p:txBody>
      </p:sp>
    </p:spTree>
    <p:extLst>
      <p:ext uri="{BB962C8B-B14F-4D97-AF65-F5344CB8AC3E}">
        <p14:creationId xmlns:p14="http://schemas.microsoft.com/office/powerpoint/2010/main" val="1375818595"/>
      </p:ext>
    </p:extLst>
  </p:cSld>
  <p:clrMapOvr>
    <a:masterClrMapping/>
  </p:clrMapOvr>
  <p:transition spd="slow" advTm="3702">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1000"/>
                                        <p:tgtEl>
                                          <p:spTgt spid="3"/>
                                        </p:tgtEl>
                                      </p:cBhvr>
                                    </p:animEffect>
                                    <p:anim calcmode="lin" valueType="num">
                                      <p:cBhvr>
                                        <p:cTn id="14" dur="1000" fill="hold"/>
                                        <p:tgtEl>
                                          <p:spTgt spid="3"/>
                                        </p:tgtEl>
                                        <p:attrNameLst>
                                          <p:attrName>ppt_x</p:attrName>
                                        </p:attrNameLst>
                                      </p:cBhvr>
                                      <p:tavLst>
                                        <p:tav tm="0">
                                          <p:val>
                                            <p:strVal val="#ppt_x"/>
                                          </p:val>
                                        </p:tav>
                                        <p:tav tm="100000">
                                          <p:val>
                                            <p:strVal val="#ppt_x"/>
                                          </p:val>
                                        </p:tav>
                                      </p:tavLst>
                                    </p:anim>
                                    <p:anim calcmode="lin" valueType="num">
                                      <p:cBhvr>
                                        <p:cTn id="15"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3"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Rectángulo 1">
                <a:extLst>
                  <a:ext uri="{FF2B5EF4-FFF2-40B4-BE49-F238E27FC236}">
                    <a16:creationId xmlns:a16="http://schemas.microsoft.com/office/drawing/2014/main" id="{C3673755-0B38-4905-9E79-5B001C504162}"/>
                  </a:ext>
                </a:extLst>
              </p:cNvPr>
              <p:cNvSpPr/>
              <p:nvPr/>
            </p:nvSpPr>
            <p:spPr>
              <a:xfrm>
                <a:off x="1524000" y="908720"/>
                <a:ext cx="9144000" cy="5922391"/>
              </a:xfrm>
              <a:prstGeom prst="rect">
                <a:avLst/>
              </a:prstGeom>
            </p:spPr>
            <p:txBody>
              <a:bodyPr wrap="square">
                <a:spAutoFit/>
              </a:bodyPr>
              <a:lstStyle/>
              <a:p>
                <a:r>
                  <a:rPr lang="es-AR" dirty="0">
                    <a:latin typeface="Century Gothic" panose="020B0502020202020204" pitchFamily="34" charset="0"/>
                  </a:rPr>
                  <a:t>Se dice que una variable se distribuye como una Uniforme Continua,</a:t>
                </a:r>
              </a:p>
              <a:p>
                <a:endParaRPr lang="es-AR" dirty="0">
                  <a:latin typeface="Century Gothic" panose="020B0502020202020204" pitchFamily="34" charset="0"/>
                </a:endParaRPr>
              </a:p>
              <a:p>
                <a:pPr/>
                <a14:m>
                  <m:oMathPara xmlns:m="http://schemas.openxmlformats.org/officeDocument/2006/math">
                    <m:oMathParaPr>
                      <m:jc m:val="centerGroup"/>
                    </m:oMathParaPr>
                    <m:oMath xmlns:m="http://schemas.openxmlformats.org/officeDocument/2006/math">
                      <m:r>
                        <a:rPr lang="es-AR" i="1">
                          <a:latin typeface="Cambria Math" panose="02040503050406030204" pitchFamily="18" charset="0"/>
                        </a:rPr>
                        <m:t>𝑋</m:t>
                      </m:r>
                      <m:r>
                        <a:rPr lang="es-AR" i="1">
                          <a:latin typeface="Cambria Math" panose="02040503050406030204" pitchFamily="18" charset="0"/>
                        </a:rPr>
                        <m:t> ~ </m:t>
                      </m:r>
                      <m:r>
                        <a:rPr lang="es-AR" i="1">
                          <a:latin typeface="Cambria Math" panose="02040503050406030204" pitchFamily="18" charset="0"/>
                        </a:rPr>
                        <m:t>𝑈𝑛</m:t>
                      </m:r>
                      <m:d>
                        <m:dPr>
                          <m:ctrlPr>
                            <a:rPr lang="es-AR" i="1">
                              <a:latin typeface="Cambria Math" panose="02040503050406030204" pitchFamily="18" charset="0"/>
                            </a:rPr>
                          </m:ctrlPr>
                        </m:dPr>
                        <m:e>
                          <m:r>
                            <a:rPr lang="es-AR" i="1">
                              <a:latin typeface="Cambria Math" panose="02040503050406030204" pitchFamily="18" charset="0"/>
                            </a:rPr>
                            <m:t>𝛼</m:t>
                          </m:r>
                          <m:r>
                            <a:rPr lang="es-AR" i="1">
                              <a:latin typeface="Cambria Math" panose="02040503050406030204" pitchFamily="18" charset="0"/>
                            </a:rPr>
                            <m:t>;</m:t>
                          </m:r>
                          <m:r>
                            <a:rPr lang="es-AR" i="1">
                              <a:latin typeface="Cambria Math" panose="02040503050406030204" pitchFamily="18" charset="0"/>
                            </a:rPr>
                            <m:t>𝛽</m:t>
                          </m:r>
                        </m:e>
                      </m:d>
                      <m:r>
                        <a:rPr lang="es-AR" i="1">
                          <a:latin typeface="Cambria Math" panose="02040503050406030204" pitchFamily="18" charset="0"/>
                        </a:rPr>
                        <m:t>     </m:t>
                      </m:r>
                      <m:r>
                        <a:rPr lang="es-AR" i="1">
                          <a:latin typeface="Cambria Math" panose="02040503050406030204" pitchFamily="18" charset="0"/>
                        </a:rPr>
                        <m:t>𝛼</m:t>
                      </m:r>
                      <m:r>
                        <a:rPr lang="es-AR" i="1">
                          <a:latin typeface="Cambria Math" panose="02040503050406030204" pitchFamily="18" charset="0"/>
                        </a:rPr>
                        <m:t>&lt;</m:t>
                      </m:r>
                      <m:r>
                        <a:rPr lang="es-AR" i="1">
                          <a:latin typeface="Cambria Math" panose="02040503050406030204" pitchFamily="18" charset="0"/>
                        </a:rPr>
                        <m:t>𝛽</m:t>
                      </m:r>
                    </m:oMath>
                  </m:oMathPara>
                </a14:m>
                <a:endParaRPr lang="es-AR" i="1" dirty="0">
                  <a:latin typeface="Century Gothic" panose="020B0502020202020204" pitchFamily="34" charset="0"/>
                </a:endParaRPr>
              </a:p>
              <a:p>
                <a:endParaRPr lang="es-AR" i="1" dirty="0">
                  <a:latin typeface="Century Gothic" panose="020B0502020202020204" pitchFamily="34" charset="0"/>
                </a:endParaRPr>
              </a:p>
              <a:p>
                <a:pPr/>
                <a14:m>
                  <m:oMathPara xmlns:m="http://schemas.openxmlformats.org/officeDocument/2006/math">
                    <m:oMathParaPr>
                      <m:jc m:val="left"/>
                    </m:oMathParaPr>
                    <m:oMath xmlns:m="http://schemas.openxmlformats.org/officeDocument/2006/math">
                      <m:r>
                        <a:rPr lang="es-AR" i="1">
                          <a:latin typeface="Cambria Math" panose="02040503050406030204" pitchFamily="18" charset="0"/>
                        </a:rPr>
                        <m:t>𝛼</m:t>
                      </m:r>
                      <m:r>
                        <a:rPr lang="es-AR" i="1">
                          <a:latin typeface="Cambria Math" panose="02040503050406030204" pitchFamily="18" charset="0"/>
                        </a:rPr>
                        <m:t>:</m:t>
                      </m:r>
                      <m:r>
                        <a:rPr lang="es-AR" i="1">
                          <a:latin typeface="Cambria Math" panose="02040503050406030204" pitchFamily="18" charset="0"/>
                        </a:rPr>
                        <m:t>𝐿</m:t>
                      </m:r>
                      <m:r>
                        <a:rPr lang="es-AR" i="1">
                          <a:latin typeface="Cambria Math" panose="02040503050406030204" pitchFamily="18" charset="0"/>
                        </a:rPr>
                        <m:t>í</m:t>
                      </m:r>
                      <m:r>
                        <a:rPr lang="es-AR" i="1">
                          <a:latin typeface="Cambria Math" panose="02040503050406030204" pitchFamily="18" charset="0"/>
                        </a:rPr>
                        <m:t>𝑚𝑖𝑡𝑒</m:t>
                      </m:r>
                      <m:r>
                        <a:rPr lang="es-AR" i="1">
                          <a:latin typeface="Cambria Math" panose="02040503050406030204" pitchFamily="18" charset="0"/>
                        </a:rPr>
                        <m:t> </m:t>
                      </m:r>
                      <m:r>
                        <a:rPr lang="es-AR" i="1">
                          <a:latin typeface="Cambria Math" panose="02040503050406030204" pitchFamily="18" charset="0"/>
                        </a:rPr>
                        <m:t>𝐼𝑛𝑓𝑒𝑟𝑖𝑜𝑟</m:t>
                      </m:r>
                    </m:oMath>
                  </m:oMathPara>
                </a14:m>
                <a:endParaRPr lang="es-AR" i="1" dirty="0">
                  <a:latin typeface="Century Gothic" panose="020B0502020202020204" pitchFamily="34" charset="0"/>
                </a:endParaRPr>
              </a:p>
              <a:p>
                <a:endParaRPr lang="es-AR" i="1" dirty="0">
                  <a:latin typeface="Century Gothic" panose="020B0502020202020204" pitchFamily="34" charset="0"/>
                </a:endParaRPr>
              </a:p>
              <a:p>
                <a:pPr/>
                <a14:m>
                  <m:oMathPara xmlns:m="http://schemas.openxmlformats.org/officeDocument/2006/math">
                    <m:oMathParaPr>
                      <m:jc m:val="left"/>
                    </m:oMathParaPr>
                    <m:oMath xmlns:m="http://schemas.openxmlformats.org/officeDocument/2006/math">
                      <m:r>
                        <a:rPr lang="es-AR" i="1">
                          <a:latin typeface="Cambria Math" panose="02040503050406030204" pitchFamily="18" charset="0"/>
                        </a:rPr>
                        <m:t>𝛽</m:t>
                      </m:r>
                      <m:r>
                        <a:rPr lang="es-AR" i="1">
                          <a:latin typeface="Cambria Math" panose="02040503050406030204" pitchFamily="18" charset="0"/>
                        </a:rPr>
                        <m:t>:</m:t>
                      </m:r>
                      <m:r>
                        <a:rPr lang="es-AR" i="1">
                          <a:latin typeface="Cambria Math" panose="02040503050406030204" pitchFamily="18" charset="0"/>
                        </a:rPr>
                        <m:t>𝐿</m:t>
                      </m:r>
                      <m:r>
                        <a:rPr lang="es-AR" i="1">
                          <a:latin typeface="Cambria Math" panose="02040503050406030204" pitchFamily="18" charset="0"/>
                        </a:rPr>
                        <m:t>í</m:t>
                      </m:r>
                      <m:r>
                        <a:rPr lang="es-AR" i="1">
                          <a:latin typeface="Cambria Math" panose="02040503050406030204" pitchFamily="18" charset="0"/>
                        </a:rPr>
                        <m:t>𝑚𝑖𝑡𝑒</m:t>
                      </m:r>
                      <m:r>
                        <a:rPr lang="es-AR" i="1">
                          <a:latin typeface="Cambria Math" panose="02040503050406030204" pitchFamily="18" charset="0"/>
                        </a:rPr>
                        <m:t> </m:t>
                      </m:r>
                      <m:r>
                        <a:rPr lang="es-AR" i="1">
                          <a:latin typeface="Cambria Math" panose="02040503050406030204" pitchFamily="18" charset="0"/>
                        </a:rPr>
                        <m:t>𝑆𝑢𝑝𝑒𝑟𝑖𝑜𝑟</m:t>
                      </m:r>
                    </m:oMath>
                  </m:oMathPara>
                </a14:m>
                <a:endParaRPr lang="es-AR" dirty="0">
                  <a:latin typeface="Century Gothic" panose="020B0502020202020204" pitchFamily="34" charset="0"/>
                </a:endParaRPr>
              </a:p>
              <a:p>
                <a:endParaRPr lang="es-AR" dirty="0">
                  <a:latin typeface="Century Gothic" panose="020B0502020202020204" pitchFamily="34" charset="0"/>
                </a:endParaRPr>
              </a:p>
              <a:p>
                <a:r>
                  <a:rPr lang="es-AR" dirty="0">
                    <a:latin typeface="Century Gothic" panose="020B0502020202020204" pitchFamily="34" charset="0"/>
                  </a:rPr>
                  <a:t>Donde la función de densidad es una constante y se determina de la forma siguiente,</a:t>
                </a:r>
              </a:p>
              <a:p>
                <a:endParaRPr lang="es-AR" dirty="0">
                  <a:latin typeface="Century Gothic" panose="020B0502020202020204" pitchFamily="34" charset="0"/>
                </a:endParaRPr>
              </a:p>
              <a:p>
                <a:pPr/>
                <a14:m>
                  <m:oMathPara xmlns:m="http://schemas.openxmlformats.org/officeDocument/2006/math">
                    <m:oMathParaPr>
                      <m:jc m:val="centerGroup"/>
                    </m:oMathParaPr>
                    <m:oMath xmlns:m="http://schemas.openxmlformats.org/officeDocument/2006/math">
                      <m:sSub>
                        <m:sSubPr>
                          <m:ctrlPr>
                            <a:rPr lang="es-AR" i="1">
                              <a:latin typeface="Cambria Math" panose="02040503050406030204" pitchFamily="18" charset="0"/>
                            </a:rPr>
                          </m:ctrlPr>
                        </m:sSubPr>
                        <m:e>
                          <m:r>
                            <a:rPr lang="es-AR" i="1">
                              <a:latin typeface="Cambria Math" panose="02040503050406030204" pitchFamily="18" charset="0"/>
                            </a:rPr>
                            <m:t>𝑓</m:t>
                          </m:r>
                        </m:e>
                        <m:sub>
                          <m:r>
                            <a:rPr lang="es-AR" i="1">
                              <a:latin typeface="Cambria Math" panose="02040503050406030204" pitchFamily="18" charset="0"/>
                            </a:rPr>
                            <m:t>𝑋</m:t>
                          </m:r>
                        </m:sub>
                      </m:sSub>
                      <m:d>
                        <m:dPr>
                          <m:ctrlPr>
                            <a:rPr lang="es-AR" i="1">
                              <a:latin typeface="Cambria Math" panose="02040503050406030204" pitchFamily="18" charset="0"/>
                            </a:rPr>
                          </m:ctrlPr>
                        </m:dPr>
                        <m:e>
                          <m:r>
                            <a:rPr lang="es-AR" i="1">
                              <a:latin typeface="Cambria Math" panose="02040503050406030204" pitchFamily="18" charset="0"/>
                            </a:rPr>
                            <m:t>𝑥</m:t>
                          </m:r>
                        </m:e>
                      </m:d>
                      <m:r>
                        <a:rPr lang="es-AR" i="1">
                          <a:latin typeface="Cambria Math" panose="02040503050406030204" pitchFamily="18" charset="0"/>
                        </a:rPr>
                        <m:t>=</m:t>
                      </m:r>
                      <m:f>
                        <m:fPr>
                          <m:ctrlPr>
                            <a:rPr lang="es-AR" i="1">
                              <a:latin typeface="Cambria Math" panose="02040503050406030204" pitchFamily="18" charset="0"/>
                            </a:rPr>
                          </m:ctrlPr>
                        </m:fPr>
                        <m:num>
                          <m:r>
                            <a:rPr lang="es-AR" i="1">
                              <a:latin typeface="Cambria Math" panose="02040503050406030204" pitchFamily="18" charset="0"/>
                            </a:rPr>
                            <m:t>1</m:t>
                          </m:r>
                        </m:num>
                        <m:den>
                          <m:r>
                            <a:rPr lang="es-AR" i="1">
                              <a:latin typeface="Cambria Math" panose="02040503050406030204" pitchFamily="18" charset="0"/>
                            </a:rPr>
                            <m:t>𝛽</m:t>
                          </m:r>
                          <m:r>
                            <a:rPr lang="es-AR" i="1">
                              <a:latin typeface="Cambria Math" panose="02040503050406030204" pitchFamily="18" charset="0"/>
                            </a:rPr>
                            <m:t>−</m:t>
                          </m:r>
                          <m:r>
                            <a:rPr lang="es-AR" i="1">
                              <a:latin typeface="Cambria Math" panose="02040503050406030204" pitchFamily="18" charset="0"/>
                            </a:rPr>
                            <m:t>𝛼</m:t>
                          </m:r>
                        </m:den>
                      </m:f>
                    </m:oMath>
                  </m:oMathPara>
                </a14:m>
                <a:endParaRPr lang="es-AR" dirty="0">
                  <a:latin typeface="Century Gothic" panose="020B0502020202020204" pitchFamily="34" charset="0"/>
                </a:endParaRPr>
              </a:p>
              <a:p>
                <a:endParaRPr lang="es-AR" dirty="0">
                  <a:latin typeface="Century Gothic" panose="020B0502020202020204" pitchFamily="34" charset="0"/>
                </a:endParaRPr>
              </a:p>
              <a:p>
                <a:endParaRPr lang="es-AR" dirty="0">
                  <a:latin typeface="Century Gothic" panose="020B0502020202020204" pitchFamily="34" charset="0"/>
                </a:endParaRPr>
              </a:p>
              <a:p>
                <a:endParaRPr lang="es-AR" dirty="0">
                  <a:latin typeface="Century Gothic" panose="020B0502020202020204" pitchFamily="34" charset="0"/>
                </a:endParaRPr>
              </a:p>
              <a:p>
                <a:endParaRPr lang="es-AR" dirty="0">
                  <a:latin typeface="Century Gothic" panose="020B0502020202020204" pitchFamily="34" charset="0"/>
                </a:endParaRPr>
              </a:p>
              <a:p>
                <a:endParaRPr lang="es-AR" dirty="0">
                  <a:latin typeface="Century Gothic" panose="020B0502020202020204" pitchFamily="34" charset="0"/>
                </a:endParaRPr>
              </a:p>
              <a:p>
                <a:endParaRPr lang="es-AR" dirty="0">
                  <a:latin typeface="Century Gothic" panose="020B0502020202020204" pitchFamily="34" charset="0"/>
                </a:endParaRPr>
              </a:p>
              <a:p>
                <a:endParaRPr lang="es-AR" dirty="0">
                  <a:latin typeface="Century Gothic" panose="020B0502020202020204" pitchFamily="34" charset="0"/>
                </a:endParaRPr>
              </a:p>
              <a:p>
                <a:endParaRPr lang="es-AR" dirty="0">
                  <a:latin typeface="Century Gothic" panose="020B0502020202020204" pitchFamily="34" charset="0"/>
                </a:endParaRPr>
              </a:p>
            </p:txBody>
          </p:sp>
        </mc:Choice>
        <mc:Fallback>
          <p:sp>
            <p:nvSpPr>
              <p:cNvPr id="2" name="Rectángulo 1">
                <a:extLst>
                  <a:ext uri="{FF2B5EF4-FFF2-40B4-BE49-F238E27FC236}">
                    <a16:creationId xmlns:a16="http://schemas.microsoft.com/office/drawing/2014/main" id="{C3673755-0B38-4905-9E79-5B001C504162}"/>
                  </a:ext>
                </a:extLst>
              </p:cNvPr>
              <p:cNvSpPr>
                <a:spLocks noRot="1" noChangeAspect="1" noMove="1" noResize="1" noEditPoints="1" noAdjustHandles="1" noChangeArrowheads="1" noChangeShapeType="1" noTextEdit="1"/>
              </p:cNvSpPr>
              <p:nvPr/>
            </p:nvSpPr>
            <p:spPr>
              <a:xfrm>
                <a:off x="1524000" y="908720"/>
                <a:ext cx="9144000" cy="5922391"/>
              </a:xfrm>
              <a:prstGeom prst="rect">
                <a:avLst/>
              </a:prstGeom>
              <a:blipFill>
                <a:blip r:embed="rId2"/>
                <a:stretch>
                  <a:fillRect l="-533" t="-514"/>
                </a:stretch>
              </a:blipFill>
            </p:spPr>
            <p:txBody>
              <a:bodyPr/>
              <a:lstStyle/>
              <a:p>
                <a:r>
                  <a:rPr lang="es-AR">
                    <a:noFill/>
                  </a:rPr>
                  <a:t> </a:t>
                </a:r>
              </a:p>
            </p:txBody>
          </p:sp>
        </mc:Fallback>
      </mc:AlternateContent>
      <p:pic>
        <p:nvPicPr>
          <p:cNvPr id="3" name="Imagen 2">
            <a:extLst>
              <a:ext uri="{FF2B5EF4-FFF2-40B4-BE49-F238E27FC236}">
                <a16:creationId xmlns:a16="http://schemas.microsoft.com/office/drawing/2014/main" id="{416537B2-B33C-466C-A17B-40F10F4E8114}"/>
              </a:ext>
            </a:extLst>
          </p:cNvPr>
          <p:cNvPicPr>
            <a:picLocks noChangeAspect="1"/>
          </p:cNvPicPr>
          <p:nvPr/>
        </p:nvPicPr>
        <p:blipFill>
          <a:blip r:embed="rId3"/>
          <a:stretch>
            <a:fillRect/>
          </a:stretch>
        </p:blipFill>
        <p:spPr>
          <a:xfrm>
            <a:off x="4727848" y="4437112"/>
            <a:ext cx="3429000" cy="1866900"/>
          </a:xfrm>
          <a:prstGeom prst="rect">
            <a:avLst/>
          </a:prstGeom>
        </p:spPr>
      </p:pic>
    </p:spTree>
    <p:extLst>
      <p:ext uri="{BB962C8B-B14F-4D97-AF65-F5344CB8AC3E}">
        <p14:creationId xmlns:p14="http://schemas.microsoft.com/office/powerpoint/2010/main" val="98238862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Rectángulo 1">
                <a:extLst>
                  <a:ext uri="{FF2B5EF4-FFF2-40B4-BE49-F238E27FC236}">
                    <a16:creationId xmlns:a16="http://schemas.microsoft.com/office/drawing/2014/main" id="{40F9F961-CF11-4EA3-BCC7-03C99C980CCC}"/>
                  </a:ext>
                </a:extLst>
              </p:cNvPr>
              <p:cNvSpPr/>
              <p:nvPr/>
            </p:nvSpPr>
            <p:spPr>
              <a:xfrm>
                <a:off x="1524000" y="980728"/>
                <a:ext cx="9144000" cy="5505994"/>
              </a:xfrm>
              <a:prstGeom prst="rect">
                <a:avLst/>
              </a:prstGeom>
            </p:spPr>
            <p:txBody>
              <a:bodyPr wrap="square">
                <a:spAutoFit/>
              </a:bodyPr>
              <a:lstStyle/>
              <a:p>
                <a:pPr algn="just"/>
                <a:r>
                  <a:rPr lang="es-AR" dirty="0">
                    <a:latin typeface="Century Gothic" panose="020B0502020202020204" pitchFamily="34" charset="0"/>
                  </a:rPr>
                  <a:t>Supongamos que </a:t>
                </a:r>
                <a14:m>
                  <m:oMath xmlns:m="http://schemas.openxmlformats.org/officeDocument/2006/math">
                    <m:r>
                      <a:rPr lang="es-AR" i="1">
                        <a:latin typeface="Cambria Math" panose="02040503050406030204" pitchFamily="18" charset="0"/>
                      </a:rPr>
                      <m:t>𝑋</m:t>
                    </m:r>
                    <m:r>
                      <a:rPr lang="es-AR" i="1">
                        <a:latin typeface="Cambria Math" panose="02040503050406030204" pitchFamily="18" charset="0"/>
                      </a:rPr>
                      <m:t> ~ </m:t>
                    </m:r>
                    <m:r>
                      <a:rPr lang="es-AR" i="1">
                        <a:latin typeface="Cambria Math" panose="02040503050406030204" pitchFamily="18" charset="0"/>
                      </a:rPr>
                      <m:t>𝑈𝑛</m:t>
                    </m:r>
                    <m:d>
                      <m:dPr>
                        <m:ctrlPr>
                          <a:rPr lang="es-AR" i="1">
                            <a:latin typeface="Cambria Math" panose="02040503050406030204" pitchFamily="18" charset="0"/>
                          </a:rPr>
                        </m:ctrlPr>
                      </m:dPr>
                      <m:e>
                        <m:r>
                          <a:rPr lang="es-AR" i="1">
                            <a:latin typeface="Cambria Math" panose="02040503050406030204" pitchFamily="18" charset="0"/>
                          </a:rPr>
                          <m:t>100</m:t>
                        </m:r>
                        <m:r>
                          <a:rPr lang="es-AR" i="1">
                            <a:latin typeface="Cambria Math" panose="02040503050406030204" pitchFamily="18" charset="0"/>
                          </a:rPr>
                          <m:t>;</m:t>
                        </m:r>
                        <m:r>
                          <a:rPr lang="es-AR" i="1">
                            <a:latin typeface="Cambria Math" panose="02040503050406030204" pitchFamily="18" charset="0"/>
                          </a:rPr>
                          <m:t>200</m:t>
                        </m:r>
                      </m:e>
                    </m:d>
                  </m:oMath>
                </a14:m>
                <a:r>
                  <a:rPr lang="es-AR" dirty="0">
                    <a:latin typeface="Century Gothic" panose="020B0502020202020204" pitchFamily="34" charset="0"/>
                  </a:rPr>
                  <a:t>, es decir,</a:t>
                </a:r>
              </a:p>
              <a:p>
                <a:pPr algn="just"/>
                <a:endParaRPr lang="es-AR" dirty="0">
                  <a:latin typeface="Century Gothic" panose="020B0502020202020204" pitchFamily="34" charset="0"/>
                </a:endParaRPr>
              </a:p>
              <a:p>
                <a:pPr algn="just"/>
                <a14:m>
                  <m:oMathPara xmlns:m="http://schemas.openxmlformats.org/officeDocument/2006/math">
                    <m:oMathParaPr>
                      <m:jc m:val="centerGroup"/>
                    </m:oMathParaPr>
                    <m:oMath xmlns:m="http://schemas.openxmlformats.org/officeDocument/2006/math">
                      <m:sSub>
                        <m:sSubPr>
                          <m:ctrlPr>
                            <a:rPr lang="es-AR" i="1">
                              <a:latin typeface="Cambria Math" panose="02040503050406030204" pitchFamily="18" charset="0"/>
                            </a:rPr>
                          </m:ctrlPr>
                        </m:sSubPr>
                        <m:e>
                          <m:r>
                            <a:rPr lang="es-AR" i="1">
                              <a:latin typeface="Cambria Math" panose="02040503050406030204" pitchFamily="18" charset="0"/>
                            </a:rPr>
                            <m:t>𝑓</m:t>
                          </m:r>
                        </m:e>
                        <m:sub>
                          <m:r>
                            <a:rPr lang="es-AR" i="1">
                              <a:latin typeface="Cambria Math" panose="02040503050406030204" pitchFamily="18" charset="0"/>
                            </a:rPr>
                            <m:t>𝑋</m:t>
                          </m:r>
                        </m:sub>
                      </m:sSub>
                      <m:d>
                        <m:dPr>
                          <m:ctrlPr>
                            <a:rPr lang="es-AR" i="1">
                              <a:latin typeface="Cambria Math" panose="02040503050406030204" pitchFamily="18" charset="0"/>
                            </a:rPr>
                          </m:ctrlPr>
                        </m:dPr>
                        <m:e>
                          <m:r>
                            <a:rPr lang="es-AR" i="1">
                              <a:latin typeface="Cambria Math" panose="02040503050406030204" pitchFamily="18" charset="0"/>
                            </a:rPr>
                            <m:t>𝑥</m:t>
                          </m:r>
                        </m:e>
                      </m:d>
                      <m:r>
                        <a:rPr lang="es-AR" i="1">
                          <a:latin typeface="Cambria Math" panose="02040503050406030204" pitchFamily="18" charset="0"/>
                        </a:rPr>
                        <m:t>=</m:t>
                      </m:r>
                      <m:f>
                        <m:fPr>
                          <m:ctrlPr>
                            <a:rPr lang="es-AR" i="1">
                              <a:latin typeface="Cambria Math" panose="02040503050406030204" pitchFamily="18" charset="0"/>
                            </a:rPr>
                          </m:ctrlPr>
                        </m:fPr>
                        <m:num>
                          <m:r>
                            <a:rPr lang="es-AR" i="1">
                              <a:latin typeface="Cambria Math" panose="02040503050406030204" pitchFamily="18" charset="0"/>
                            </a:rPr>
                            <m:t>1</m:t>
                          </m:r>
                        </m:num>
                        <m:den>
                          <m:r>
                            <a:rPr lang="es-AR" i="1">
                              <a:latin typeface="Cambria Math" panose="02040503050406030204" pitchFamily="18" charset="0"/>
                            </a:rPr>
                            <m:t>𝛽</m:t>
                          </m:r>
                          <m:r>
                            <a:rPr lang="es-AR" i="1">
                              <a:latin typeface="Cambria Math" panose="02040503050406030204" pitchFamily="18" charset="0"/>
                            </a:rPr>
                            <m:t>−</m:t>
                          </m:r>
                          <m:r>
                            <a:rPr lang="es-AR" i="1">
                              <a:latin typeface="Cambria Math" panose="02040503050406030204" pitchFamily="18" charset="0"/>
                            </a:rPr>
                            <m:t>𝛼</m:t>
                          </m:r>
                        </m:den>
                      </m:f>
                      <m:r>
                        <a:rPr lang="es-AR" i="1">
                          <a:latin typeface="Cambria Math" panose="02040503050406030204" pitchFamily="18" charset="0"/>
                        </a:rPr>
                        <m:t>=</m:t>
                      </m:r>
                      <m:f>
                        <m:fPr>
                          <m:ctrlPr>
                            <a:rPr lang="es-AR" i="1">
                              <a:latin typeface="Cambria Math" panose="02040503050406030204" pitchFamily="18" charset="0"/>
                            </a:rPr>
                          </m:ctrlPr>
                        </m:fPr>
                        <m:num>
                          <m:r>
                            <a:rPr lang="es-AR" i="1">
                              <a:latin typeface="Cambria Math" panose="02040503050406030204" pitchFamily="18" charset="0"/>
                            </a:rPr>
                            <m:t>1</m:t>
                          </m:r>
                        </m:num>
                        <m:den>
                          <m:r>
                            <a:rPr lang="es-AR" i="1">
                              <a:latin typeface="Cambria Math" panose="02040503050406030204" pitchFamily="18" charset="0"/>
                            </a:rPr>
                            <m:t>200</m:t>
                          </m:r>
                          <m:r>
                            <a:rPr lang="es-AR" i="1">
                              <a:latin typeface="Cambria Math" panose="02040503050406030204" pitchFamily="18" charset="0"/>
                            </a:rPr>
                            <m:t>−</m:t>
                          </m:r>
                          <m:r>
                            <a:rPr lang="es-AR" i="1">
                              <a:latin typeface="Cambria Math" panose="02040503050406030204" pitchFamily="18" charset="0"/>
                            </a:rPr>
                            <m:t>100</m:t>
                          </m:r>
                        </m:den>
                      </m:f>
                      <m:r>
                        <a:rPr lang="es-AR" i="1">
                          <a:latin typeface="Cambria Math" panose="02040503050406030204" pitchFamily="18" charset="0"/>
                        </a:rPr>
                        <m:t>=</m:t>
                      </m:r>
                      <m:f>
                        <m:fPr>
                          <m:ctrlPr>
                            <a:rPr lang="es-AR" i="1">
                              <a:latin typeface="Cambria Math" panose="02040503050406030204" pitchFamily="18" charset="0"/>
                            </a:rPr>
                          </m:ctrlPr>
                        </m:fPr>
                        <m:num>
                          <m:r>
                            <a:rPr lang="es-AR" i="1">
                              <a:latin typeface="Cambria Math" panose="02040503050406030204" pitchFamily="18" charset="0"/>
                            </a:rPr>
                            <m:t>1</m:t>
                          </m:r>
                        </m:num>
                        <m:den>
                          <m:r>
                            <a:rPr lang="es-AR" i="1">
                              <a:latin typeface="Cambria Math" panose="02040503050406030204" pitchFamily="18" charset="0"/>
                            </a:rPr>
                            <m:t>100</m:t>
                          </m:r>
                        </m:den>
                      </m:f>
                    </m:oMath>
                  </m:oMathPara>
                </a14:m>
                <a:endParaRPr lang="es-AR" dirty="0">
                  <a:latin typeface="Century Gothic" panose="020B0502020202020204" pitchFamily="34" charset="0"/>
                </a:endParaRPr>
              </a:p>
              <a:p>
                <a:pPr algn="just"/>
                <a:endParaRPr lang="es-AR" dirty="0">
                  <a:latin typeface="Century Gothic" panose="020B0502020202020204" pitchFamily="34" charset="0"/>
                </a:endParaRPr>
              </a:p>
              <a:p>
                <a:pPr algn="just"/>
                <a:r>
                  <a:rPr lang="es-AR" dirty="0">
                    <a:latin typeface="Century Gothic" panose="020B0502020202020204" pitchFamily="34" charset="0"/>
                  </a:rPr>
                  <a:t>Y se desea calcular la siguiente probabilidad,</a:t>
                </a:r>
              </a:p>
              <a:p>
                <a:pPr algn="just"/>
                <a:endParaRPr lang="es-AR" dirty="0">
                  <a:latin typeface="Century Gothic" panose="020B0502020202020204" pitchFamily="34" charset="0"/>
                </a:endParaRPr>
              </a:p>
              <a:p>
                <a:pPr algn="ctr"/>
                <a:r>
                  <a:rPr lang="es-AR" dirty="0">
                    <a:latin typeface="Century Gothic" panose="020B0502020202020204" pitchFamily="34" charset="0"/>
                  </a:rPr>
                  <a:t> </a:t>
                </a:r>
                <a14:m>
                  <m:oMath xmlns:m="http://schemas.openxmlformats.org/officeDocument/2006/math">
                    <m:r>
                      <a:rPr lang="es-AR" i="1">
                        <a:latin typeface="Cambria Math" panose="02040503050406030204" pitchFamily="18" charset="0"/>
                      </a:rPr>
                      <m:t>𝑃</m:t>
                    </m:r>
                    <m:r>
                      <a:rPr lang="es-AR" i="1">
                        <a:latin typeface="Cambria Math" panose="02040503050406030204" pitchFamily="18" charset="0"/>
                      </a:rPr>
                      <m:t>[120≤</m:t>
                    </m:r>
                    <m:r>
                      <a:rPr lang="es-AR" i="1">
                        <a:latin typeface="Cambria Math" panose="02040503050406030204" pitchFamily="18" charset="0"/>
                      </a:rPr>
                      <m:t>𝑋</m:t>
                    </m:r>
                    <m:r>
                      <a:rPr lang="es-AR" i="1">
                        <a:latin typeface="Cambria Math" panose="02040503050406030204" pitchFamily="18" charset="0"/>
                        <a:ea typeface="Cambria Math" panose="02040503050406030204" pitchFamily="18" charset="0"/>
                      </a:rPr>
                      <m:t>≤140</m:t>
                    </m:r>
                    <m:r>
                      <a:rPr lang="es-AR" i="1">
                        <a:latin typeface="Cambria Math" panose="02040503050406030204" pitchFamily="18" charset="0"/>
                      </a:rPr>
                      <m:t>]</m:t>
                    </m:r>
                  </m:oMath>
                </a14:m>
                <a:endParaRPr lang="es-AR" dirty="0">
                  <a:latin typeface="Century Gothic" panose="020B0502020202020204" pitchFamily="34" charset="0"/>
                  <a:ea typeface="Cambria Math" panose="02040503050406030204" pitchFamily="18" charset="0"/>
                </a:endParaRPr>
              </a:p>
              <a:p>
                <a:pPr algn="just"/>
                <a:endParaRPr lang="es-AR" dirty="0">
                  <a:latin typeface="Century Gothic" panose="020B0502020202020204" pitchFamily="34" charset="0"/>
                </a:endParaRPr>
              </a:p>
              <a:p>
                <a:pPr algn="just"/>
                <a:r>
                  <a:rPr lang="es-AR" dirty="0">
                    <a:latin typeface="Century Gothic" panose="020B0502020202020204" pitchFamily="34" charset="0"/>
                  </a:rPr>
                  <a:t>Para calcula esta probabilidad debemos integrar la función de densidad entre ambos valores de la variable.</a:t>
                </a:r>
              </a:p>
              <a:p>
                <a:pPr algn="ctr"/>
                <a14:m>
                  <m:oMathPara xmlns:m="http://schemas.openxmlformats.org/officeDocument/2006/math">
                    <m:oMathParaPr>
                      <m:jc m:val="centerGroup"/>
                    </m:oMathParaPr>
                    <m:oMath xmlns:m="http://schemas.openxmlformats.org/officeDocument/2006/math">
                      <m:r>
                        <a:rPr lang="es-AR" i="1">
                          <a:latin typeface="Cambria Math" panose="02040503050406030204" pitchFamily="18" charset="0"/>
                        </a:rPr>
                        <m:t>𝑃</m:t>
                      </m:r>
                      <m:d>
                        <m:dPr>
                          <m:begChr m:val="["/>
                          <m:endChr m:val="]"/>
                          <m:ctrlPr>
                            <a:rPr lang="es-AR" i="1">
                              <a:latin typeface="Cambria Math" panose="02040503050406030204" pitchFamily="18" charset="0"/>
                            </a:rPr>
                          </m:ctrlPr>
                        </m:dPr>
                        <m:e>
                          <m:r>
                            <a:rPr lang="es-AR" i="1">
                              <a:latin typeface="Cambria Math" panose="02040503050406030204" pitchFamily="18" charset="0"/>
                            </a:rPr>
                            <m:t>120≤</m:t>
                          </m:r>
                          <m:r>
                            <a:rPr lang="es-AR" i="1">
                              <a:latin typeface="Cambria Math" panose="02040503050406030204" pitchFamily="18" charset="0"/>
                            </a:rPr>
                            <m:t>𝑋</m:t>
                          </m:r>
                          <m:r>
                            <a:rPr lang="es-AR" i="1">
                              <a:latin typeface="Cambria Math" panose="02040503050406030204" pitchFamily="18" charset="0"/>
                              <a:ea typeface="Cambria Math" panose="02040503050406030204" pitchFamily="18" charset="0"/>
                            </a:rPr>
                            <m:t>≤140</m:t>
                          </m:r>
                        </m:e>
                      </m:d>
                      <m:r>
                        <a:rPr lang="es-AR" i="1">
                          <a:latin typeface="Cambria Math" panose="02040503050406030204" pitchFamily="18" charset="0"/>
                        </a:rPr>
                        <m:t>=</m:t>
                      </m:r>
                      <m:nary>
                        <m:naryPr>
                          <m:ctrlPr>
                            <a:rPr lang="es-AR" i="1">
                              <a:latin typeface="Cambria Math" panose="02040503050406030204" pitchFamily="18" charset="0"/>
                            </a:rPr>
                          </m:ctrlPr>
                        </m:naryPr>
                        <m:sub>
                          <m:r>
                            <m:rPr>
                              <m:brk m:alnAt="23"/>
                            </m:rPr>
                            <a:rPr lang="es-AR" i="1">
                              <a:latin typeface="Cambria Math" panose="02040503050406030204" pitchFamily="18" charset="0"/>
                            </a:rPr>
                            <m:t>1</m:t>
                          </m:r>
                          <m:r>
                            <a:rPr lang="es-AR" i="1">
                              <a:latin typeface="Cambria Math" panose="02040503050406030204" pitchFamily="18" charset="0"/>
                            </a:rPr>
                            <m:t>20</m:t>
                          </m:r>
                        </m:sub>
                        <m:sup>
                          <m:r>
                            <a:rPr lang="es-AR" i="1">
                              <a:latin typeface="Cambria Math" panose="02040503050406030204" pitchFamily="18" charset="0"/>
                            </a:rPr>
                            <m:t>140</m:t>
                          </m:r>
                        </m:sup>
                        <m:e>
                          <m:sSub>
                            <m:sSubPr>
                              <m:ctrlPr>
                                <a:rPr lang="es-AR" i="1">
                                  <a:latin typeface="Cambria Math" panose="02040503050406030204" pitchFamily="18" charset="0"/>
                                </a:rPr>
                              </m:ctrlPr>
                            </m:sSubPr>
                            <m:e>
                              <m:r>
                                <a:rPr lang="es-AR" i="1">
                                  <a:latin typeface="Cambria Math" panose="02040503050406030204" pitchFamily="18" charset="0"/>
                                </a:rPr>
                                <m:t>𝑓</m:t>
                              </m:r>
                            </m:e>
                            <m:sub>
                              <m:r>
                                <a:rPr lang="es-AR" i="1">
                                  <a:latin typeface="Cambria Math" panose="02040503050406030204" pitchFamily="18" charset="0"/>
                                </a:rPr>
                                <m:t>𝑋</m:t>
                              </m:r>
                            </m:sub>
                          </m:sSub>
                          <m:d>
                            <m:dPr>
                              <m:ctrlPr>
                                <a:rPr lang="es-AR" i="1">
                                  <a:latin typeface="Cambria Math" panose="02040503050406030204" pitchFamily="18" charset="0"/>
                                </a:rPr>
                              </m:ctrlPr>
                            </m:dPr>
                            <m:e>
                              <m:r>
                                <a:rPr lang="es-AR" i="1">
                                  <a:latin typeface="Cambria Math" panose="02040503050406030204" pitchFamily="18" charset="0"/>
                                </a:rPr>
                                <m:t>𝑥</m:t>
                              </m:r>
                            </m:e>
                          </m:d>
                          <m:r>
                            <a:rPr lang="es-AR" i="1">
                              <a:latin typeface="Cambria Math" panose="02040503050406030204" pitchFamily="18" charset="0"/>
                            </a:rPr>
                            <m:t>𝑑𝑥</m:t>
                          </m:r>
                        </m:e>
                      </m:nary>
                    </m:oMath>
                  </m:oMathPara>
                </a14:m>
                <a:endParaRPr lang="es-AR" i="1" dirty="0">
                  <a:latin typeface="Century Gothic" panose="020B0502020202020204" pitchFamily="34" charset="0"/>
                </a:endParaRPr>
              </a:p>
              <a:p>
                <a:pPr algn="ctr"/>
                <a:endParaRPr lang="es-AR" i="1" dirty="0">
                  <a:latin typeface="Century Gothic" panose="020B0502020202020204" pitchFamily="34" charset="0"/>
                </a:endParaRPr>
              </a:p>
              <a:p>
                <a:pPr algn="ctr"/>
                <a14:m>
                  <m:oMathPara xmlns:m="http://schemas.openxmlformats.org/officeDocument/2006/math">
                    <m:oMathParaPr>
                      <m:jc m:val="centerGroup"/>
                    </m:oMathParaPr>
                    <m:oMath xmlns:m="http://schemas.openxmlformats.org/officeDocument/2006/math">
                      <m:r>
                        <a:rPr lang="es-AR" i="1">
                          <a:latin typeface="Cambria Math" panose="02040503050406030204" pitchFamily="18" charset="0"/>
                        </a:rPr>
                        <m:t>𝑃</m:t>
                      </m:r>
                      <m:d>
                        <m:dPr>
                          <m:begChr m:val="["/>
                          <m:endChr m:val="]"/>
                          <m:ctrlPr>
                            <a:rPr lang="es-AR" i="1">
                              <a:latin typeface="Cambria Math" panose="02040503050406030204" pitchFamily="18" charset="0"/>
                            </a:rPr>
                          </m:ctrlPr>
                        </m:dPr>
                        <m:e>
                          <m:r>
                            <a:rPr lang="es-AR" i="1">
                              <a:latin typeface="Cambria Math" panose="02040503050406030204" pitchFamily="18" charset="0"/>
                            </a:rPr>
                            <m:t>120≤</m:t>
                          </m:r>
                          <m:r>
                            <a:rPr lang="es-AR" i="1">
                              <a:latin typeface="Cambria Math" panose="02040503050406030204" pitchFamily="18" charset="0"/>
                            </a:rPr>
                            <m:t>𝑋</m:t>
                          </m:r>
                          <m:r>
                            <a:rPr lang="es-AR" i="1">
                              <a:latin typeface="Cambria Math" panose="02040503050406030204" pitchFamily="18" charset="0"/>
                              <a:ea typeface="Cambria Math" panose="02040503050406030204" pitchFamily="18" charset="0"/>
                            </a:rPr>
                            <m:t>≤140</m:t>
                          </m:r>
                        </m:e>
                      </m:d>
                      <m:r>
                        <a:rPr lang="es-AR" i="1">
                          <a:latin typeface="Cambria Math" panose="02040503050406030204" pitchFamily="18" charset="0"/>
                          <a:ea typeface="Cambria Math" panose="02040503050406030204" pitchFamily="18" charset="0"/>
                        </a:rPr>
                        <m:t> </m:t>
                      </m:r>
                      <m:r>
                        <a:rPr lang="es-AR" i="1">
                          <a:latin typeface="Cambria Math" panose="02040503050406030204" pitchFamily="18" charset="0"/>
                        </a:rPr>
                        <m:t>=</m:t>
                      </m:r>
                      <m:nary>
                        <m:naryPr>
                          <m:ctrlPr>
                            <a:rPr lang="es-AR" i="1">
                              <a:latin typeface="Cambria Math" panose="02040503050406030204" pitchFamily="18" charset="0"/>
                            </a:rPr>
                          </m:ctrlPr>
                        </m:naryPr>
                        <m:sub>
                          <m:r>
                            <m:rPr>
                              <m:brk m:alnAt="23"/>
                            </m:rPr>
                            <a:rPr lang="es-AR" i="1">
                              <a:latin typeface="Cambria Math" panose="02040503050406030204" pitchFamily="18" charset="0"/>
                            </a:rPr>
                            <m:t>1</m:t>
                          </m:r>
                          <m:r>
                            <a:rPr lang="es-AR" i="1">
                              <a:latin typeface="Cambria Math" panose="02040503050406030204" pitchFamily="18" charset="0"/>
                            </a:rPr>
                            <m:t>20</m:t>
                          </m:r>
                        </m:sub>
                        <m:sup>
                          <m:r>
                            <a:rPr lang="es-AR" i="1">
                              <a:latin typeface="Cambria Math" panose="02040503050406030204" pitchFamily="18" charset="0"/>
                            </a:rPr>
                            <m:t>140</m:t>
                          </m:r>
                        </m:sup>
                        <m:e>
                          <m:f>
                            <m:fPr>
                              <m:ctrlPr>
                                <a:rPr lang="es-AR" i="1">
                                  <a:latin typeface="Cambria Math" panose="02040503050406030204" pitchFamily="18" charset="0"/>
                                </a:rPr>
                              </m:ctrlPr>
                            </m:fPr>
                            <m:num>
                              <m:r>
                                <a:rPr lang="es-AR" i="1">
                                  <a:latin typeface="Cambria Math" panose="02040503050406030204" pitchFamily="18" charset="0"/>
                                </a:rPr>
                                <m:t>1</m:t>
                              </m:r>
                            </m:num>
                            <m:den>
                              <m:r>
                                <a:rPr lang="es-AR" i="1">
                                  <a:latin typeface="Cambria Math" panose="02040503050406030204" pitchFamily="18" charset="0"/>
                                </a:rPr>
                                <m:t>100</m:t>
                              </m:r>
                            </m:den>
                          </m:f>
                          <m:r>
                            <a:rPr lang="es-AR" i="1">
                              <a:latin typeface="Cambria Math" panose="02040503050406030204" pitchFamily="18" charset="0"/>
                            </a:rPr>
                            <m:t>𝑑𝑥</m:t>
                          </m:r>
                        </m:e>
                      </m:nary>
                      <m:r>
                        <a:rPr lang="es-AR" i="1">
                          <a:latin typeface="Cambria Math" panose="02040503050406030204" pitchFamily="18" charset="0"/>
                        </a:rPr>
                        <m:t>=</m:t>
                      </m:r>
                      <m:d>
                        <m:dPr>
                          <m:begChr m:val=""/>
                          <m:endChr m:val="|"/>
                          <m:ctrlPr>
                            <a:rPr lang="es-AR" i="1">
                              <a:latin typeface="Cambria Math" panose="02040503050406030204" pitchFamily="18" charset="0"/>
                            </a:rPr>
                          </m:ctrlPr>
                        </m:dPr>
                        <m:e>
                          <m:f>
                            <m:fPr>
                              <m:ctrlPr>
                                <a:rPr lang="es-AR" i="1">
                                  <a:latin typeface="Cambria Math" panose="02040503050406030204" pitchFamily="18" charset="0"/>
                                </a:rPr>
                              </m:ctrlPr>
                            </m:fPr>
                            <m:num>
                              <m:r>
                                <a:rPr lang="es-AR" i="1">
                                  <a:latin typeface="Cambria Math" panose="02040503050406030204" pitchFamily="18" charset="0"/>
                                </a:rPr>
                                <m:t>𝑥</m:t>
                              </m:r>
                            </m:num>
                            <m:den>
                              <m:r>
                                <a:rPr lang="es-AR" i="1">
                                  <a:latin typeface="Cambria Math" panose="02040503050406030204" pitchFamily="18" charset="0"/>
                                </a:rPr>
                                <m:t>100</m:t>
                              </m:r>
                            </m:den>
                          </m:f>
                        </m:e>
                      </m:d>
                      <m:m>
                        <m:mPr>
                          <m:mcs>
                            <m:mc>
                              <m:mcPr>
                                <m:count m:val="1"/>
                                <m:mcJc m:val="center"/>
                              </m:mcPr>
                            </m:mc>
                          </m:mcs>
                          <m:ctrlPr>
                            <a:rPr lang="es-AR" i="1">
                              <a:latin typeface="Cambria Math" panose="02040503050406030204" pitchFamily="18" charset="0"/>
                            </a:rPr>
                          </m:ctrlPr>
                        </m:mPr>
                        <m:mr>
                          <m:e>
                            <m:r>
                              <m:rPr>
                                <m:brk m:alnAt="7"/>
                              </m:rPr>
                              <a:rPr lang="es-AR" i="1">
                                <a:latin typeface="Cambria Math" panose="02040503050406030204" pitchFamily="18" charset="0"/>
                              </a:rPr>
                              <m:t>1</m:t>
                            </m:r>
                            <m:r>
                              <a:rPr lang="es-AR" i="1">
                                <a:latin typeface="Cambria Math" panose="02040503050406030204" pitchFamily="18" charset="0"/>
                              </a:rPr>
                              <m:t>40</m:t>
                            </m:r>
                          </m:e>
                        </m:mr>
                        <m:mr>
                          <m:e>
                            <m:r>
                              <a:rPr lang="es-AR" i="1">
                                <a:latin typeface="Cambria Math" panose="02040503050406030204" pitchFamily="18" charset="0"/>
                              </a:rPr>
                              <m:t>120</m:t>
                            </m:r>
                          </m:e>
                        </m:mr>
                      </m:m>
                      <m:r>
                        <a:rPr lang="es-AR" i="1">
                          <a:latin typeface="Cambria Math" panose="02040503050406030204" pitchFamily="18" charset="0"/>
                        </a:rPr>
                        <m:t>=</m:t>
                      </m:r>
                      <m:f>
                        <m:fPr>
                          <m:ctrlPr>
                            <a:rPr lang="es-AR" i="1">
                              <a:latin typeface="Cambria Math" panose="02040503050406030204" pitchFamily="18" charset="0"/>
                            </a:rPr>
                          </m:ctrlPr>
                        </m:fPr>
                        <m:num>
                          <m:r>
                            <a:rPr lang="es-AR" i="1">
                              <a:latin typeface="Cambria Math" panose="02040503050406030204" pitchFamily="18" charset="0"/>
                            </a:rPr>
                            <m:t>140−120</m:t>
                          </m:r>
                        </m:num>
                        <m:den>
                          <m:r>
                            <a:rPr lang="es-AR" i="1">
                              <a:latin typeface="Cambria Math" panose="02040503050406030204" pitchFamily="18" charset="0"/>
                            </a:rPr>
                            <m:t>100</m:t>
                          </m:r>
                        </m:den>
                      </m:f>
                      <m:r>
                        <a:rPr lang="es-AR" i="1">
                          <a:latin typeface="Cambria Math" panose="02040503050406030204" pitchFamily="18" charset="0"/>
                        </a:rPr>
                        <m:t>=</m:t>
                      </m:r>
                      <m:f>
                        <m:fPr>
                          <m:ctrlPr>
                            <a:rPr lang="es-AR" i="1">
                              <a:latin typeface="Cambria Math" panose="02040503050406030204" pitchFamily="18" charset="0"/>
                            </a:rPr>
                          </m:ctrlPr>
                        </m:fPr>
                        <m:num>
                          <m:r>
                            <a:rPr lang="es-AR" i="1">
                              <a:latin typeface="Cambria Math" panose="02040503050406030204" pitchFamily="18" charset="0"/>
                            </a:rPr>
                            <m:t>20</m:t>
                          </m:r>
                        </m:num>
                        <m:den>
                          <m:r>
                            <a:rPr lang="es-AR" i="1">
                              <a:latin typeface="Cambria Math" panose="02040503050406030204" pitchFamily="18" charset="0"/>
                            </a:rPr>
                            <m:t>100</m:t>
                          </m:r>
                        </m:den>
                      </m:f>
                      <m:r>
                        <a:rPr lang="es-AR" i="1">
                          <a:latin typeface="Cambria Math" panose="02040503050406030204" pitchFamily="18" charset="0"/>
                        </a:rPr>
                        <m:t>=0,20</m:t>
                      </m:r>
                    </m:oMath>
                  </m:oMathPara>
                </a14:m>
                <a:endParaRPr lang="es-AR" dirty="0">
                  <a:latin typeface="Century Gothic" panose="020B0502020202020204" pitchFamily="34" charset="0"/>
                  <a:ea typeface="Cambria Math" panose="02040503050406030204" pitchFamily="18" charset="0"/>
                </a:endParaRPr>
              </a:p>
              <a:p>
                <a:pPr algn="ctr"/>
                <a:endParaRPr lang="es-AR" dirty="0">
                  <a:latin typeface="Century Gothic" panose="020B0502020202020204" pitchFamily="34" charset="0"/>
                </a:endParaRPr>
              </a:p>
              <a:p>
                <a:pPr algn="just"/>
                <a:r>
                  <a:rPr lang="es-AR" dirty="0">
                    <a:latin typeface="Century Gothic" panose="020B0502020202020204" pitchFamily="34" charset="0"/>
                  </a:rPr>
                  <a:t>Es decir, la probabilidad de que la variable uniforme </a:t>
                </a:r>
                <a14:m>
                  <m:oMath xmlns:m="http://schemas.openxmlformats.org/officeDocument/2006/math">
                    <m:r>
                      <a:rPr lang="es-AR" i="1">
                        <a:latin typeface="Cambria Math" panose="02040503050406030204" pitchFamily="18" charset="0"/>
                      </a:rPr>
                      <m:t>𝑋</m:t>
                    </m:r>
                  </m:oMath>
                </a14:m>
                <a:r>
                  <a:rPr lang="es-AR" dirty="0">
                    <a:latin typeface="Century Gothic" panose="020B0502020202020204" pitchFamily="34" charset="0"/>
                  </a:rPr>
                  <a:t> asuma un valor entre 120 y 140 es de 0,20.</a:t>
                </a:r>
              </a:p>
            </p:txBody>
          </p:sp>
        </mc:Choice>
        <mc:Fallback>
          <p:sp>
            <p:nvSpPr>
              <p:cNvPr id="2" name="Rectángulo 1">
                <a:extLst>
                  <a:ext uri="{FF2B5EF4-FFF2-40B4-BE49-F238E27FC236}">
                    <a16:creationId xmlns:a16="http://schemas.microsoft.com/office/drawing/2014/main" id="{40F9F961-CF11-4EA3-BCC7-03C99C980CCC}"/>
                  </a:ext>
                </a:extLst>
              </p:cNvPr>
              <p:cNvSpPr>
                <a:spLocks noRot="1" noChangeAspect="1" noMove="1" noResize="1" noEditPoints="1" noAdjustHandles="1" noChangeArrowheads="1" noChangeShapeType="1" noTextEdit="1"/>
              </p:cNvSpPr>
              <p:nvPr/>
            </p:nvSpPr>
            <p:spPr>
              <a:xfrm>
                <a:off x="1524000" y="980728"/>
                <a:ext cx="9144000" cy="5505994"/>
              </a:xfrm>
              <a:prstGeom prst="rect">
                <a:avLst/>
              </a:prstGeom>
              <a:blipFill>
                <a:blip r:embed="rId2"/>
                <a:stretch>
                  <a:fillRect l="-533" t="-664" r="-533" b="-775"/>
                </a:stretch>
              </a:blipFill>
            </p:spPr>
            <p:txBody>
              <a:bodyPr/>
              <a:lstStyle/>
              <a:p>
                <a:r>
                  <a:rPr lang="es-AR">
                    <a:noFill/>
                  </a:rPr>
                  <a:t> </a:t>
                </a:r>
              </a:p>
            </p:txBody>
          </p:sp>
        </mc:Fallback>
      </mc:AlternateContent>
    </p:spTree>
    <p:extLst>
      <p:ext uri="{BB962C8B-B14F-4D97-AF65-F5344CB8AC3E}">
        <p14:creationId xmlns:p14="http://schemas.microsoft.com/office/powerpoint/2010/main" val="277711023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Rectángulo 1">
                <a:extLst>
                  <a:ext uri="{FF2B5EF4-FFF2-40B4-BE49-F238E27FC236}">
                    <a16:creationId xmlns:a16="http://schemas.microsoft.com/office/drawing/2014/main" id="{F31F4D28-2544-4D4C-A2B5-A8999D862D5B}"/>
                  </a:ext>
                </a:extLst>
              </p:cNvPr>
              <p:cNvSpPr/>
              <p:nvPr/>
            </p:nvSpPr>
            <p:spPr>
              <a:xfrm>
                <a:off x="1524000" y="908721"/>
                <a:ext cx="9144000" cy="4247317"/>
              </a:xfrm>
              <a:prstGeom prst="rect">
                <a:avLst/>
              </a:prstGeom>
            </p:spPr>
            <p:txBody>
              <a:bodyPr wrap="square">
                <a:spAutoFit/>
              </a:bodyPr>
              <a:lstStyle/>
              <a:p>
                <a:pPr algn="just"/>
                <a:r>
                  <a:rPr lang="es-AR" dirty="0">
                    <a:latin typeface="Century Gothic" panose="020B0502020202020204" pitchFamily="34" charset="0"/>
                  </a:rPr>
                  <a:t>Ahora bien, supongamos que deseamos calcular la siguiente probabilidad,</a:t>
                </a:r>
              </a:p>
              <a:p>
                <a:pPr algn="just"/>
                <a:endParaRPr lang="es-AR" dirty="0">
                  <a:latin typeface="Century Gothic" panose="020B0502020202020204" pitchFamily="34" charset="0"/>
                </a:endParaRPr>
              </a:p>
              <a:p>
                <a:pPr algn="just"/>
                <a:endParaRPr lang="es-AR" i="1" dirty="0">
                  <a:latin typeface="Century Gothic" panose="020B0502020202020204" pitchFamily="34" charset="0"/>
                </a:endParaRPr>
              </a:p>
              <a:p>
                <a:pPr algn="just"/>
                <a14:m>
                  <m:oMathPara xmlns:m="http://schemas.openxmlformats.org/officeDocument/2006/math">
                    <m:oMathParaPr>
                      <m:jc m:val="centerGroup"/>
                    </m:oMathParaPr>
                    <m:oMath xmlns:m="http://schemas.openxmlformats.org/officeDocument/2006/math">
                      <m:r>
                        <a:rPr lang="es-AR" i="1">
                          <a:latin typeface="Cambria Math" panose="02040503050406030204" pitchFamily="18" charset="0"/>
                        </a:rPr>
                        <m:t>𝑃</m:t>
                      </m:r>
                      <m:d>
                        <m:dPr>
                          <m:begChr m:val="["/>
                          <m:endChr m:val="]"/>
                          <m:ctrlPr>
                            <a:rPr lang="es-AR" i="1">
                              <a:latin typeface="Cambria Math" panose="02040503050406030204" pitchFamily="18" charset="0"/>
                            </a:rPr>
                          </m:ctrlPr>
                        </m:dPr>
                        <m:e>
                          <m:r>
                            <a:rPr lang="es-AR" i="1">
                              <a:latin typeface="Cambria Math" panose="02040503050406030204" pitchFamily="18" charset="0"/>
                            </a:rPr>
                            <m:t>1</m:t>
                          </m:r>
                          <m:r>
                            <a:rPr lang="es-AR" i="1">
                              <a:latin typeface="Cambria Math" panose="02040503050406030204" pitchFamily="18" charset="0"/>
                            </a:rPr>
                            <m:t>6</m:t>
                          </m:r>
                          <m:r>
                            <a:rPr lang="es-AR" i="1">
                              <a:latin typeface="Cambria Math" panose="02040503050406030204" pitchFamily="18" charset="0"/>
                            </a:rPr>
                            <m:t>0≤</m:t>
                          </m:r>
                          <m:r>
                            <a:rPr lang="es-AR" i="1">
                              <a:latin typeface="Cambria Math" panose="02040503050406030204" pitchFamily="18" charset="0"/>
                            </a:rPr>
                            <m:t>𝑋</m:t>
                          </m:r>
                          <m:r>
                            <a:rPr lang="es-AR" i="1">
                              <a:latin typeface="Cambria Math" panose="02040503050406030204" pitchFamily="18" charset="0"/>
                              <a:ea typeface="Cambria Math" panose="02040503050406030204" pitchFamily="18" charset="0"/>
                            </a:rPr>
                            <m:t>≤1</m:t>
                          </m:r>
                          <m:r>
                            <a:rPr lang="es-AR" i="1">
                              <a:latin typeface="Cambria Math" panose="02040503050406030204" pitchFamily="18" charset="0"/>
                              <a:ea typeface="Cambria Math" panose="02040503050406030204" pitchFamily="18" charset="0"/>
                            </a:rPr>
                            <m:t>8</m:t>
                          </m:r>
                          <m:r>
                            <a:rPr lang="es-AR" i="1">
                              <a:latin typeface="Cambria Math" panose="02040503050406030204" pitchFamily="18" charset="0"/>
                              <a:ea typeface="Cambria Math" panose="02040503050406030204" pitchFamily="18" charset="0"/>
                            </a:rPr>
                            <m:t>0</m:t>
                          </m:r>
                        </m:e>
                      </m:d>
                    </m:oMath>
                  </m:oMathPara>
                </a14:m>
                <a:endParaRPr lang="es-AR" dirty="0">
                  <a:latin typeface="Century Gothic" panose="020B0502020202020204" pitchFamily="34" charset="0"/>
                  <a:ea typeface="Cambria Math" panose="02040503050406030204" pitchFamily="18" charset="0"/>
                </a:endParaRPr>
              </a:p>
              <a:p>
                <a:pPr algn="just"/>
                <a:endParaRPr lang="es-AR" dirty="0">
                  <a:latin typeface="Century Gothic" panose="020B0502020202020204" pitchFamily="34" charset="0"/>
                </a:endParaRPr>
              </a:p>
              <a:p>
                <a:pPr algn="ctr"/>
                <a:endParaRPr lang="es-AR" b="1" dirty="0">
                  <a:solidFill>
                    <a:srgbClr val="FF0000"/>
                  </a:solidFill>
                  <a:latin typeface="Century Gothic" panose="020B0502020202020204" pitchFamily="34" charset="0"/>
                </a:endParaRPr>
              </a:p>
              <a:p>
                <a:pPr algn="ctr"/>
                <a:endParaRPr lang="es-AR" b="1" dirty="0">
                  <a:solidFill>
                    <a:srgbClr val="FF0000"/>
                  </a:solidFill>
                  <a:latin typeface="Century Gothic" panose="020B0502020202020204" pitchFamily="34" charset="0"/>
                </a:endParaRPr>
              </a:p>
              <a:p>
                <a:pPr algn="ctr"/>
                <a:r>
                  <a:rPr lang="es-AR" b="1" dirty="0">
                    <a:solidFill>
                      <a:srgbClr val="2E3192"/>
                    </a:solidFill>
                    <a:latin typeface="Century Gothic" panose="020B0502020202020204" pitchFamily="34" charset="0"/>
                  </a:rPr>
                  <a:t>¿Cuánto da esta probabilidad? (pensarla sin hacer cálculo)</a:t>
                </a:r>
              </a:p>
              <a:p>
                <a:pPr algn="ctr"/>
                <a:endParaRPr lang="es-AR" b="1" dirty="0">
                  <a:solidFill>
                    <a:srgbClr val="2E3192"/>
                  </a:solidFill>
                  <a:latin typeface="Century Gothic" panose="020B0502020202020204" pitchFamily="34" charset="0"/>
                </a:endParaRPr>
              </a:p>
              <a:p>
                <a:pPr algn="ctr"/>
                <a:endParaRPr lang="es-AR" b="1" dirty="0">
                  <a:solidFill>
                    <a:srgbClr val="2E3192"/>
                  </a:solidFill>
                  <a:latin typeface="Century Gothic" panose="020B0502020202020204" pitchFamily="34" charset="0"/>
                </a:endParaRPr>
              </a:p>
              <a:p>
                <a:pPr algn="ctr"/>
                <a:r>
                  <a:rPr lang="es-AR" b="1" dirty="0">
                    <a:solidFill>
                      <a:srgbClr val="2E3192"/>
                    </a:solidFill>
                    <a:latin typeface="Century Gothic" panose="020B0502020202020204" pitchFamily="34" charset="0"/>
                  </a:rPr>
                  <a:t>¿Por qué?</a:t>
                </a:r>
              </a:p>
              <a:p>
                <a:pPr algn="ctr"/>
                <a:endParaRPr lang="es-AR" b="1" dirty="0">
                  <a:solidFill>
                    <a:srgbClr val="2E3192"/>
                  </a:solidFill>
                  <a:latin typeface="Century Gothic" panose="020B0502020202020204" pitchFamily="34" charset="0"/>
                </a:endParaRPr>
              </a:p>
              <a:p>
                <a:pPr algn="ctr"/>
                <a:endParaRPr lang="es-AR" b="1" dirty="0">
                  <a:solidFill>
                    <a:srgbClr val="2E3192"/>
                  </a:solidFill>
                  <a:latin typeface="Century Gothic" panose="020B0502020202020204" pitchFamily="34" charset="0"/>
                </a:endParaRPr>
              </a:p>
              <a:p>
                <a:pPr algn="ctr"/>
                <a:endParaRPr lang="es-AR" b="1" dirty="0">
                  <a:solidFill>
                    <a:srgbClr val="2E3192"/>
                  </a:solidFill>
                  <a:latin typeface="Century Gothic" panose="020B0502020202020204" pitchFamily="34" charset="0"/>
                </a:endParaRPr>
              </a:p>
              <a:p>
                <a:pPr algn="ctr"/>
                <a:r>
                  <a:rPr lang="es-AR" b="1" dirty="0">
                    <a:solidFill>
                      <a:srgbClr val="2E3192"/>
                    </a:solidFill>
                    <a:latin typeface="Century Gothic" panose="020B0502020202020204" pitchFamily="34" charset="0"/>
                  </a:rPr>
                  <a:t>¿Qué particularidad encuentra en el carácter uniforme de la variable?</a:t>
                </a:r>
              </a:p>
            </p:txBody>
          </p:sp>
        </mc:Choice>
        <mc:Fallback>
          <p:sp>
            <p:nvSpPr>
              <p:cNvPr id="2" name="Rectángulo 1">
                <a:extLst>
                  <a:ext uri="{FF2B5EF4-FFF2-40B4-BE49-F238E27FC236}">
                    <a16:creationId xmlns:a16="http://schemas.microsoft.com/office/drawing/2014/main" id="{F31F4D28-2544-4D4C-A2B5-A8999D862D5B}"/>
                  </a:ext>
                </a:extLst>
              </p:cNvPr>
              <p:cNvSpPr>
                <a:spLocks noRot="1" noChangeAspect="1" noMove="1" noResize="1" noEditPoints="1" noAdjustHandles="1" noChangeArrowheads="1" noChangeShapeType="1" noTextEdit="1"/>
              </p:cNvSpPr>
              <p:nvPr/>
            </p:nvSpPr>
            <p:spPr>
              <a:xfrm>
                <a:off x="1524000" y="908721"/>
                <a:ext cx="9144000" cy="4247317"/>
              </a:xfrm>
              <a:prstGeom prst="rect">
                <a:avLst/>
              </a:prstGeom>
              <a:blipFill>
                <a:blip r:embed="rId2"/>
                <a:stretch>
                  <a:fillRect l="-533" t="-717" b="-1291"/>
                </a:stretch>
              </a:blipFill>
            </p:spPr>
            <p:txBody>
              <a:bodyPr/>
              <a:lstStyle/>
              <a:p>
                <a:r>
                  <a:rPr lang="es-AR">
                    <a:noFill/>
                  </a:rPr>
                  <a:t> </a:t>
                </a:r>
              </a:p>
            </p:txBody>
          </p:sp>
        </mc:Fallback>
      </mc:AlternateContent>
    </p:spTree>
    <p:extLst>
      <p:ext uri="{BB962C8B-B14F-4D97-AF65-F5344CB8AC3E}">
        <p14:creationId xmlns:p14="http://schemas.microsoft.com/office/powerpoint/2010/main" val="243316485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Rectángulo 1">
                <a:extLst>
                  <a:ext uri="{FF2B5EF4-FFF2-40B4-BE49-F238E27FC236}">
                    <a16:creationId xmlns:a16="http://schemas.microsoft.com/office/drawing/2014/main" id="{74DAC42C-9167-46D4-91A3-F6A4F8110A41}"/>
                  </a:ext>
                </a:extLst>
              </p:cNvPr>
              <p:cNvSpPr/>
              <p:nvPr/>
            </p:nvSpPr>
            <p:spPr>
              <a:xfrm>
                <a:off x="1524000" y="908721"/>
                <a:ext cx="9144000" cy="4938916"/>
              </a:xfrm>
              <a:prstGeom prst="rect">
                <a:avLst/>
              </a:prstGeom>
            </p:spPr>
            <p:txBody>
              <a:bodyPr wrap="square">
                <a:spAutoFit/>
              </a:bodyPr>
              <a:lstStyle/>
              <a:p>
                <a:pPr algn="just"/>
                <a:r>
                  <a:rPr lang="es-AR" dirty="0">
                    <a:latin typeface="Century Gothic" panose="020B0502020202020204" pitchFamily="34" charset="0"/>
                  </a:rPr>
                  <a:t>La probabilidad se calcula tal como hemos visto antes,</a:t>
                </a:r>
              </a:p>
              <a:p>
                <a:pPr algn="just"/>
                <a:endParaRPr lang="es-AR" dirty="0">
                  <a:latin typeface="Century Gothic" panose="020B0502020202020204" pitchFamily="34" charset="0"/>
                </a:endParaRPr>
              </a:p>
              <a:p>
                <a:pPr algn="just"/>
                <a14:m>
                  <m:oMathPara xmlns:m="http://schemas.openxmlformats.org/officeDocument/2006/math">
                    <m:oMathParaPr>
                      <m:jc m:val="centerGroup"/>
                    </m:oMathParaPr>
                    <m:oMath xmlns:m="http://schemas.openxmlformats.org/officeDocument/2006/math">
                      <m:r>
                        <a:rPr lang="es-AR" i="1">
                          <a:latin typeface="Cambria Math" panose="02040503050406030204" pitchFamily="18" charset="0"/>
                        </a:rPr>
                        <m:t>𝑃</m:t>
                      </m:r>
                      <m:d>
                        <m:dPr>
                          <m:begChr m:val="["/>
                          <m:endChr m:val="]"/>
                          <m:ctrlPr>
                            <a:rPr lang="es-AR" i="1">
                              <a:latin typeface="Cambria Math" panose="02040503050406030204" pitchFamily="18" charset="0"/>
                            </a:rPr>
                          </m:ctrlPr>
                        </m:dPr>
                        <m:e>
                          <m:r>
                            <a:rPr lang="es-AR" i="1">
                              <a:latin typeface="Cambria Math" panose="02040503050406030204" pitchFamily="18" charset="0"/>
                            </a:rPr>
                            <m:t>160≤</m:t>
                          </m:r>
                          <m:r>
                            <a:rPr lang="es-AR" i="1">
                              <a:latin typeface="Cambria Math" panose="02040503050406030204" pitchFamily="18" charset="0"/>
                            </a:rPr>
                            <m:t>𝑋</m:t>
                          </m:r>
                          <m:r>
                            <a:rPr lang="es-AR" i="1">
                              <a:latin typeface="Cambria Math" panose="02040503050406030204" pitchFamily="18" charset="0"/>
                              <a:ea typeface="Cambria Math" panose="02040503050406030204" pitchFamily="18" charset="0"/>
                            </a:rPr>
                            <m:t>≤180</m:t>
                          </m:r>
                        </m:e>
                      </m:d>
                      <m:r>
                        <a:rPr lang="es-AR" i="1">
                          <a:latin typeface="Cambria Math" panose="02040503050406030204" pitchFamily="18" charset="0"/>
                          <a:ea typeface="Cambria Math" panose="02040503050406030204" pitchFamily="18" charset="0"/>
                        </a:rPr>
                        <m:t>=</m:t>
                      </m:r>
                      <m:nary>
                        <m:naryPr>
                          <m:ctrlPr>
                            <a:rPr lang="es-AR" i="1">
                              <a:latin typeface="Cambria Math" panose="02040503050406030204" pitchFamily="18" charset="0"/>
                            </a:rPr>
                          </m:ctrlPr>
                        </m:naryPr>
                        <m:sub>
                          <m:r>
                            <m:rPr>
                              <m:brk m:alnAt="23"/>
                            </m:rPr>
                            <a:rPr lang="es-AR" i="1">
                              <a:latin typeface="Cambria Math" panose="02040503050406030204" pitchFamily="18" charset="0"/>
                            </a:rPr>
                            <m:t>1</m:t>
                          </m:r>
                          <m:r>
                            <a:rPr lang="es-AR" i="1">
                              <a:latin typeface="Cambria Math" panose="02040503050406030204" pitchFamily="18" charset="0"/>
                            </a:rPr>
                            <m:t>6</m:t>
                          </m:r>
                          <m:r>
                            <a:rPr lang="es-AR" i="1">
                              <a:latin typeface="Cambria Math" panose="02040503050406030204" pitchFamily="18" charset="0"/>
                            </a:rPr>
                            <m:t>0</m:t>
                          </m:r>
                        </m:sub>
                        <m:sup>
                          <m:r>
                            <a:rPr lang="es-AR" i="1">
                              <a:latin typeface="Cambria Math" panose="02040503050406030204" pitchFamily="18" charset="0"/>
                            </a:rPr>
                            <m:t>1</m:t>
                          </m:r>
                          <m:r>
                            <a:rPr lang="es-AR" i="1">
                              <a:latin typeface="Cambria Math" panose="02040503050406030204" pitchFamily="18" charset="0"/>
                            </a:rPr>
                            <m:t>8</m:t>
                          </m:r>
                          <m:r>
                            <a:rPr lang="es-AR" i="1">
                              <a:latin typeface="Cambria Math" panose="02040503050406030204" pitchFamily="18" charset="0"/>
                            </a:rPr>
                            <m:t>0</m:t>
                          </m:r>
                        </m:sup>
                        <m:e>
                          <m:sSub>
                            <m:sSubPr>
                              <m:ctrlPr>
                                <a:rPr lang="es-AR" i="1">
                                  <a:latin typeface="Cambria Math" panose="02040503050406030204" pitchFamily="18" charset="0"/>
                                </a:rPr>
                              </m:ctrlPr>
                            </m:sSubPr>
                            <m:e>
                              <m:r>
                                <a:rPr lang="es-AR" i="1">
                                  <a:latin typeface="Cambria Math" panose="02040503050406030204" pitchFamily="18" charset="0"/>
                                </a:rPr>
                                <m:t>𝑓</m:t>
                              </m:r>
                            </m:e>
                            <m:sub>
                              <m:r>
                                <a:rPr lang="es-AR" i="1">
                                  <a:latin typeface="Cambria Math" panose="02040503050406030204" pitchFamily="18" charset="0"/>
                                </a:rPr>
                                <m:t>𝑋</m:t>
                              </m:r>
                            </m:sub>
                          </m:sSub>
                          <m:d>
                            <m:dPr>
                              <m:ctrlPr>
                                <a:rPr lang="es-AR" i="1">
                                  <a:latin typeface="Cambria Math" panose="02040503050406030204" pitchFamily="18" charset="0"/>
                                </a:rPr>
                              </m:ctrlPr>
                            </m:dPr>
                            <m:e>
                              <m:r>
                                <a:rPr lang="es-AR" i="1">
                                  <a:latin typeface="Cambria Math" panose="02040503050406030204" pitchFamily="18" charset="0"/>
                                </a:rPr>
                                <m:t>𝑥</m:t>
                              </m:r>
                            </m:e>
                          </m:d>
                          <m:r>
                            <a:rPr lang="es-AR" i="1">
                              <a:latin typeface="Cambria Math" panose="02040503050406030204" pitchFamily="18" charset="0"/>
                            </a:rPr>
                            <m:t>𝑑𝑥</m:t>
                          </m:r>
                        </m:e>
                      </m:nary>
                    </m:oMath>
                  </m:oMathPara>
                </a14:m>
                <a:endParaRPr lang="es-AR" dirty="0">
                  <a:latin typeface="Century Gothic" panose="020B0502020202020204" pitchFamily="34" charset="0"/>
                </a:endParaRPr>
              </a:p>
              <a:p>
                <a:pPr algn="just"/>
                <a:endParaRPr lang="es-AR" dirty="0">
                  <a:latin typeface="Century Gothic" panose="020B0502020202020204" pitchFamily="34" charset="0"/>
                  <a:ea typeface="Cambria Math" panose="02040503050406030204" pitchFamily="18" charset="0"/>
                </a:endParaRPr>
              </a:p>
              <a:p>
                <a:pPr algn="just"/>
                <a14:m>
                  <m:oMathPara xmlns:m="http://schemas.openxmlformats.org/officeDocument/2006/math">
                    <m:oMathParaPr>
                      <m:jc m:val="centerGroup"/>
                    </m:oMathParaPr>
                    <m:oMath xmlns:m="http://schemas.openxmlformats.org/officeDocument/2006/math">
                      <m:nary>
                        <m:naryPr>
                          <m:ctrlPr>
                            <a:rPr lang="es-AR" i="1">
                              <a:latin typeface="Cambria Math" panose="02040503050406030204" pitchFamily="18" charset="0"/>
                            </a:rPr>
                          </m:ctrlPr>
                        </m:naryPr>
                        <m:sub>
                          <m:r>
                            <m:rPr>
                              <m:brk m:alnAt="23"/>
                            </m:rPr>
                            <a:rPr lang="es-AR" i="1">
                              <a:latin typeface="Cambria Math" panose="02040503050406030204" pitchFamily="18" charset="0"/>
                            </a:rPr>
                            <m:t>1</m:t>
                          </m:r>
                          <m:r>
                            <a:rPr lang="es-AR" i="1">
                              <a:latin typeface="Cambria Math" panose="02040503050406030204" pitchFamily="18" charset="0"/>
                            </a:rPr>
                            <m:t>6</m:t>
                          </m:r>
                          <m:r>
                            <a:rPr lang="es-AR" i="1">
                              <a:latin typeface="Cambria Math" panose="02040503050406030204" pitchFamily="18" charset="0"/>
                            </a:rPr>
                            <m:t>0</m:t>
                          </m:r>
                        </m:sub>
                        <m:sup>
                          <m:r>
                            <a:rPr lang="es-AR" i="1">
                              <a:latin typeface="Cambria Math" panose="02040503050406030204" pitchFamily="18" charset="0"/>
                            </a:rPr>
                            <m:t>1</m:t>
                          </m:r>
                          <m:r>
                            <a:rPr lang="es-AR" i="1">
                              <a:latin typeface="Cambria Math" panose="02040503050406030204" pitchFamily="18" charset="0"/>
                            </a:rPr>
                            <m:t>8</m:t>
                          </m:r>
                          <m:r>
                            <a:rPr lang="es-AR" i="1">
                              <a:latin typeface="Cambria Math" panose="02040503050406030204" pitchFamily="18" charset="0"/>
                            </a:rPr>
                            <m:t>0</m:t>
                          </m:r>
                        </m:sup>
                        <m:e>
                          <m:f>
                            <m:fPr>
                              <m:ctrlPr>
                                <a:rPr lang="es-AR" i="1">
                                  <a:latin typeface="Cambria Math" panose="02040503050406030204" pitchFamily="18" charset="0"/>
                                </a:rPr>
                              </m:ctrlPr>
                            </m:fPr>
                            <m:num>
                              <m:r>
                                <a:rPr lang="es-AR" i="1">
                                  <a:latin typeface="Cambria Math" panose="02040503050406030204" pitchFamily="18" charset="0"/>
                                </a:rPr>
                                <m:t>1</m:t>
                              </m:r>
                            </m:num>
                            <m:den>
                              <m:r>
                                <a:rPr lang="es-AR" i="1">
                                  <a:latin typeface="Cambria Math" panose="02040503050406030204" pitchFamily="18" charset="0"/>
                                </a:rPr>
                                <m:t>100</m:t>
                              </m:r>
                            </m:den>
                          </m:f>
                          <m:r>
                            <a:rPr lang="es-AR" i="1">
                              <a:latin typeface="Cambria Math" panose="02040503050406030204" pitchFamily="18" charset="0"/>
                            </a:rPr>
                            <m:t>𝑑𝑥</m:t>
                          </m:r>
                        </m:e>
                      </m:nary>
                      <m:r>
                        <a:rPr lang="es-AR" i="1">
                          <a:latin typeface="Cambria Math" panose="02040503050406030204" pitchFamily="18" charset="0"/>
                        </a:rPr>
                        <m:t>=</m:t>
                      </m:r>
                      <m:d>
                        <m:dPr>
                          <m:begChr m:val=""/>
                          <m:endChr m:val="|"/>
                          <m:ctrlPr>
                            <a:rPr lang="es-AR" i="1">
                              <a:latin typeface="Cambria Math" panose="02040503050406030204" pitchFamily="18" charset="0"/>
                            </a:rPr>
                          </m:ctrlPr>
                        </m:dPr>
                        <m:e>
                          <m:f>
                            <m:fPr>
                              <m:ctrlPr>
                                <a:rPr lang="es-AR" i="1">
                                  <a:latin typeface="Cambria Math" panose="02040503050406030204" pitchFamily="18" charset="0"/>
                                </a:rPr>
                              </m:ctrlPr>
                            </m:fPr>
                            <m:num>
                              <m:r>
                                <a:rPr lang="es-AR" i="1">
                                  <a:latin typeface="Cambria Math" panose="02040503050406030204" pitchFamily="18" charset="0"/>
                                </a:rPr>
                                <m:t>𝑥</m:t>
                              </m:r>
                            </m:num>
                            <m:den>
                              <m:r>
                                <a:rPr lang="es-AR" i="1">
                                  <a:latin typeface="Cambria Math" panose="02040503050406030204" pitchFamily="18" charset="0"/>
                                </a:rPr>
                                <m:t>100</m:t>
                              </m:r>
                            </m:den>
                          </m:f>
                        </m:e>
                      </m:d>
                      <m:m>
                        <m:mPr>
                          <m:mcs>
                            <m:mc>
                              <m:mcPr>
                                <m:count m:val="1"/>
                                <m:mcJc m:val="center"/>
                              </m:mcPr>
                            </m:mc>
                          </m:mcs>
                          <m:ctrlPr>
                            <a:rPr lang="es-AR" i="1">
                              <a:latin typeface="Cambria Math" panose="02040503050406030204" pitchFamily="18" charset="0"/>
                            </a:rPr>
                          </m:ctrlPr>
                        </m:mPr>
                        <m:mr>
                          <m:e>
                            <m:r>
                              <m:rPr>
                                <m:brk m:alnAt="7"/>
                              </m:rPr>
                              <a:rPr lang="es-AR" i="1">
                                <a:latin typeface="Cambria Math" panose="02040503050406030204" pitchFamily="18" charset="0"/>
                              </a:rPr>
                              <m:t>1</m:t>
                            </m:r>
                            <m:r>
                              <a:rPr lang="es-AR" i="1">
                                <a:latin typeface="Cambria Math" panose="02040503050406030204" pitchFamily="18" charset="0"/>
                              </a:rPr>
                              <m:t>8</m:t>
                            </m:r>
                            <m:r>
                              <a:rPr lang="es-AR" i="1">
                                <a:latin typeface="Cambria Math" panose="02040503050406030204" pitchFamily="18" charset="0"/>
                              </a:rPr>
                              <m:t>0</m:t>
                            </m:r>
                          </m:e>
                        </m:mr>
                        <m:mr>
                          <m:e>
                            <m:r>
                              <a:rPr lang="es-AR" i="1">
                                <a:latin typeface="Cambria Math" panose="02040503050406030204" pitchFamily="18" charset="0"/>
                              </a:rPr>
                              <m:t>1</m:t>
                            </m:r>
                            <m:r>
                              <a:rPr lang="es-AR" i="1">
                                <a:latin typeface="Cambria Math" panose="02040503050406030204" pitchFamily="18" charset="0"/>
                              </a:rPr>
                              <m:t>6</m:t>
                            </m:r>
                            <m:r>
                              <a:rPr lang="es-AR" i="1">
                                <a:latin typeface="Cambria Math" panose="02040503050406030204" pitchFamily="18" charset="0"/>
                              </a:rPr>
                              <m:t>0</m:t>
                            </m:r>
                          </m:e>
                        </m:mr>
                      </m:m>
                      <m:r>
                        <a:rPr lang="es-AR" i="1">
                          <a:latin typeface="Cambria Math" panose="02040503050406030204" pitchFamily="18" charset="0"/>
                        </a:rPr>
                        <m:t>=</m:t>
                      </m:r>
                      <m:f>
                        <m:fPr>
                          <m:ctrlPr>
                            <a:rPr lang="es-AR" i="1">
                              <a:latin typeface="Cambria Math" panose="02040503050406030204" pitchFamily="18" charset="0"/>
                            </a:rPr>
                          </m:ctrlPr>
                        </m:fPr>
                        <m:num>
                          <m:r>
                            <a:rPr lang="es-AR" i="1">
                              <a:latin typeface="Cambria Math" panose="02040503050406030204" pitchFamily="18" charset="0"/>
                            </a:rPr>
                            <m:t>1</m:t>
                          </m:r>
                          <m:r>
                            <a:rPr lang="es-AR" i="1">
                              <a:latin typeface="Cambria Math" panose="02040503050406030204" pitchFamily="18" charset="0"/>
                            </a:rPr>
                            <m:t>8</m:t>
                          </m:r>
                          <m:r>
                            <a:rPr lang="es-AR" i="1">
                              <a:latin typeface="Cambria Math" panose="02040503050406030204" pitchFamily="18" charset="0"/>
                            </a:rPr>
                            <m:t>0−1</m:t>
                          </m:r>
                          <m:r>
                            <a:rPr lang="es-AR" i="1">
                              <a:latin typeface="Cambria Math" panose="02040503050406030204" pitchFamily="18" charset="0"/>
                            </a:rPr>
                            <m:t>6</m:t>
                          </m:r>
                          <m:r>
                            <a:rPr lang="es-AR" i="1">
                              <a:latin typeface="Cambria Math" panose="02040503050406030204" pitchFamily="18" charset="0"/>
                            </a:rPr>
                            <m:t>0</m:t>
                          </m:r>
                        </m:num>
                        <m:den>
                          <m:r>
                            <a:rPr lang="es-AR" i="1">
                              <a:latin typeface="Cambria Math" panose="02040503050406030204" pitchFamily="18" charset="0"/>
                            </a:rPr>
                            <m:t>100</m:t>
                          </m:r>
                        </m:den>
                      </m:f>
                      <m:r>
                        <a:rPr lang="es-AR" i="1">
                          <a:latin typeface="Cambria Math" panose="02040503050406030204" pitchFamily="18" charset="0"/>
                        </a:rPr>
                        <m:t>=</m:t>
                      </m:r>
                      <m:f>
                        <m:fPr>
                          <m:ctrlPr>
                            <a:rPr lang="es-AR" i="1">
                              <a:latin typeface="Cambria Math" panose="02040503050406030204" pitchFamily="18" charset="0"/>
                            </a:rPr>
                          </m:ctrlPr>
                        </m:fPr>
                        <m:num>
                          <m:r>
                            <a:rPr lang="es-AR" i="1">
                              <a:latin typeface="Cambria Math" panose="02040503050406030204" pitchFamily="18" charset="0"/>
                            </a:rPr>
                            <m:t>20</m:t>
                          </m:r>
                        </m:num>
                        <m:den>
                          <m:r>
                            <a:rPr lang="es-AR" i="1">
                              <a:latin typeface="Cambria Math" panose="02040503050406030204" pitchFamily="18" charset="0"/>
                            </a:rPr>
                            <m:t>100</m:t>
                          </m:r>
                        </m:den>
                      </m:f>
                      <m:r>
                        <a:rPr lang="es-AR" i="1">
                          <a:latin typeface="Cambria Math" panose="02040503050406030204" pitchFamily="18" charset="0"/>
                        </a:rPr>
                        <m:t>=0,20</m:t>
                      </m:r>
                    </m:oMath>
                  </m:oMathPara>
                </a14:m>
                <a:endParaRPr lang="es-AR" dirty="0">
                  <a:latin typeface="Century Gothic" panose="020B0502020202020204" pitchFamily="34" charset="0"/>
                  <a:ea typeface="Cambria Math" panose="02040503050406030204" pitchFamily="18" charset="0"/>
                </a:endParaRPr>
              </a:p>
              <a:p>
                <a:pPr algn="just"/>
                <a:endParaRPr lang="es-AR" dirty="0">
                  <a:latin typeface="Century Gothic" panose="020B0502020202020204" pitchFamily="34" charset="0"/>
                  <a:ea typeface="Cambria Math" panose="02040503050406030204" pitchFamily="18" charset="0"/>
                </a:endParaRPr>
              </a:p>
              <a:p>
                <a:pPr algn="just"/>
                <a:r>
                  <a:rPr lang="es-AR" b="1" dirty="0">
                    <a:solidFill>
                      <a:srgbClr val="2E3192"/>
                    </a:solidFill>
                    <a:latin typeface="Century Gothic" panose="020B0502020202020204" pitchFamily="34" charset="0"/>
                    <a:ea typeface="Cambria Math" panose="02040503050406030204" pitchFamily="18" charset="0"/>
                  </a:rPr>
                  <a:t>La probabilidad es la misma y esto se debe porque a intervalos de igual amplitud la probabilidad es la misma, de ahí deviene su “uniformidad”.</a:t>
                </a:r>
              </a:p>
              <a:p>
                <a:pPr algn="just"/>
                <a:endParaRPr lang="es-AR" b="1" dirty="0">
                  <a:solidFill>
                    <a:srgbClr val="FF0000"/>
                  </a:solidFill>
                  <a:latin typeface="Century Gothic" panose="020B0502020202020204" pitchFamily="34" charset="0"/>
                  <a:ea typeface="Cambria Math" panose="02040503050406030204" pitchFamily="18" charset="0"/>
                </a:endParaRPr>
              </a:p>
              <a:p>
                <a:pPr algn="just"/>
                <a:r>
                  <a:rPr lang="es-AR" dirty="0">
                    <a:latin typeface="Century Gothic" panose="020B0502020202020204" pitchFamily="34" charset="0"/>
                    <a:ea typeface="Cambria Math" panose="02040503050406030204" pitchFamily="18" charset="0"/>
                  </a:rPr>
                  <a:t>Ahora bien, ¿Existe alguna otra forma de calcular probabilidades acumuladas sin necesidad de integrar?</a:t>
                </a:r>
              </a:p>
              <a:p>
                <a:pPr algn="just"/>
                <a:endParaRPr lang="es-AR" dirty="0">
                  <a:latin typeface="Century Gothic" panose="020B0502020202020204" pitchFamily="34" charset="0"/>
                  <a:ea typeface="Cambria Math" panose="02040503050406030204" pitchFamily="18" charset="0"/>
                </a:endParaRPr>
              </a:p>
              <a:p>
                <a:pPr algn="just"/>
                <a:r>
                  <a:rPr lang="es-AR" dirty="0">
                    <a:latin typeface="Century Gothic" panose="020B0502020202020204" pitchFamily="34" charset="0"/>
                    <a:ea typeface="Cambria Math" panose="02040503050406030204" pitchFamily="18" charset="0"/>
                  </a:rPr>
                  <a:t>Si, tal como hemos visto… mediante la Función de Distribución. Por lo tanto, se procederá a calcular la expresión genérica de esta función para esta distribución de probabilidad.</a:t>
                </a:r>
              </a:p>
            </p:txBody>
          </p:sp>
        </mc:Choice>
        <mc:Fallback>
          <p:sp>
            <p:nvSpPr>
              <p:cNvPr id="2" name="Rectángulo 1">
                <a:extLst>
                  <a:ext uri="{FF2B5EF4-FFF2-40B4-BE49-F238E27FC236}">
                    <a16:creationId xmlns:a16="http://schemas.microsoft.com/office/drawing/2014/main" id="{74DAC42C-9167-46D4-91A3-F6A4F8110A41}"/>
                  </a:ext>
                </a:extLst>
              </p:cNvPr>
              <p:cNvSpPr>
                <a:spLocks noRot="1" noChangeAspect="1" noMove="1" noResize="1" noEditPoints="1" noAdjustHandles="1" noChangeArrowheads="1" noChangeShapeType="1" noTextEdit="1"/>
              </p:cNvSpPr>
              <p:nvPr/>
            </p:nvSpPr>
            <p:spPr>
              <a:xfrm>
                <a:off x="1524000" y="908721"/>
                <a:ext cx="9144000" cy="4938916"/>
              </a:xfrm>
              <a:prstGeom prst="rect">
                <a:avLst/>
              </a:prstGeom>
              <a:blipFill>
                <a:blip r:embed="rId2"/>
                <a:stretch>
                  <a:fillRect l="-533" t="-617" r="-533" b="-988"/>
                </a:stretch>
              </a:blipFill>
            </p:spPr>
            <p:txBody>
              <a:bodyPr/>
              <a:lstStyle/>
              <a:p>
                <a:r>
                  <a:rPr lang="es-AR">
                    <a:noFill/>
                  </a:rPr>
                  <a:t> </a:t>
                </a:r>
              </a:p>
            </p:txBody>
          </p:sp>
        </mc:Fallback>
      </mc:AlternateContent>
    </p:spTree>
    <p:extLst>
      <p:ext uri="{BB962C8B-B14F-4D97-AF65-F5344CB8AC3E}">
        <p14:creationId xmlns:p14="http://schemas.microsoft.com/office/powerpoint/2010/main" val="217840655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Rectángulo 1">
                <a:extLst>
                  <a:ext uri="{FF2B5EF4-FFF2-40B4-BE49-F238E27FC236}">
                    <a16:creationId xmlns:a16="http://schemas.microsoft.com/office/drawing/2014/main" id="{87B40F7A-A3B9-4583-BF01-83E6C6C5ABEA}"/>
                  </a:ext>
                </a:extLst>
              </p:cNvPr>
              <p:cNvSpPr/>
              <p:nvPr/>
            </p:nvSpPr>
            <p:spPr>
              <a:xfrm>
                <a:off x="1524000" y="908720"/>
                <a:ext cx="9144000" cy="5502212"/>
              </a:xfrm>
              <a:prstGeom prst="rect">
                <a:avLst/>
              </a:prstGeom>
            </p:spPr>
            <p:txBody>
              <a:bodyPr wrap="square">
                <a:spAutoFit/>
              </a:bodyPr>
              <a:lstStyle/>
              <a:p>
                <a:pPr>
                  <a:lnSpc>
                    <a:spcPct val="107000"/>
                  </a:lnSpc>
                  <a:spcAft>
                    <a:spcPts val="800"/>
                  </a:spcAft>
                </a:pPr>
                <a:r>
                  <a:rPr lang="es-AR" b="1" dirty="0">
                    <a:solidFill>
                      <a:srgbClr val="2E3192"/>
                    </a:solidFill>
                    <a:latin typeface="Century Gothic" panose="020B0502020202020204" pitchFamily="34" charset="0"/>
                    <a:ea typeface="Cambria Math" panose="02040503050406030204" pitchFamily="18" charset="0"/>
                  </a:rPr>
                  <a:t>Función de Distribución Acumulada</a:t>
                </a:r>
              </a:p>
              <a:p>
                <a:pPr>
                  <a:lnSpc>
                    <a:spcPct val="107000"/>
                  </a:lnSpc>
                  <a:spcAft>
                    <a:spcPts val="800"/>
                  </a:spcAft>
                </a:pPr>
                <a:r>
                  <a:rPr lang="es-AR" dirty="0">
                    <a:latin typeface="Century Gothic" panose="020B0502020202020204" pitchFamily="34" charset="0"/>
                    <a:ea typeface="Cambria Math" panose="02040503050406030204" pitchFamily="18" charset="0"/>
                  </a:rPr>
                  <a:t>Esta función provee la probabilidad acumulada desde el mínimo valor que asume la variable hasta un valor específico. En términos formales,</a:t>
                </a:r>
              </a:p>
              <a:p>
                <a:pPr>
                  <a:lnSpc>
                    <a:spcPct val="107000"/>
                  </a:lnSpc>
                  <a:spcAft>
                    <a:spcPts val="800"/>
                  </a:spcAft>
                </a:pPr>
                <a:endParaRPr lang="es-AR" b="1" dirty="0">
                  <a:solidFill>
                    <a:srgbClr val="FF0000"/>
                  </a:solidFill>
                  <a:latin typeface="Century Gothic" panose="020B0502020202020204" pitchFamily="34" charset="0"/>
                  <a:ea typeface="Cambria Math" panose="02040503050406030204" pitchFamily="18" charset="0"/>
                </a:endParaRPr>
              </a:p>
              <a:p>
                <a:pPr algn="just">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es-AR" i="1">
                              <a:latin typeface="Cambria Math" panose="02040503050406030204" pitchFamily="18" charset="0"/>
                              <a:cs typeface="Times New Roman" panose="02020603050405020304" pitchFamily="18" charset="0"/>
                            </a:rPr>
                          </m:ctrlPr>
                        </m:sSubPr>
                        <m:e>
                          <m:r>
                            <a:rPr lang="es-AR" i="1">
                              <a:latin typeface="Cambria Math" panose="02040503050406030204" pitchFamily="18" charset="0"/>
                              <a:cs typeface="Times New Roman" panose="02020603050405020304" pitchFamily="18" charset="0"/>
                            </a:rPr>
                            <m:t>𝐹</m:t>
                          </m:r>
                        </m:e>
                        <m:sub>
                          <m:r>
                            <a:rPr lang="es-AR" i="1">
                              <a:latin typeface="Cambria Math" panose="02040503050406030204" pitchFamily="18" charset="0"/>
                              <a:cs typeface="Times New Roman" panose="02020603050405020304" pitchFamily="18" charset="0"/>
                            </a:rPr>
                            <m:t>𝑋</m:t>
                          </m:r>
                        </m:sub>
                      </m:sSub>
                      <m:d>
                        <m:dPr>
                          <m:ctrlPr>
                            <a:rPr lang="es-AR" i="1">
                              <a:latin typeface="Cambria Math" panose="02040503050406030204" pitchFamily="18" charset="0"/>
                              <a:ea typeface="Times New Roman" panose="02020603050405020304" pitchFamily="18" charset="0"/>
                              <a:cs typeface="Times New Roman" panose="02020603050405020304" pitchFamily="18" charset="0"/>
                            </a:rPr>
                          </m:ctrlPr>
                        </m:dPr>
                        <m:e>
                          <m:r>
                            <a:rPr lang="es-AR" i="1">
                              <a:latin typeface="Cambria Math" panose="02040503050406030204" pitchFamily="18" charset="0"/>
                              <a:ea typeface="Times New Roman" panose="02020603050405020304" pitchFamily="18" charset="0"/>
                              <a:cs typeface="Times New Roman" panose="02020603050405020304" pitchFamily="18" charset="0"/>
                            </a:rPr>
                            <m:t>𝑥</m:t>
                          </m:r>
                        </m:e>
                      </m:d>
                      <m:r>
                        <a:rPr lang="es-AR" i="1">
                          <a:latin typeface="Cambria Math" panose="02040503050406030204" pitchFamily="18" charset="0"/>
                          <a:ea typeface="Times New Roman" panose="02020603050405020304" pitchFamily="18" charset="0"/>
                          <a:cs typeface="Times New Roman" panose="02020603050405020304" pitchFamily="18" charset="0"/>
                        </a:rPr>
                        <m:t>=</m:t>
                      </m:r>
                      <m:r>
                        <a:rPr lang="es-AR" i="1">
                          <a:latin typeface="Cambria Math" panose="02040503050406030204" pitchFamily="18" charset="0"/>
                          <a:ea typeface="Times New Roman" panose="02020603050405020304" pitchFamily="18" charset="0"/>
                          <a:cs typeface="Times New Roman" panose="02020603050405020304" pitchFamily="18" charset="0"/>
                        </a:rPr>
                        <m:t>𝑃</m:t>
                      </m:r>
                      <m:d>
                        <m:dPr>
                          <m:begChr m:val="["/>
                          <m:endChr m:val="]"/>
                          <m:ctrlPr>
                            <a:rPr lang="es-AR" i="1">
                              <a:latin typeface="Cambria Math" panose="02040503050406030204" pitchFamily="18" charset="0"/>
                              <a:ea typeface="Times New Roman" panose="02020603050405020304" pitchFamily="18" charset="0"/>
                              <a:cs typeface="Times New Roman" panose="02020603050405020304" pitchFamily="18" charset="0"/>
                            </a:rPr>
                          </m:ctrlPr>
                        </m:dPr>
                        <m:e>
                          <m:r>
                            <a:rPr lang="es-AR" i="1">
                              <a:latin typeface="Cambria Math" panose="02040503050406030204" pitchFamily="18" charset="0"/>
                              <a:ea typeface="Times New Roman" panose="02020603050405020304" pitchFamily="18" charset="0"/>
                              <a:cs typeface="Times New Roman" panose="02020603050405020304" pitchFamily="18" charset="0"/>
                            </a:rPr>
                            <m:t>𝑋</m:t>
                          </m:r>
                          <m:r>
                            <a:rPr lang="es-AR" i="1">
                              <a:latin typeface="Cambria Math" panose="02040503050406030204" pitchFamily="18" charset="0"/>
                              <a:ea typeface="Cambria Math" panose="02040503050406030204" pitchFamily="18" charset="0"/>
                              <a:cs typeface="Times New Roman" panose="02020603050405020304" pitchFamily="18" charset="0"/>
                            </a:rPr>
                            <m:t>≤</m:t>
                          </m:r>
                          <m:r>
                            <a:rPr lang="es-AR" i="1">
                              <a:latin typeface="Cambria Math" panose="02040503050406030204" pitchFamily="18" charset="0"/>
                              <a:ea typeface="Cambria Math" panose="02040503050406030204" pitchFamily="18" charset="0"/>
                              <a:cs typeface="Times New Roman" panose="02020603050405020304" pitchFamily="18" charset="0"/>
                            </a:rPr>
                            <m:t>𝑥</m:t>
                          </m:r>
                        </m:e>
                      </m:d>
                      <m:r>
                        <a:rPr lang="es-AR" i="1">
                          <a:latin typeface="Cambria Math" panose="02040503050406030204" pitchFamily="18" charset="0"/>
                          <a:ea typeface="Times New Roman" panose="02020603050405020304" pitchFamily="18" charset="0"/>
                          <a:cs typeface="Times New Roman" panose="02020603050405020304" pitchFamily="18" charset="0"/>
                        </a:rPr>
                        <m:t>=</m:t>
                      </m:r>
                      <m:nary>
                        <m:naryPr>
                          <m:ctrlPr>
                            <a:rPr lang="es-AR" i="1">
                              <a:latin typeface="Cambria Math" panose="02040503050406030204" pitchFamily="18" charset="0"/>
                              <a:cs typeface="Times New Roman" panose="02020603050405020304" pitchFamily="18" charset="0"/>
                            </a:rPr>
                          </m:ctrlPr>
                        </m:naryPr>
                        <m:sub>
                          <m:r>
                            <m:rPr>
                              <m:brk m:alnAt="23"/>
                            </m:rPr>
                            <a:rPr lang="es-AR" i="1">
                              <a:latin typeface="Cambria Math" panose="02040503050406030204" pitchFamily="18" charset="0"/>
                              <a:ea typeface="Cambria Math" panose="02040503050406030204" pitchFamily="18" charset="0"/>
                              <a:cs typeface="Times New Roman" panose="02020603050405020304" pitchFamily="18" charset="0"/>
                            </a:rPr>
                            <m:t>𝛼</m:t>
                          </m:r>
                        </m:sub>
                        <m:sup>
                          <m:r>
                            <a:rPr lang="es-AR" i="1">
                              <a:latin typeface="Cambria Math" panose="02040503050406030204" pitchFamily="18" charset="0"/>
                              <a:cs typeface="Times New Roman" panose="02020603050405020304" pitchFamily="18" charset="0"/>
                            </a:rPr>
                            <m:t>𝑥</m:t>
                          </m:r>
                        </m:sup>
                        <m:e>
                          <m:sSub>
                            <m:sSubPr>
                              <m:ctrlPr>
                                <a:rPr lang="es-AR" i="1">
                                  <a:latin typeface="Cambria Math" panose="02040503050406030204" pitchFamily="18" charset="0"/>
                                </a:rPr>
                              </m:ctrlPr>
                            </m:sSubPr>
                            <m:e>
                              <m:r>
                                <a:rPr lang="es-AR" i="1">
                                  <a:latin typeface="Cambria Math" panose="02040503050406030204" pitchFamily="18" charset="0"/>
                                </a:rPr>
                                <m:t>𝑓</m:t>
                              </m:r>
                            </m:e>
                            <m:sub>
                              <m:r>
                                <a:rPr lang="es-AR" i="1">
                                  <a:latin typeface="Cambria Math" panose="02040503050406030204" pitchFamily="18" charset="0"/>
                                </a:rPr>
                                <m:t>𝑋</m:t>
                              </m:r>
                            </m:sub>
                          </m:sSub>
                          <m:d>
                            <m:dPr>
                              <m:ctrlPr>
                                <a:rPr lang="es-AR" i="1">
                                  <a:latin typeface="Cambria Math" panose="02040503050406030204" pitchFamily="18" charset="0"/>
                                </a:rPr>
                              </m:ctrlPr>
                            </m:dPr>
                            <m:e>
                              <m:r>
                                <a:rPr lang="es-AR" i="1">
                                  <a:latin typeface="Cambria Math" panose="02040503050406030204" pitchFamily="18" charset="0"/>
                                </a:rPr>
                                <m:t>𝑠</m:t>
                              </m:r>
                            </m:e>
                          </m:d>
                          <m:r>
                            <a:rPr lang="es-AR" i="1">
                              <a:latin typeface="Cambria Math" panose="02040503050406030204" pitchFamily="18" charset="0"/>
                            </a:rPr>
                            <m:t>𝑑</m:t>
                          </m:r>
                          <m:r>
                            <a:rPr lang="es-AR" i="1">
                              <a:latin typeface="Cambria Math" panose="02040503050406030204" pitchFamily="18" charset="0"/>
                            </a:rPr>
                            <m:t>𝑠</m:t>
                          </m:r>
                        </m:e>
                      </m:nary>
                    </m:oMath>
                  </m:oMathPara>
                </a14:m>
                <a:endParaRPr lang="es-AR" i="1" dirty="0">
                  <a:latin typeface="Century Gothic" panose="020B0502020202020204" pitchFamily="34" charset="0"/>
                  <a:cs typeface="Times New Roman" panose="02020603050405020304" pitchFamily="18" charset="0"/>
                </a:endParaRPr>
              </a:p>
              <a:p>
                <a:pPr algn="just">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es-AR" i="1">
                              <a:latin typeface="Cambria Math" panose="02040503050406030204" pitchFamily="18" charset="0"/>
                              <a:cs typeface="Times New Roman" panose="02020603050405020304" pitchFamily="18" charset="0"/>
                            </a:rPr>
                          </m:ctrlPr>
                        </m:sSubPr>
                        <m:e>
                          <m:r>
                            <a:rPr lang="es-AR" i="1">
                              <a:latin typeface="Cambria Math" panose="02040503050406030204" pitchFamily="18" charset="0"/>
                              <a:cs typeface="Times New Roman" panose="02020603050405020304" pitchFamily="18" charset="0"/>
                            </a:rPr>
                            <m:t>𝐹</m:t>
                          </m:r>
                        </m:e>
                        <m:sub>
                          <m:r>
                            <a:rPr lang="es-AR" i="1">
                              <a:latin typeface="Cambria Math" panose="02040503050406030204" pitchFamily="18" charset="0"/>
                              <a:cs typeface="Times New Roman" panose="02020603050405020304" pitchFamily="18" charset="0"/>
                            </a:rPr>
                            <m:t>𝑋</m:t>
                          </m:r>
                        </m:sub>
                      </m:sSub>
                      <m:d>
                        <m:dPr>
                          <m:ctrlPr>
                            <a:rPr lang="es-AR" i="1">
                              <a:latin typeface="Cambria Math" panose="02040503050406030204" pitchFamily="18" charset="0"/>
                              <a:ea typeface="Times New Roman" panose="02020603050405020304" pitchFamily="18" charset="0"/>
                              <a:cs typeface="Times New Roman" panose="02020603050405020304" pitchFamily="18" charset="0"/>
                            </a:rPr>
                          </m:ctrlPr>
                        </m:dPr>
                        <m:e>
                          <m:r>
                            <a:rPr lang="es-AR" i="1">
                              <a:latin typeface="Cambria Math" panose="02040503050406030204" pitchFamily="18" charset="0"/>
                              <a:ea typeface="Times New Roman" panose="02020603050405020304" pitchFamily="18" charset="0"/>
                              <a:cs typeface="Times New Roman" panose="02020603050405020304" pitchFamily="18" charset="0"/>
                            </a:rPr>
                            <m:t>𝑥</m:t>
                          </m:r>
                        </m:e>
                      </m:d>
                      <m:r>
                        <a:rPr lang="es-AR" i="1">
                          <a:latin typeface="Cambria Math" panose="02040503050406030204" pitchFamily="18" charset="0"/>
                          <a:ea typeface="Times New Roman" panose="02020603050405020304" pitchFamily="18" charset="0"/>
                          <a:cs typeface="Times New Roman" panose="02020603050405020304" pitchFamily="18" charset="0"/>
                        </a:rPr>
                        <m:t>=</m:t>
                      </m:r>
                      <m:nary>
                        <m:naryPr>
                          <m:ctrlPr>
                            <a:rPr lang="es-AR" i="1">
                              <a:latin typeface="Cambria Math" panose="02040503050406030204" pitchFamily="18" charset="0"/>
                              <a:cs typeface="Times New Roman" panose="02020603050405020304" pitchFamily="18" charset="0"/>
                            </a:rPr>
                          </m:ctrlPr>
                        </m:naryPr>
                        <m:sub>
                          <m:r>
                            <m:rPr>
                              <m:brk m:alnAt="23"/>
                            </m:rPr>
                            <a:rPr lang="es-AR" i="1">
                              <a:latin typeface="Cambria Math" panose="02040503050406030204" pitchFamily="18" charset="0"/>
                              <a:ea typeface="Cambria Math" panose="02040503050406030204" pitchFamily="18" charset="0"/>
                              <a:cs typeface="Times New Roman" panose="02020603050405020304" pitchFamily="18" charset="0"/>
                            </a:rPr>
                            <m:t>𝛼</m:t>
                          </m:r>
                        </m:sub>
                        <m:sup>
                          <m:r>
                            <a:rPr lang="es-AR" i="1">
                              <a:latin typeface="Cambria Math" panose="02040503050406030204" pitchFamily="18" charset="0"/>
                              <a:cs typeface="Times New Roman" panose="02020603050405020304" pitchFamily="18" charset="0"/>
                            </a:rPr>
                            <m:t>𝑥</m:t>
                          </m:r>
                        </m:sup>
                        <m:e>
                          <m:f>
                            <m:fPr>
                              <m:ctrlPr>
                                <a:rPr lang="es-AR" i="1">
                                  <a:latin typeface="Cambria Math" panose="02040503050406030204" pitchFamily="18" charset="0"/>
                                  <a:cs typeface="Times New Roman" panose="02020603050405020304" pitchFamily="18" charset="0"/>
                                </a:rPr>
                              </m:ctrlPr>
                            </m:fPr>
                            <m:num>
                              <m:r>
                                <a:rPr lang="es-AR" i="1">
                                  <a:latin typeface="Cambria Math" panose="02040503050406030204" pitchFamily="18" charset="0"/>
                                  <a:cs typeface="Times New Roman" panose="02020603050405020304" pitchFamily="18" charset="0"/>
                                </a:rPr>
                                <m:t>1</m:t>
                              </m:r>
                            </m:num>
                            <m:den>
                              <m:r>
                                <a:rPr lang="es-AR" i="1">
                                  <a:latin typeface="Cambria Math" panose="02040503050406030204" pitchFamily="18" charset="0"/>
                                  <a:ea typeface="Times New Roman" panose="02020603050405020304" pitchFamily="18" charset="0"/>
                                  <a:cs typeface="Times New Roman" panose="02020603050405020304" pitchFamily="18" charset="0"/>
                                </a:rPr>
                                <m:t>𝛽</m:t>
                              </m:r>
                              <m:r>
                                <a:rPr lang="es-AR" i="1">
                                  <a:latin typeface="Cambria Math" panose="02040503050406030204" pitchFamily="18" charset="0"/>
                                  <a:ea typeface="Times New Roman" panose="02020603050405020304" pitchFamily="18" charset="0"/>
                                  <a:cs typeface="Times New Roman" panose="02020603050405020304" pitchFamily="18" charset="0"/>
                                </a:rPr>
                                <m:t>−</m:t>
                              </m:r>
                              <m:r>
                                <a:rPr lang="es-AR" i="1">
                                  <a:latin typeface="Cambria Math" panose="02040503050406030204" pitchFamily="18" charset="0"/>
                                  <a:ea typeface="Times New Roman" panose="02020603050405020304" pitchFamily="18" charset="0"/>
                                  <a:cs typeface="Times New Roman" panose="02020603050405020304" pitchFamily="18" charset="0"/>
                                </a:rPr>
                                <m:t>𝛼</m:t>
                              </m:r>
                            </m:den>
                          </m:f>
                          <m:r>
                            <a:rPr lang="es-AR" i="1">
                              <a:latin typeface="Cambria Math" panose="02040503050406030204" pitchFamily="18" charset="0"/>
                            </a:rPr>
                            <m:t>𝑑𝑠</m:t>
                          </m:r>
                        </m:e>
                      </m:nary>
                      <m:r>
                        <a:rPr lang="es-AR" i="1">
                          <a:latin typeface="Cambria Math" panose="02040503050406030204" pitchFamily="18" charset="0"/>
                          <a:ea typeface="Times New Roman" panose="02020603050405020304" pitchFamily="18" charset="0"/>
                          <a:cs typeface="Times New Roman" panose="02020603050405020304" pitchFamily="18" charset="0"/>
                        </a:rPr>
                        <m:t>=</m:t>
                      </m:r>
                      <m:f>
                        <m:fPr>
                          <m:ctrlPr>
                            <a:rPr lang="es-AR" i="1">
                              <a:latin typeface="Cambria Math" panose="02040503050406030204" pitchFamily="18" charset="0"/>
                              <a:ea typeface="Times New Roman" panose="02020603050405020304" pitchFamily="18" charset="0"/>
                              <a:cs typeface="Times New Roman" panose="02020603050405020304" pitchFamily="18" charset="0"/>
                            </a:rPr>
                          </m:ctrlPr>
                        </m:fPr>
                        <m:num>
                          <m:r>
                            <a:rPr lang="es-AR" i="1">
                              <a:latin typeface="Cambria Math" panose="02040503050406030204" pitchFamily="18" charset="0"/>
                              <a:ea typeface="Times New Roman" panose="02020603050405020304" pitchFamily="18" charset="0"/>
                              <a:cs typeface="Times New Roman" panose="02020603050405020304" pitchFamily="18" charset="0"/>
                            </a:rPr>
                            <m:t>𝑥</m:t>
                          </m:r>
                          <m:r>
                            <a:rPr lang="es-AR" i="1">
                              <a:latin typeface="Cambria Math" panose="02040503050406030204" pitchFamily="18" charset="0"/>
                              <a:ea typeface="Times New Roman" panose="02020603050405020304" pitchFamily="18" charset="0"/>
                              <a:cs typeface="Times New Roman" panose="02020603050405020304" pitchFamily="18" charset="0"/>
                            </a:rPr>
                            <m:t>−</m:t>
                          </m:r>
                          <m:r>
                            <a:rPr lang="es-AR" i="1">
                              <a:latin typeface="Cambria Math" panose="02040503050406030204" pitchFamily="18" charset="0"/>
                              <a:ea typeface="Times New Roman" panose="02020603050405020304" pitchFamily="18" charset="0"/>
                              <a:cs typeface="Times New Roman" panose="02020603050405020304" pitchFamily="18" charset="0"/>
                            </a:rPr>
                            <m:t>𝛼</m:t>
                          </m:r>
                        </m:num>
                        <m:den>
                          <m:r>
                            <a:rPr lang="es-AR" i="1">
                              <a:latin typeface="Cambria Math" panose="02040503050406030204" pitchFamily="18" charset="0"/>
                              <a:ea typeface="Times New Roman" panose="02020603050405020304" pitchFamily="18" charset="0"/>
                              <a:cs typeface="Times New Roman" panose="02020603050405020304" pitchFamily="18" charset="0"/>
                            </a:rPr>
                            <m:t>𝛽</m:t>
                          </m:r>
                          <m:r>
                            <a:rPr lang="es-AR" i="1">
                              <a:latin typeface="Cambria Math" panose="02040503050406030204" pitchFamily="18" charset="0"/>
                              <a:ea typeface="Times New Roman" panose="02020603050405020304" pitchFamily="18" charset="0"/>
                              <a:cs typeface="Times New Roman" panose="02020603050405020304" pitchFamily="18" charset="0"/>
                            </a:rPr>
                            <m:t>−</m:t>
                          </m:r>
                          <m:r>
                            <a:rPr lang="es-AR" i="1">
                              <a:latin typeface="Cambria Math" panose="02040503050406030204" pitchFamily="18" charset="0"/>
                              <a:ea typeface="Times New Roman" panose="02020603050405020304" pitchFamily="18" charset="0"/>
                              <a:cs typeface="Times New Roman" panose="02020603050405020304" pitchFamily="18" charset="0"/>
                            </a:rPr>
                            <m:t>𝛼</m:t>
                          </m:r>
                        </m:den>
                      </m:f>
                    </m:oMath>
                  </m:oMathPara>
                </a14:m>
                <a:endParaRPr lang="es-AR" i="1" dirty="0">
                  <a:latin typeface="Century Gothic" panose="020B0502020202020204" pitchFamily="34" charset="0"/>
                  <a:ea typeface="Times New Roman" panose="02020603050405020304" pitchFamily="18" charset="0"/>
                  <a:cs typeface="Times New Roman" panose="02020603050405020304" pitchFamily="18" charset="0"/>
                </a:endParaRPr>
              </a:p>
              <a:p>
                <a:pPr algn="just">
                  <a:lnSpc>
                    <a:spcPct val="107000"/>
                  </a:lnSpc>
                  <a:spcAft>
                    <a:spcPts val="800"/>
                  </a:spcAft>
                </a:pPr>
                <a:endParaRPr lang="es-AR" dirty="0">
                  <a:latin typeface="Century Gothic" panose="020B0502020202020204" pitchFamily="34" charset="0"/>
                  <a:ea typeface="Cambria Math" panose="02040503050406030204" pitchFamily="18" charset="0"/>
                </a:endParaRPr>
              </a:p>
              <a:p>
                <a:pPr algn="just">
                  <a:lnSpc>
                    <a:spcPct val="107000"/>
                  </a:lnSpc>
                  <a:spcAft>
                    <a:spcPts val="800"/>
                  </a:spcAft>
                </a:pPr>
                <a:r>
                  <a:rPr lang="es-AR" dirty="0">
                    <a:latin typeface="Century Gothic" panose="020B0502020202020204" pitchFamily="34" charset="0"/>
                    <a:ea typeface="Cambria Math" panose="02040503050406030204" pitchFamily="18" charset="0"/>
                  </a:rPr>
                  <a:t>Ahora bien, probemos si es posible calcular la probabilidad entre 120 y 140 con esta expresión genérica,</a:t>
                </a:r>
                <a:r>
                  <a:rPr lang="es-AR" dirty="0">
                    <a:latin typeface="Century Gothic" panose="020B0502020202020204" pitchFamily="34" charset="0"/>
                  </a:rPr>
                  <a:t> </a:t>
                </a:r>
                <a14:m>
                  <m:oMath xmlns:m="http://schemas.openxmlformats.org/officeDocument/2006/math">
                    <m:r>
                      <a:rPr lang="es-AR" i="1">
                        <a:latin typeface="Cambria Math" panose="02040503050406030204" pitchFamily="18" charset="0"/>
                      </a:rPr>
                      <m:t>𝑋</m:t>
                    </m:r>
                    <m:r>
                      <a:rPr lang="es-AR" i="1">
                        <a:latin typeface="Cambria Math" panose="02040503050406030204" pitchFamily="18" charset="0"/>
                      </a:rPr>
                      <m:t> ~ </m:t>
                    </m:r>
                    <m:r>
                      <a:rPr lang="es-AR" i="1">
                        <a:latin typeface="Cambria Math" panose="02040503050406030204" pitchFamily="18" charset="0"/>
                      </a:rPr>
                      <m:t>𝑈𝑛</m:t>
                    </m:r>
                    <m:d>
                      <m:dPr>
                        <m:ctrlPr>
                          <a:rPr lang="es-AR" i="1">
                            <a:latin typeface="Cambria Math" panose="02040503050406030204" pitchFamily="18" charset="0"/>
                          </a:rPr>
                        </m:ctrlPr>
                      </m:dPr>
                      <m:e>
                        <m:r>
                          <a:rPr lang="es-AR" i="1">
                            <a:latin typeface="Cambria Math" panose="02040503050406030204" pitchFamily="18" charset="0"/>
                          </a:rPr>
                          <m:t>100;200</m:t>
                        </m:r>
                      </m:e>
                    </m:d>
                  </m:oMath>
                </a14:m>
                <a:endParaRPr lang="es-AR" dirty="0">
                  <a:latin typeface="Century Gothic" panose="020B0502020202020204" pitchFamily="34" charset="0"/>
                  <a:ea typeface="Cambria Math" panose="02040503050406030204" pitchFamily="18" charset="0"/>
                </a:endParaRPr>
              </a:p>
              <a:p>
                <a:pPr algn="just">
                  <a:lnSpc>
                    <a:spcPct val="107000"/>
                  </a:lnSpc>
                  <a:spcAft>
                    <a:spcPts val="800"/>
                  </a:spcAft>
                </a:pPr>
                <a14:m>
                  <m:oMathPara xmlns:m="http://schemas.openxmlformats.org/officeDocument/2006/math">
                    <m:oMathParaPr>
                      <m:jc m:val="centerGroup"/>
                    </m:oMathParaPr>
                    <m:oMath xmlns:m="http://schemas.openxmlformats.org/officeDocument/2006/math">
                      <m:r>
                        <a:rPr lang="es-AR" i="1">
                          <a:latin typeface="Cambria Math" panose="02040503050406030204" pitchFamily="18" charset="0"/>
                        </a:rPr>
                        <m:t>𝑃</m:t>
                      </m:r>
                      <m:d>
                        <m:dPr>
                          <m:begChr m:val="["/>
                          <m:endChr m:val="]"/>
                          <m:ctrlPr>
                            <a:rPr lang="es-AR" i="1">
                              <a:latin typeface="Cambria Math" panose="02040503050406030204" pitchFamily="18" charset="0"/>
                            </a:rPr>
                          </m:ctrlPr>
                        </m:dPr>
                        <m:e>
                          <m:r>
                            <a:rPr lang="es-AR" i="1">
                              <a:latin typeface="Cambria Math" panose="02040503050406030204" pitchFamily="18" charset="0"/>
                            </a:rPr>
                            <m:t>120≤</m:t>
                          </m:r>
                          <m:r>
                            <a:rPr lang="es-AR" i="1">
                              <a:latin typeface="Cambria Math" panose="02040503050406030204" pitchFamily="18" charset="0"/>
                            </a:rPr>
                            <m:t>𝑋</m:t>
                          </m:r>
                          <m:r>
                            <a:rPr lang="es-AR" i="1">
                              <a:latin typeface="Cambria Math" panose="02040503050406030204" pitchFamily="18" charset="0"/>
                              <a:ea typeface="Cambria Math" panose="02040503050406030204" pitchFamily="18" charset="0"/>
                            </a:rPr>
                            <m:t>≤140</m:t>
                          </m:r>
                        </m:e>
                      </m:d>
                      <m:r>
                        <a:rPr lang="es-AR" i="1">
                          <a:latin typeface="Cambria Math" panose="02040503050406030204" pitchFamily="18" charset="0"/>
                          <a:ea typeface="Cambria Math" panose="02040503050406030204" pitchFamily="18" charset="0"/>
                        </a:rPr>
                        <m:t>=</m:t>
                      </m:r>
                      <m:r>
                        <a:rPr lang="es-AR" i="1">
                          <a:latin typeface="Cambria Math" panose="02040503050406030204" pitchFamily="18" charset="0"/>
                          <a:ea typeface="Cambria Math" panose="02040503050406030204" pitchFamily="18" charset="0"/>
                        </a:rPr>
                        <m:t>𝐹</m:t>
                      </m:r>
                      <m:d>
                        <m:dPr>
                          <m:begChr m:val="["/>
                          <m:endChr m:val="]"/>
                          <m:ctrlPr>
                            <a:rPr lang="es-AR" i="1">
                              <a:latin typeface="Cambria Math" panose="02040503050406030204" pitchFamily="18" charset="0"/>
                              <a:ea typeface="Cambria Math" panose="02040503050406030204" pitchFamily="18" charset="0"/>
                            </a:rPr>
                          </m:ctrlPr>
                        </m:dPr>
                        <m:e>
                          <m:r>
                            <a:rPr lang="es-AR" i="1">
                              <a:latin typeface="Cambria Math" panose="02040503050406030204" pitchFamily="18" charset="0"/>
                              <a:ea typeface="Cambria Math" panose="02040503050406030204" pitchFamily="18" charset="0"/>
                            </a:rPr>
                            <m:t>𝑋</m:t>
                          </m:r>
                          <m:r>
                            <a:rPr lang="es-AR" i="1">
                              <a:latin typeface="Cambria Math" panose="02040503050406030204" pitchFamily="18" charset="0"/>
                              <a:ea typeface="Cambria Math" panose="02040503050406030204" pitchFamily="18" charset="0"/>
                            </a:rPr>
                            <m:t>=140</m:t>
                          </m:r>
                        </m:e>
                      </m:d>
                      <m:r>
                        <a:rPr lang="es-AR" i="1">
                          <a:latin typeface="Cambria Math" panose="02040503050406030204" pitchFamily="18" charset="0"/>
                          <a:ea typeface="Cambria Math" panose="02040503050406030204" pitchFamily="18" charset="0"/>
                        </a:rPr>
                        <m:t>−</m:t>
                      </m:r>
                      <m:r>
                        <a:rPr lang="es-AR" i="1">
                          <a:latin typeface="Cambria Math" panose="02040503050406030204" pitchFamily="18" charset="0"/>
                          <a:ea typeface="Cambria Math" panose="02040503050406030204" pitchFamily="18" charset="0"/>
                        </a:rPr>
                        <m:t>𝐹</m:t>
                      </m:r>
                      <m:d>
                        <m:dPr>
                          <m:begChr m:val="["/>
                          <m:endChr m:val="]"/>
                          <m:ctrlPr>
                            <a:rPr lang="es-AR" i="1">
                              <a:latin typeface="Cambria Math" panose="02040503050406030204" pitchFamily="18" charset="0"/>
                              <a:ea typeface="Cambria Math" panose="02040503050406030204" pitchFamily="18" charset="0"/>
                            </a:rPr>
                          </m:ctrlPr>
                        </m:dPr>
                        <m:e>
                          <m:r>
                            <a:rPr lang="es-AR" i="1">
                              <a:latin typeface="Cambria Math" panose="02040503050406030204" pitchFamily="18" charset="0"/>
                              <a:ea typeface="Cambria Math" panose="02040503050406030204" pitchFamily="18" charset="0"/>
                            </a:rPr>
                            <m:t>𝑋</m:t>
                          </m:r>
                          <m:r>
                            <a:rPr lang="es-AR" i="1">
                              <a:latin typeface="Cambria Math" panose="02040503050406030204" pitchFamily="18" charset="0"/>
                              <a:ea typeface="Cambria Math" panose="02040503050406030204" pitchFamily="18" charset="0"/>
                            </a:rPr>
                            <m:t>=120</m:t>
                          </m:r>
                        </m:e>
                      </m:d>
                      <m:r>
                        <a:rPr lang="es-AR" i="1">
                          <a:latin typeface="Cambria Math" panose="02040503050406030204" pitchFamily="18" charset="0"/>
                          <a:ea typeface="Cambria Math" panose="02040503050406030204" pitchFamily="18" charset="0"/>
                        </a:rPr>
                        <m:t>=</m:t>
                      </m:r>
                      <m:f>
                        <m:fPr>
                          <m:ctrlPr>
                            <a:rPr lang="es-AR" i="1">
                              <a:latin typeface="Cambria Math" panose="02040503050406030204" pitchFamily="18" charset="0"/>
                              <a:ea typeface="Times New Roman" panose="02020603050405020304" pitchFamily="18" charset="0"/>
                              <a:cs typeface="Times New Roman" panose="02020603050405020304" pitchFamily="18" charset="0"/>
                            </a:rPr>
                          </m:ctrlPr>
                        </m:fPr>
                        <m:num>
                          <m:r>
                            <a:rPr lang="es-AR" i="1">
                              <a:latin typeface="Cambria Math" panose="02040503050406030204" pitchFamily="18" charset="0"/>
                              <a:ea typeface="Times New Roman" panose="02020603050405020304" pitchFamily="18" charset="0"/>
                              <a:cs typeface="Times New Roman" panose="02020603050405020304" pitchFamily="18" charset="0"/>
                            </a:rPr>
                            <m:t>140</m:t>
                          </m:r>
                          <m:r>
                            <a:rPr lang="es-AR" i="1">
                              <a:latin typeface="Cambria Math" panose="02040503050406030204" pitchFamily="18" charset="0"/>
                              <a:ea typeface="Times New Roman" panose="02020603050405020304" pitchFamily="18" charset="0"/>
                              <a:cs typeface="Times New Roman" panose="02020603050405020304" pitchFamily="18" charset="0"/>
                            </a:rPr>
                            <m:t>−</m:t>
                          </m:r>
                          <m:r>
                            <a:rPr lang="es-AR" i="1">
                              <a:latin typeface="Cambria Math" panose="02040503050406030204" pitchFamily="18" charset="0"/>
                              <a:ea typeface="Times New Roman" panose="02020603050405020304" pitchFamily="18" charset="0"/>
                              <a:cs typeface="Times New Roman" panose="02020603050405020304" pitchFamily="18" charset="0"/>
                            </a:rPr>
                            <m:t>100</m:t>
                          </m:r>
                        </m:num>
                        <m:den>
                          <m:r>
                            <a:rPr lang="es-AR" i="1">
                              <a:latin typeface="Cambria Math" panose="02040503050406030204" pitchFamily="18" charset="0"/>
                              <a:ea typeface="Times New Roman" panose="02020603050405020304" pitchFamily="18" charset="0"/>
                              <a:cs typeface="Times New Roman" panose="02020603050405020304" pitchFamily="18" charset="0"/>
                            </a:rPr>
                            <m:t>100</m:t>
                          </m:r>
                        </m:den>
                      </m:f>
                      <m:r>
                        <a:rPr lang="es-AR" i="1">
                          <a:latin typeface="Cambria Math" panose="02040503050406030204" pitchFamily="18" charset="0"/>
                          <a:ea typeface="Times New Roman" panose="02020603050405020304" pitchFamily="18" charset="0"/>
                          <a:cs typeface="Times New Roman" panose="02020603050405020304" pitchFamily="18" charset="0"/>
                        </a:rPr>
                        <m:t>−</m:t>
                      </m:r>
                      <m:f>
                        <m:fPr>
                          <m:ctrlPr>
                            <a:rPr lang="es-AR" i="1">
                              <a:latin typeface="Cambria Math" panose="02040503050406030204" pitchFamily="18" charset="0"/>
                              <a:ea typeface="Times New Roman" panose="02020603050405020304" pitchFamily="18" charset="0"/>
                              <a:cs typeface="Times New Roman" panose="02020603050405020304" pitchFamily="18" charset="0"/>
                            </a:rPr>
                          </m:ctrlPr>
                        </m:fPr>
                        <m:num>
                          <m:r>
                            <a:rPr lang="es-AR" i="1">
                              <a:latin typeface="Cambria Math" panose="02040503050406030204" pitchFamily="18" charset="0"/>
                              <a:ea typeface="Times New Roman" panose="02020603050405020304" pitchFamily="18" charset="0"/>
                              <a:cs typeface="Times New Roman" panose="02020603050405020304" pitchFamily="18" charset="0"/>
                            </a:rPr>
                            <m:t>1</m:t>
                          </m:r>
                          <m:r>
                            <a:rPr lang="es-AR" i="1">
                              <a:latin typeface="Cambria Math" panose="02040503050406030204" pitchFamily="18" charset="0"/>
                              <a:ea typeface="Times New Roman" panose="02020603050405020304" pitchFamily="18" charset="0"/>
                              <a:cs typeface="Times New Roman" panose="02020603050405020304" pitchFamily="18" charset="0"/>
                            </a:rPr>
                            <m:t>2</m:t>
                          </m:r>
                          <m:r>
                            <a:rPr lang="es-AR" i="1">
                              <a:latin typeface="Cambria Math" panose="02040503050406030204" pitchFamily="18" charset="0"/>
                              <a:ea typeface="Times New Roman" panose="02020603050405020304" pitchFamily="18" charset="0"/>
                              <a:cs typeface="Times New Roman" panose="02020603050405020304" pitchFamily="18" charset="0"/>
                            </a:rPr>
                            <m:t>0−100</m:t>
                          </m:r>
                        </m:num>
                        <m:den>
                          <m:r>
                            <a:rPr lang="es-AR" i="1">
                              <a:latin typeface="Cambria Math" panose="02040503050406030204" pitchFamily="18" charset="0"/>
                              <a:ea typeface="Times New Roman" panose="02020603050405020304" pitchFamily="18" charset="0"/>
                              <a:cs typeface="Times New Roman" panose="02020603050405020304" pitchFamily="18" charset="0"/>
                            </a:rPr>
                            <m:t>100</m:t>
                          </m:r>
                        </m:den>
                      </m:f>
                      <m:r>
                        <a:rPr lang="es-AR" i="1">
                          <a:latin typeface="Cambria Math" panose="02040503050406030204" pitchFamily="18" charset="0"/>
                          <a:ea typeface="Times New Roman" panose="02020603050405020304" pitchFamily="18" charset="0"/>
                          <a:cs typeface="Times New Roman" panose="02020603050405020304" pitchFamily="18" charset="0"/>
                        </a:rPr>
                        <m:t>=0,20</m:t>
                      </m:r>
                    </m:oMath>
                  </m:oMathPara>
                </a14:m>
                <a:endParaRPr lang="es-AR" dirty="0">
                  <a:latin typeface="Century Gothic" panose="020B0502020202020204" pitchFamily="34" charset="0"/>
                  <a:ea typeface="Cambria Math" panose="02040503050406030204" pitchFamily="18" charset="0"/>
                </a:endParaRPr>
              </a:p>
              <a:p>
                <a:pPr algn="just">
                  <a:lnSpc>
                    <a:spcPct val="107000"/>
                  </a:lnSpc>
                  <a:spcAft>
                    <a:spcPts val="800"/>
                  </a:spcAft>
                </a:pPr>
                <a:endParaRPr lang="es-AR" dirty="0">
                  <a:latin typeface="Century Gothic" panose="020B0502020202020204" pitchFamily="34" charset="0"/>
                  <a:ea typeface="Cambria Math" panose="02040503050406030204" pitchFamily="18" charset="0"/>
                </a:endParaRPr>
              </a:p>
              <a:p>
                <a:pPr algn="just">
                  <a:lnSpc>
                    <a:spcPct val="107000"/>
                  </a:lnSpc>
                  <a:spcAft>
                    <a:spcPts val="800"/>
                  </a:spcAft>
                </a:pPr>
                <a:r>
                  <a:rPr lang="es-AR" dirty="0">
                    <a:latin typeface="Century Gothic" panose="020B0502020202020204" pitchFamily="34" charset="0"/>
                    <a:ea typeface="Cambria Math" panose="02040503050406030204" pitchFamily="18" charset="0"/>
                  </a:rPr>
                  <a:t>El resultado es el mismo que integrando entre dichos valores.</a:t>
                </a:r>
              </a:p>
            </p:txBody>
          </p:sp>
        </mc:Choice>
        <mc:Fallback>
          <p:sp>
            <p:nvSpPr>
              <p:cNvPr id="2" name="Rectángulo 1">
                <a:extLst>
                  <a:ext uri="{FF2B5EF4-FFF2-40B4-BE49-F238E27FC236}">
                    <a16:creationId xmlns:a16="http://schemas.microsoft.com/office/drawing/2014/main" id="{87B40F7A-A3B9-4583-BF01-83E6C6C5ABEA}"/>
                  </a:ext>
                </a:extLst>
              </p:cNvPr>
              <p:cNvSpPr>
                <a:spLocks noRot="1" noChangeAspect="1" noMove="1" noResize="1" noEditPoints="1" noAdjustHandles="1" noChangeArrowheads="1" noChangeShapeType="1" noTextEdit="1"/>
              </p:cNvSpPr>
              <p:nvPr/>
            </p:nvSpPr>
            <p:spPr>
              <a:xfrm>
                <a:off x="1524000" y="908720"/>
                <a:ext cx="9144000" cy="5502212"/>
              </a:xfrm>
              <a:prstGeom prst="rect">
                <a:avLst/>
              </a:prstGeom>
              <a:blipFill>
                <a:blip r:embed="rId2"/>
                <a:stretch>
                  <a:fillRect l="-533" t="-664" r="-533" b="-664"/>
                </a:stretch>
              </a:blipFill>
            </p:spPr>
            <p:txBody>
              <a:bodyPr/>
              <a:lstStyle/>
              <a:p>
                <a:r>
                  <a:rPr lang="es-AR">
                    <a:noFill/>
                  </a:rPr>
                  <a:t> </a:t>
                </a:r>
              </a:p>
            </p:txBody>
          </p:sp>
        </mc:Fallback>
      </mc:AlternateContent>
    </p:spTree>
    <p:extLst>
      <p:ext uri="{BB962C8B-B14F-4D97-AF65-F5344CB8AC3E}">
        <p14:creationId xmlns:p14="http://schemas.microsoft.com/office/powerpoint/2010/main" val="245436449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Rectángulo 1">
                <a:extLst>
                  <a:ext uri="{FF2B5EF4-FFF2-40B4-BE49-F238E27FC236}">
                    <a16:creationId xmlns:a16="http://schemas.microsoft.com/office/drawing/2014/main" id="{92C15CCD-2799-45CB-BCC7-F7554BA3C446}"/>
                  </a:ext>
                </a:extLst>
              </p:cNvPr>
              <p:cNvSpPr/>
              <p:nvPr/>
            </p:nvSpPr>
            <p:spPr>
              <a:xfrm>
                <a:off x="1030705" y="912718"/>
                <a:ext cx="9144000" cy="5945282"/>
              </a:xfrm>
              <a:prstGeom prst="rect">
                <a:avLst/>
              </a:prstGeom>
            </p:spPr>
            <p:txBody>
              <a:bodyPr wrap="square">
                <a:spAutoFit/>
              </a:bodyPr>
              <a:lstStyle/>
              <a:p>
                <a:pPr>
                  <a:lnSpc>
                    <a:spcPct val="107000"/>
                  </a:lnSpc>
                  <a:spcAft>
                    <a:spcPts val="800"/>
                  </a:spcAft>
                </a:pPr>
                <a:r>
                  <a:rPr lang="es-AR" b="1" dirty="0">
                    <a:solidFill>
                      <a:srgbClr val="2E3192"/>
                    </a:solidFill>
                    <a:ea typeface="Cambria Math" panose="02040503050406030204" pitchFamily="18" charset="0"/>
                  </a:rPr>
                  <a:t>Función de Supervivencia</a:t>
                </a:r>
              </a:p>
              <a:p>
                <a:pPr>
                  <a:lnSpc>
                    <a:spcPct val="107000"/>
                  </a:lnSpc>
                  <a:spcAft>
                    <a:spcPts val="800"/>
                  </a:spcAft>
                </a:pPr>
                <a:endParaRPr lang="es-AR" b="1" dirty="0">
                  <a:solidFill>
                    <a:srgbClr val="FF0000"/>
                  </a:solidFill>
                  <a:ea typeface="Cambria Math" panose="02040503050406030204" pitchFamily="18" charset="0"/>
                </a:endParaRPr>
              </a:p>
              <a:p>
                <a:pPr algn="just">
                  <a:lnSpc>
                    <a:spcPct val="107000"/>
                  </a:lnSpc>
                  <a:spcAft>
                    <a:spcPts val="800"/>
                  </a:spcAft>
                </a:pPr>
                <a:r>
                  <a:rPr lang="es-AR" dirty="0">
                    <a:ea typeface="Cambria Math" panose="02040503050406030204" pitchFamily="18" charset="0"/>
                  </a:rPr>
                  <a:t>De igual forma se puede obtener una expresión genérica para la Función de Supervivencia. En términos formales,</a:t>
                </a:r>
              </a:p>
              <a:p>
                <a:pPr algn="just">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es-AR" i="1">
                              <a:latin typeface="Cambria Math" panose="02040503050406030204" pitchFamily="18" charset="0"/>
                            </a:rPr>
                          </m:ctrlPr>
                        </m:sSubPr>
                        <m:e>
                          <m:r>
                            <a:rPr lang="es-AR" i="1">
                              <a:latin typeface="Cambria Math" panose="02040503050406030204" pitchFamily="18" charset="0"/>
                            </a:rPr>
                            <m:t>𝑆</m:t>
                          </m:r>
                        </m:e>
                        <m:sub>
                          <m:r>
                            <a:rPr lang="es-AR" i="1">
                              <a:latin typeface="Cambria Math" panose="02040503050406030204" pitchFamily="18" charset="0"/>
                            </a:rPr>
                            <m:t>𝑋</m:t>
                          </m:r>
                        </m:sub>
                      </m:sSub>
                      <m:d>
                        <m:dPr>
                          <m:ctrlPr>
                            <a:rPr lang="es-AR" i="1">
                              <a:latin typeface="Cambria Math" panose="02040503050406030204" pitchFamily="18" charset="0"/>
                            </a:rPr>
                          </m:ctrlPr>
                        </m:dPr>
                        <m:e>
                          <m:r>
                            <a:rPr lang="es-AR" i="1">
                              <a:latin typeface="Cambria Math" panose="02040503050406030204" pitchFamily="18" charset="0"/>
                            </a:rPr>
                            <m:t>𝑥</m:t>
                          </m:r>
                        </m:e>
                      </m:d>
                      <m:r>
                        <a:rPr lang="es-AR" i="1">
                          <a:latin typeface="Cambria Math" panose="02040503050406030204" pitchFamily="18" charset="0"/>
                        </a:rPr>
                        <m:t>=</m:t>
                      </m:r>
                      <m:r>
                        <a:rPr lang="es-AR" i="1">
                          <a:latin typeface="Cambria Math" panose="02040503050406030204" pitchFamily="18" charset="0"/>
                        </a:rPr>
                        <m:t>𝑃</m:t>
                      </m:r>
                      <m:d>
                        <m:dPr>
                          <m:begChr m:val="["/>
                          <m:endChr m:val="]"/>
                          <m:ctrlPr>
                            <a:rPr lang="es-AR" i="1">
                              <a:latin typeface="Cambria Math" panose="02040503050406030204" pitchFamily="18" charset="0"/>
                            </a:rPr>
                          </m:ctrlPr>
                        </m:dPr>
                        <m:e>
                          <m:r>
                            <a:rPr lang="es-AR" i="1">
                              <a:latin typeface="Cambria Math" panose="02040503050406030204" pitchFamily="18" charset="0"/>
                            </a:rPr>
                            <m:t>𝑋</m:t>
                          </m:r>
                          <m:r>
                            <a:rPr lang="es-AR" i="1">
                              <a:latin typeface="Cambria Math" panose="02040503050406030204" pitchFamily="18" charset="0"/>
                            </a:rPr>
                            <m:t>&gt;</m:t>
                          </m:r>
                          <m:r>
                            <a:rPr lang="es-AR" i="1">
                              <a:latin typeface="Cambria Math" panose="02040503050406030204" pitchFamily="18" charset="0"/>
                            </a:rPr>
                            <m:t>𝑥</m:t>
                          </m:r>
                        </m:e>
                      </m:d>
                      <m:r>
                        <a:rPr lang="es-AR" i="1">
                          <a:latin typeface="Cambria Math" panose="02040503050406030204" pitchFamily="18" charset="0"/>
                        </a:rPr>
                        <m:t>=</m:t>
                      </m:r>
                      <m:r>
                        <a:rPr lang="es-AR" i="1">
                          <a:latin typeface="Cambria Math" panose="02040503050406030204" pitchFamily="18" charset="0"/>
                        </a:rPr>
                        <m:t>1−</m:t>
                      </m:r>
                      <m:f>
                        <m:fPr>
                          <m:ctrlPr>
                            <a:rPr lang="es-AR" i="1">
                              <a:latin typeface="Cambria Math" panose="02040503050406030204" pitchFamily="18" charset="0"/>
                            </a:rPr>
                          </m:ctrlPr>
                        </m:fPr>
                        <m:num>
                          <m:r>
                            <a:rPr lang="es-AR" i="1">
                              <a:latin typeface="Cambria Math" panose="02040503050406030204" pitchFamily="18" charset="0"/>
                            </a:rPr>
                            <m:t>𝑥</m:t>
                          </m:r>
                          <m:r>
                            <a:rPr lang="es-AR" i="1">
                              <a:latin typeface="Cambria Math" panose="02040503050406030204" pitchFamily="18" charset="0"/>
                            </a:rPr>
                            <m:t>−</m:t>
                          </m:r>
                          <m:r>
                            <a:rPr lang="es-AR" i="1">
                              <a:latin typeface="Cambria Math" panose="02040503050406030204" pitchFamily="18" charset="0"/>
                            </a:rPr>
                            <m:t>𝛼</m:t>
                          </m:r>
                        </m:num>
                        <m:den>
                          <m:r>
                            <a:rPr lang="es-AR" i="1">
                              <a:latin typeface="Cambria Math" panose="02040503050406030204" pitchFamily="18" charset="0"/>
                            </a:rPr>
                            <m:t>𝛽</m:t>
                          </m:r>
                          <m:r>
                            <a:rPr lang="es-AR" i="1">
                              <a:latin typeface="Cambria Math" panose="02040503050406030204" pitchFamily="18" charset="0"/>
                            </a:rPr>
                            <m:t>−</m:t>
                          </m:r>
                          <m:r>
                            <a:rPr lang="es-AR" i="1">
                              <a:latin typeface="Cambria Math" panose="02040503050406030204" pitchFamily="18" charset="0"/>
                            </a:rPr>
                            <m:t>𝛼</m:t>
                          </m:r>
                        </m:den>
                      </m:f>
                      <m:r>
                        <a:rPr lang="es-AR" i="1">
                          <a:latin typeface="Cambria Math" panose="02040503050406030204" pitchFamily="18" charset="0"/>
                        </a:rPr>
                        <m:t>=</m:t>
                      </m:r>
                      <m:f>
                        <m:fPr>
                          <m:ctrlPr>
                            <a:rPr lang="es-AR" i="1">
                              <a:latin typeface="Cambria Math" panose="02040503050406030204" pitchFamily="18" charset="0"/>
                            </a:rPr>
                          </m:ctrlPr>
                        </m:fPr>
                        <m:num>
                          <m:r>
                            <a:rPr lang="es-AR" i="1">
                              <a:latin typeface="Cambria Math" panose="02040503050406030204" pitchFamily="18" charset="0"/>
                            </a:rPr>
                            <m:t>𝛽</m:t>
                          </m:r>
                          <m:r>
                            <a:rPr lang="es-AR" i="1">
                              <a:latin typeface="Cambria Math" panose="02040503050406030204" pitchFamily="18" charset="0"/>
                            </a:rPr>
                            <m:t>−</m:t>
                          </m:r>
                          <m:r>
                            <a:rPr lang="es-AR" i="1">
                              <a:latin typeface="Cambria Math" panose="02040503050406030204" pitchFamily="18" charset="0"/>
                            </a:rPr>
                            <m:t>𝑥</m:t>
                          </m:r>
                        </m:num>
                        <m:den>
                          <m:r>
                            <a:rPr lang="es-AR" i="1">
                              <a:latin typeface="Cambria Math" panose="02040503050406030204" pitchFamily="18" charset="0"/>
                            </a:rPr>
                            <m:t>𝛽</m:t>
                          </m:r>
                          <m:r>
                            <a:rPr lang="es-AR" i="1">
                              <a:latin typeface="Cambria Math" panose="02040503050406030204" pitchFamily="18" charset="0"/>
                            </a:rPr>
                            <m:t>−</m:t>
                          </m:r>
                          <m:r>
                            <a:rPr lang="es-AR" i="1">
                              <a:latin typeface="Cambria Math" panose="02040503050406030204" pitchFamily="18" charset="0"/>
                            </a:rPr>
                            <m:t>𝛼</m:t>
                          </m:r>
                        </m:den>
                      </m:f>
                    </m:oMath>
                  </m:oMathPara>
                </a14:m>
                <a:endParaRPr lang="es-AR" dirty="0"/>
              </a:p>
              <a:p>
                <a:pPr algn="just">
                  <a:lnSpc>
                    <a:spcPct val="107000"/>
                  </a:lnSpc>
                  <a:spcAft>
                    <a:spcPts val="800"/>
                  </a:spcAft>
                </a:pPr>
                <a:endParaRPr lang="es-AR" dirty="0"/>
              </a:p>
              <a:p>
                <a:pPr algn="just">
                  <a:lnSpc>
                    <a:spcPct val="107000"/>
                  </a:lnSpc>
                  <a:spcAft>
                    <a:spcPts val="800"/>
                  </a:spcAft>
                </a:pPr>
                <a:r>
                  <a:rPr lang="es-AR" dirty="0"/>
                  <a:t>Por ejemplo, </a:t>
                </a:r>
                <a14:m>
                  <m:oMath xmlns:m="http://schemas.openxmlformats.org/officeDocument/2006/math">
                    <m:r>
                      <a:rPr lang="es-AR" i="1">
                        <a:latin typeface="Cambria Math" panose="02040503050406030204" pitchFamily="18" charset="0"/>
                      </a:rPr>
                      <m:t>𝑋</m:t>
                    </m:r>
                    <m:r>
                      <a:rPr lang="es-AR" i="1">
                        <a:latin typeface="Cambria Math" panose="02040503050406030204" pitchFamily="18" charset="0"/>
                      </a:rPr>
                      <m:t> ~ </m:t>
                    </m:r>
                    <m:r>
                      <a:rPr lang="es-AR" i="1">
                        <a:latin typeface="Cambria Math" panose="02040503050406030204" pitchFamily="18" charset="0"/>
                      </a:rPr>
                      <m:t>𝑈𝑛</m:t>
                    </m:r>
                    <m:d>
                      <m:dPr>
                        <m:ctrlPr>
                          <a:rPr lang="es-AR" i="1">
                            <a:latin typeface="Cambria Math" panose="02040503050406030204" pitchFamily="18" charset="0"/>
                          </a:rPr>
                        </m:ctrlPr>
                      </m:dPr>
                      <m:e>
                        <m:r>
                          <a:rPr lang="es-AR" i="1">
                            <a:latin typeface="Cambria Math" panose="02040503050406030204" pitchFamily="18" charset="0"/>
                          </a:rPr>
                          <m:t>100;200</m:t>
                        </m:r>
                      </m:e>
                    </m:d>
                  </m:oMath>
                </a14:m>
                <a:endParaRPr lang="es-AR" dirty="0"/>
              </a:p>
              <a:p>
                <a:pPr algn="just">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es-AR" i="1">
                              <a:latin typeface="Cambria Math" panose="02040503050406030204" pitchFamily="18" charset="0"/>
                            </a:rPr>
                          </m:ctrlPr>
                        </m:sSubPr>
                        <m:e>
                          <m:r>
                            <a:rPr lang="es-AR" i="1">
                              <a:latin typeface="Cambria Math" panose="02040503050406030204" pitchFamily="18" charset="0"/>
                            </a:rPr>
                            <m:t>𝑆</m:t>
                          </m:r>
                        </m:e>
                        <m:sub>
                          <m:r>
                            <a:rPr lang="es-AR" i="1">
                              <a:latin typeface="Cambria Math" panose="02040503050406030204" pitchFamily="18" charset="0"/>
                            </a:rPr>
                            <m:t>𝑋</m:t>
                          </m:r>
                        </m:sub>
                      </m:sSub>
                      <m:d>
                        <m:dPr>
                          <m:ctrlPr>
                            <a:rPr lang="es-AR" i="1">
                              <a:latin typeface="Cambria Math" panose="02040503050406030204" pitchFamily="18" charset="0"/>
                            </a:rPr>
                          </m:ctrlPr>
                        </m:dPr>
                        <m:e>
                          <m:r>
                            <a:rPr lang="es-AR" i="1">
                              <a:latin typeface="Cambria Math" panose="02040503050406030204" pitchFamily="18" charset="0"/>
                            </a:rPr>
                            <m:t>𝑥</m:t>
                          </m:r>
                        </m:e>
                      </m:d>
                      <m:r>
                        <a:rPr lang="es-AR" i="1">
                          <a:latin typeface="Cambria Math" panose="02040503050406030204" pitchFamily="18" charset="0"/>
                        </a:rPr>
                        <m:t>=</m:t>
                      </m:r>
                      <m:f>
                        <m:fPr>
                          <m:ctrlPr>
                            <a:rPr lang="es-AR" i="1">
                              <a:latin typeface="Cambria Math" panose="02040503050406030204" pitchFamily="18" charset="0"/>
                            </a:rPr>
                          </m:ctrlPr>
                        </m:fPr>
                        <m:num>
                          <m:r>
                            <a:rPr lang="es-AR" i="1">
                              <a:latin typeface="Cambria Math" panose="02040503050406030204" pitchFamily="18" charset="0"/>
                            </a:rPr>
                            <m:t>𝛽</m:t>
                          </m:r>
                          <m:r>
                            <a:rPr lang="es-AR" i="1">
                              <a:latin typeface="Cambria Math" panose="02040503050406030204" pitchFamily="18" charset="0"/>
                            </a:rPr>
                            <m:t>−</m:t>
                          </m:r>
                          <m:r>
                            <a:rPr lang="es-AR" i="1">
                              <a:latin typeface="Cambria Math" panose="02040503050406030204" pitchFamily="18" charset="0"/>
                            </a:rPr>
                            <m:t>𝑥</m:t>
                          </m:r>
                        </m:num>
                        <m:den>
                          <m:r>
                            <a:rPr lang="es-AR" i="1">
                              <a:latin typeface="Cambria Math" panose="02040503050406030204" pitchFamily="18" charset="0"/>
                            </a:rPr>
                            <m:t>𝛽</m:t>
                          </m:r>
                          <m:r>
                            <a:rPr lang="es-AR" i="1">
                              <a:latin typeface="Cambria Math" panose="02040503050406030204" pitchFamily="18" charset="0"/>
                            </a:rPr>
                            <m:t>−</m:t>
                          </m:r>
                          <m:r>
                            <a:rPr lang="es-AR" i="1">
                              <a:latin typeface="Cambria Math" panose="02040503050406030204" pitchFamily="18" charset="0"/>
                            </a:rPr>
                            <m:t>𝛼</m:t>
                          </m:r>
                        </m:den>
                      </m:f>
                      <m:r>
                        <a:rPr lang="es-AR" i="1">
                          <a:latin typeface="Cambria Math" panose="02040503050406030204" pitchFamily="18" charset="0"/>
                        </a:rPr>
                        <m:t>=</m:t>
                      </m:r>
                      <m:f>
                        <m:fPr>
                          <m:ctrlPr>
                            <a:rPr lang="es-AR" i="1">
                              <a:latin typeface="Cambria Math" panose="02040503050406030204" pitchFamily="18" charset="0"/>
                            </a:rPr>
                          </m:ctrlPr>
                        </m:fPr>
                        <m:num>
                          <m:r>
                            <a:rPr lang="es-AR" i="1">
                              <a:latin typeface="Cambria Math" panose="02040503050406030204" pitchFamily="18" charset="0"/>
                            </a:rPr>
                            <m:t>200</m:t>
                          </m:r>
                          <m:r>
                            <a:rPr lang="es-AR" i="1">
                              <a:latin typeface="Cambria Math" panose="02040503050406030204" pitchFamily="18" charset="0"/>
                            </a:rPr>
                            <m:t>−</m:t>
                          </m:r>
                          <m:r>
                            <a:rPr lang="es-AR" i="1">
                              <a:latin typeface="Cambria Math" panose="02040503050406030204" pitchFamily="18" charset="0"/>
                            </a:rPr>
                            <m:t>𝑥</m:t>
                          </m:r>
                        </m:num>
                        <m:den>
                          <m:r>
                            <a:rPr lang="es-AR" i="1">
                              <a:latin typeface="Cambria Math" panose="02040503050406030204" pitchFamily="18" charset="0"/>
                            </a:rPr>
                            <m:t>100</m:t>
                          </m:r>
                        </m:den>
                      </m:f>
                    </m:oMath>
                  </m:oMathPara>
                </a14:m>
                <a:endParaRPr lang="es-AR" dirty="0"/>
              </a:p>
              <a:p>
                <a:pPr algn="just">
                  <a:lnSpc>
                    <a:spcPct val="107000"/>
                  </a:lnSpc>
                  <a:spcAft>
                    <a:spcPts val="800"/>
                  </a:spcAft>
                </a:pPr>
                <a:endParaRPr lang="es-AR" dirty="0">
                  <a:ea typeface="Cambria Math" panose="02040503050406030204" pitchFamily="18" charset="0"/>
                </a:endParaRPr>
              </a:p>
              <a:p>
                <a:pPr algn="just">
                  <a:lnSpc>
                    <a:spcPct val="107000"/>
                  </a:lnSpc>
                  <a:spcAft>
                    <a:spcPts val="800"/>
                  </a:spcAft>
                </a:pPr>
                <a14:m>
                  <m:oMathPara xmlns:m="http://schemas.openxmlformats.org/officeDocument/2006/math">
                    <m:oMathParaPr>
                      <m:jc m:val="centerGroup"/>
                    </m:oMathParaPr>
                    <m:oMath xmlns:m="http://schemas.openxmlformats.org/officeDocument/2006/math">
                      <m:r>
                        <a:rPr lang="es-AR" i="1">
                          <a:latin typeface="Cambria Math" panose="02040503050406030204" pitchFamily="18" charset="0"/>
                        </a:rPr>
                        <m:t>𝑃</m:t>
                      </m:r>
                      <m:d>
                        <m:dPr>
                          <m:begChr m:val="["/>
                          <m:endChr m:val="]"/>
                          <m:ctrlPr>
                            <a:rPr lang="es-AR" i="1">
                              <a:latin typeface="Cambria Math" panose="02040503050406030204" pitchFamily="18" charset="0"/>
                            </a:rPr>
                          </m:ctrlPr>
                        </m:dPr>
                        <m:e>
                          <m:r>
                            <a:rPr lang="es-AR" i="1">
                              <a:latin typeface="Cambria Math" panose="02040503050406030204" pitchFamily="18" charset="0"/>
                            </a:rPr>
                            <m:t>𝑋</m:t>
                          </m:r>
                          <m:r>
                            <a:rPr lang="es-AR" i="1">
                              <a:latin typeface="Cambria Math" panose="02040503050406030204" pitchFamily="18" charset="0"/>
                            </a:rPr>
                            <m:t>&gt;120</m:t>
                          </m:r>
                        </m:e>
                      </m:d>
                      <m:r>
                        <a:rPr lang="es-AR" i="1">
                          <a:latin typeface="Cambria Math" panose="02040503050406030204" pitchFamily="18" charset="0"/>
                        </a:rPr>
                        <m:t>=</m:t>
                      </m:r>
                      <m:f>
                        <m:fPr>
                          <m:ctrlPr>
                            <a:rPr lang="es-AR" i="1">
                              <a:latin typeface="Cambria Math" panose="02040503050406030204" pitchFamily="18" charset="0"/>
                            </a:rPr>
                          </m:ctrlPr>
                        </m:fPr>
                        <m:num>
                          <m:r>
                            <a:rPr lang="es-AR" i="1">
                              <a:latin typeface="Cambria Math" panose="02040503050406030204" pitchFamily="18" charset="0"/>
                            </a:rPr>
                            <m:t>200−</m:t>
                          </m:r>
                          <m:r>
                            <a:rPr lang="es-AR" i="1">
                              <a:latin typeface="Cambria Math" panose="02040503050406030204" pitchFamily="18" charset="0"/>
                            </a:rPr>
                            <m:t>120</m:t>
                          </m:r>
                        </m:num>
                        <m:den>
                          <m:r>
                            <a:rPr lang="es-AR" i="1">
                              <a:latin typeface="Cambria Math" panose="02040503050406030204" pitchFamily="18" charset="0"/>
                            </a:rPr>
                            <m:t>100</m:t>
                          </m:r>
                        </m:den>
                      </m:f>
                      <m:r>
                        <a:rPr lang="es-AR" i="1">
                          <a:latin typeface="Cambria Math" panose="02040503050406030204" pitchFamily="18" charset="0"/>
                        </a:rPr>
                        <m:t>=</m:t>
                      </m:r>
                      <m:f>
                        <m:fPr>
                          <m:ctrlPr>
                            <a:rPr lang="es-AR" i="1">
                              <a:latin typeface="Cambria Math" panose="02040503050406030204" pitchFamily="18" charset="0"/>
                            </a:rPr>
                          </m:ctrlPr>
                        </m:fPr>
                        <m:num>
                          <m:r>
                            <a:rPr lang="es-AR" i="1">
                              <a:latin typeface="Cambria Math" panose="02040503050406030204" pitchFamily="18" charset="0"/>
                            </a:rPr>
                            <m:t>80</m:t>
                          </m:r>
                        </m:num>
                        <m:den>
                          <m:r>
                            <a:rPr lang="es-AR" i="1">
                              <a:latin typeface="Cambria Math" panose="02040503050406030204" pitchFamily="18" charset="0"/>
                            </a:rPr>
                            <m:t>100</m:t>
                          </m:r>
                        </m:den>
                      </m:f>
                      <m:r>
                        <a:rPr lang="es-AR" i="1">
                          <a:latin typeface="Cambria Math" panose="02040503050406030204" pitchFamily="18" charset="0"/>
                        </a:rPr>
                        <m:t>=0,80</m:t>
                      </m:r>
                    </m:oMath>
                  </m:oMathPara>
                </a14:m>
                <a:endParaRPr lang="es-AR" dirty="0">
                  <a:ea typeface="Cambria Math" panose="02040503050406030204" pitchFamily="18" charset="0"/>
                </a:endParaRPr>
              </a:p>
              <a:p>
                <a:pPr algn="just">
                  <a:lnSpc>
                    <a:spcPct val="107000"/>
                  </a:lnSpc>
                  <a:spcAft>
                    <a:spcPts val="800"/>
                  </a:spcAft>
                </a:pPr>
                <a:endParaRPr lang="es-AR" dirty="0">
                  <a:ea typeface="Cambria Math" panose="02040503050406030204" pitchFamily="18" charset="0"/>
                </a:endParaRPr>
              </a:p>
              <a:p>
                <a:pPr algn="just">
                  <a:lnSpc>
                    <a:spcPct val="107000"/>
                  </a:lnSpc>
                  <a:spcAft>
                    <a:spcPts val="800"/>
                  </a:spcAft>
                </a:pPr>
                <a:r>
                  <a:rPr lang="es-AR" dirty="0">
                    <a:ea typeface="Cambria Math" panose="02040503050406030204" pitchFamily="18" charset="0"/>
                  </a:rPr>
                  <a:t>Es decir, la probabilidad de que la variable asuma un valor superior a 120 es 0,80.</a:t>
                </a:r>
              </a:p>
              <a:p>
                <a:pPr algn="just">
                  <a:lnSpc>
                    <a:spcPct val="107000"/>
                  </a:lnSpc>
                  <a:spcAft>
                    <a:spcPts val="800"/>
                  </a:spcAft>
                </a:pPr>
                <a:endParaRPr lang="es-AR" dirty="0">
                  <a:latin typeface="Century Gothic" panose="020B0502020202020204" pitchFamily="34" charset="0"/>
                  <a:ea typeface="Cambria Math" panose="02040503050406030204" pitchFamily="18" charset="0"/>
                </a:endParaRPr>
              </a:p>
            </p:txBody>
          </p:sp>
        </mc:Choice>
        <mc:Fallback>
          <p:sp>
            <p:nvSpPr>
              <p:cNvPr id="2" name="Rectángulo 1">
                <a:extLst>
                  <a:ext uri="{FF2B5EF4-FFF2-40B4-BE49-F238E27FC236}">
                    <a16:creationId xmlns:a16="http://schemas.microsoft.com/office/drawing/2014/main" id="{92C15CCD-2799-45CB-BCC7-F7554BA3C446}"/>
                  </a:ext>
                </a:extLst>
              </p:cNvPr>
              <p:cNvSpPr>
                <a:spLocks noRot="1" noChangeAspect="1" noMove="1" noResize="1" noEditPoints="1" noAdjustHandles="1" noChangeArrowheads="1" noChangeShapeType="1" noTextEdit="1"/>
              </p:cNvSpPr>
              <p:nvPr/>
            </p:nvSpPr>
            <p:spPr>
              <a:xfrm>
                <a:off x="1030705" y="912718"/>
                <a:ext cx="9144000" cy="5945282"/>
              </a:xfrm>
              <a:prstGeom prst="rect">
                <a:avLst/>
              </a:prstGeom>
              <a:blipFill>
                <a:blip r:embed="rId2"/>
                <a:stretch>
                  <a:fillRect l="-533" t="-513" r="-600"/>
                </a:stretch>
              </a:blipFill>
            </p:spPr>
            <p:txBody>
              <a:bodyPr/>
              <a:lstStyle/>
              <a:p>
                <a:r>
                  <a:rPr lang="es-AR">
                    <a:noFill/>
                  </a:rPr>
                  <a:t> </a:t>
                </a:r>
              </a:p>
            </p:txBody>
          </p:sp>
        </mc:Fallback>
      </mc:AlternateContent>
    </p:spTree>
    <p:extLst>
      <p:ext uri="{BB962C8B-B14F-4D97-AF65-F5344CB8AC3E}">
        <p14:creationId xmlns:p14="http://schemas.microsoft.com/office/powerpoint/2010/main" val="269925981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upo 17">
            <a:extLst>
              <a:ext uri="{FF2B5EF4-FFF2-40B4-BE49-F238E27FC236}">
                <a16:creationId xmlns:a16="http://schemas.microsoft.com/office/drawing/2014/main" id="{2EFE7DF2-0733-4792-9CEF-34A171EEE487}"/>
              </a:ext>
            </a:extLst>
          </p:cNvPr>
          <p:cNvGrpSpPr/>
          <p:nvPr/>
        </p:nvGrpSpPr>
        <p:grpSpPr>
          <a:xfrm>
            <a:off x="1847528" y="2132856"/>
            <a:ext cx="5472608" cy="3168352"/>
            <a:chOff x="827584" y="1772816"/>
            <a:chExt cx="7488832" cy="3168352"/>
          </a:xfrm>
        </p:grpSpPr>
        <mc:AlternateContent xmlns:mc="http://schemas.openxmlformats.org/markup-compatibility/2006">
          <mc:Choice xmlns:a14="http://schemas.microsoft.com/office/drawing/2010/main" Requires="a14">
            <p:sp>
              <p:nvSpPr>
                <p:cNvPr id="13" name="Rectángulo 12">
                  <a:extLst>
                    <a:ext uri="{FF2B5EF4-FFF2-40B4-BE49-F238E27FC236}">
                      <a16:creationId xmlns:a16="http://schemas.microsoft.com/office/drawing/2014/main" id="{DD3EE931-DCBC-4012-8F99-E95027C48497}"/>
                    </a:ext>
                  </a:extLst>
                </p:cNvPr>
                <p:cNvSpPr/>
                <p:nvPr/>
              </p:nvSpPr>
              <p:spPr>
                <a:xfrm>
                  <a:off x="1753005" y="2717953"/>
                  <a:ext cx="701667"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s-AR" i="1">
                            <a:latin typeface="Cambria Math" panose="02040503050406030204" pitchFamily="18" charset="0"/>
                          </a:rPr>
                          <m:t>𝑋𝑋𝑋</m:t>
                        </m:r>
                      </m:oMath>
                    </m:oMathPara>
                  </a14:m>
                  <a:endParaRPr lang="es-AR" dirty="0">
                    <a:latin typeface="Century Gothic" panose="020B0502020202020204" pitchFamily="34" charset="0"/>
                  </a:endParaRPr>
                </a:p>
              </p:txBody>
            </p:sp>
          </mc:Choice>
          <mc:Fallback>
            <p:sp>
              <p:nvSpPr>
                <p:cNvPr id="13" name="Rectángulo 12">
                  <a:extLst>
                    <a:ext uri="{FF2B5EF4-FFF2-40B4-BE49-F238E27FC236}">
                      <a16:creationId xmlns:a16="http://schemas.microsoft.com/office/drawing/2014/main" id="{DD3EE931-DCBC-4012-8F99-E95027C48497}"/>
                    </a:ext>
                  </a:extLst>
                </p:cNvPr>
                <p:cNvSpPr>
                  <a:spLocks noRot="1" noChangeAspect="1" noMove="1" noResize="1" noEditPoints="1" noAdjustHandles="1" noChangeArrowheads="1" noChangeShapeType="1" noTextEdit="1"/>
                </p:cNvSpPr>
                <p:nvPr/>
              </p:nvSpPr>
              <p:spPr>
                <a:xfrm>
                  <a:off x="1753005" y="2717953"/>
                  <a:ext cx="701667" cy="369332"/>
                </a:xfrm>
                <a:prstGeom prst="rect">
                  <a:avLst/>
                </a:prstGeom>
                <a:blipFill>
                  <a:blip r:embed="rId3"/>
                  <a:stretch>
                    <a:fillRect r="-22619"/>
                  </a:stretch>
                </a:blipFill>
              </p:spPr>
              <p:txBody>
                <a:bodyPr/>
                <a:lstStyle/>
                <a:p>
                  <a:r>
                    <a:rPr lang="es-AR">
                      <a:noFill/>
                    </a:rPr>
                    <a:t> </a:t>
                  </a:r>
                </a:p>
              </p:txBody>
            </p:sp>
          </mc:Fallback>
        </mc:AlternateContent>
        <p:grpSp>
          <p:nvGrpSpPr>
            <p:cNvPr id="14" name="Grupo 13">
              <a:extLst>
                <a:ext uri="{FF2B5EF4-FFF2-40B4-BE49-F238E27FC236}">
                  <a16:creationId xmlns:a16="http://schemas.microsoft.com/office/drawing/2014/main" id="{FAABD4C9-AB34-4232-AA92-7FD722D38ACA}"/>
                </a:ext>
              </a:extLst>
            </p:cNvPr>
            <p:cNvGrpSpPr/>
            <p:nvPr/>
          </p:nvGrpSpPr>
          <p:grpSpPr>
            <a:xfrm>
              <a:off x="827584" y="1772816"/>
              <a:ext cx="7488832" cy="3168352"/>
              <a:chOff x="827584" y="1772816"/>
              <a:chExt cx="7488832" cy="3168352"/>
            </a:xfrm>
          </p:grpSpPr>
          <p:sp>
            <p:nvSpPr>
              <p:cNvPr id="2" name="Elipse 1">
                <a:extLst>
                  <a:ext uri="{FF2B5EF4-FFF2-40B4-BE49-F238E27FC236}">
                    <a16:creationId xmlns:a16="http://schemas.microsoft.com/office/drawing/2014/main" id="{B4EB71B5-7F1C-4BBC-AB62-F3627B1A1F23}"/>
                  </a:ext>
                </a:extLst>
              </p:cNvPr>
              <p:cNvSpPr/>
              <p:nvPr/>
            </p:nvSpPr>
            <p:spPr bwMode="auto">
              <a:xfrm>
                <a:off x="827584" y="2276872"/>
                <a:ext cx="2736304" cy="2664296"/>
              </a:xfrm>
              <a:prstGeom prst="ellipse">
                <a:avLst/>
              </a:prstGeom>
              <a:no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s-AR" sz="1600">
                  <a:latin typeface="Century Gothic" panose="020B0502020202020204" pitchFamily="34" charset="0"/>
                  <a:cs typeface="Arial" charset="0"/>
                </a:endParaRPr>
              </a:p>
            </p:txBody>
          </p:sp>
          <p:sp>
            <p:nvSpPr>
              <p:cNvPr id="3" name="Elipse 2">
                <a:extLst>
                  <a:ext uri="{FF2B5EF4-FFF2-40B4-BE49-F238E27FC236}">
                    <a16:creationId xmlns:a16="http://schemas.microsoft.com/office/drawing/2014/main" id="{D5B5434C-3862-475A-B6D4-9908FB5FF0F5}"/>
                  </a:ext>
                </a:extLst>
              </p:cNvPr>
              <p:cNvSpPr/>
              <p:nvPr/>
            </p:nvSpPr>
            <p:spPr bwMode="auto">
              <a:xfrm>
                <a:off x="5580112" y="2276872"/>
                <a:ext cx="2736304" cy="2664296"/>
              </a:xfrm>
              <a:prstGeom prst="ellipse">
                <a:avLst/>
              </a:prstGeom>
              <a:no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s-AR" sz="1600">
                  <a:latin typeface="Century Gothic" panose="020B0502020202020204" pitchFamily="34" charset="0"/>
                  <a:cs typeface="Arial" charset="0"/>
                </a:endParaRPr>
              </a:p>
            </p:txBody>
          </p:sp>
          <mc:AlternateContent xmlns:mc="http://schemas.openxmlformats.org/markup-compatibility/2006">
            <mc:Choice xmlns:a14="http://schemas.microsoft.com/office/drawing/2010/main" Requires="a14">
              <p:sp>
                <p:nvSpPr>
                  <p:cNvPr id="4" name="Rectángulo 3">
                    <a:extLst>
                      <a:ext uri="{FF2B5EF4-FFF2-40B4-BE49-F238E27FC236}">
                        <a16:creationId xmlns:a16="http://schemas.microsoft.com/office/drawing/2014/main" id="{19D52CC7-8F3E-4E43-A1A7-1298A501EAC4}"/>
                      </a:ext>
                    </a:extLst>
                  </p:cNvPr>
                  <p:cNvSpPr/>
                  <p:nvPr/>
                </p:nvSpPr>
                <p:spPr>
                  <a:xfrm>
                    <a:off x="6660232" y="1772816"/>
                    <a:ext cx="102931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l-GR" i="1">
                              <a:latin typeface="Cambria Math" panose="02040503050406030204" pitchFamily="18" charset="0"/>
                              <a:ea typeface="Cambria Math" panose="02040503050406030204" pitchFamily="18" charset="0"/>
                            </a:rPr>
                            <m:t>Ω</m:t>
                          </m:r>
                          <m:d>
                            <m:dPr>
                              <m:ctrlPr>
                                <a:rPr lang="es-AR" i="1">
                                  <a:latin typeface="Cambria Math" panose="02040503050406030204" pitchFamily="18" charset="0"/>
                                  <a:ea typeface="Cambria Math" panose="02040503050406030204" pitchFamily="18" charset="0"/>
                                </a:rPr>
                              </m:ctrlPr>
                            </m:dPr>
                            <m:e>
                              <m:r>
                                <a:rPr lang="es-AR" i="1">
                                  <a:latin typeface="Cambria Math" panose="02040503050406030204" pitchFamily="18" charset="0"/>
                                  <a:ea typeface="Cambria Math" panose="02040503050406030204" pitchFamily="18" charset="0"/>
                                </a:rPr>
                                <m:t>𝑋</m:t>
                              </m:r>
                            </m:e>
                          </m:d>
                        </m:oMath>
                      </m:oMathPara>
                    </a14:m>
                    <a:endParaRPr lang="es-AR" dirty="0">
                      <a:latin typeface="Century Gothic" panose="020B0502020202020204" pitchFamily="34" charset="0"/>
                    </a:endParaRPr>
                  </a:p>
                </p:txBody>
              </p:sp>
            </mc:Choice>
            <mc:Fallback>
              <p:sp>
                <p:nvSpPr>
                  <p:cNvPr id="4" name="Rectángulo 3">
                    <a:extLst>
                      <a:ext uri="{FF2B5EF4-FFF2-40B4-BE49-F238E27FC236}">
                        <a16:creationId xmlns:a16="http://schemas.microsoft.com/office/drawing/2014/main" id="{19D52CC7-8F3E-4E43-A1A7-1298A501EAC4}"/>
                      </a:ext>
                    </a:extLst>
                  </p:cNvPr>
                  <p:cNvSpPr>
                    <a:spLocks noRot="1" noChangeAspect="1" noMove="1" noResize="1" noEditPoints="1" noAdjustHandles="1" noChangeArrowheads="1" noChangeShapeType="1" noTextEdit="1"/>
                  </p:cNvSpPr>
                  <p:nvPr/>
                </p:nvSpPr>
                <p:spPr>
                  <a:xfrm>
                    <a:off x="6660232" y="1772816"/>
                    <a:ext cx="1029318" cy="369332"/>
                  </a:xfrm>
                  <a:prstGeom prst="rect">
                    <a:avLst/>
                  </a:prstGeom>
                  <a:blipFill>
                    <a:blip r:embed="rId4"/>
                    <a:stretch>
                      <a:fillRect/>
                    </a:stretch>
                  </a:blipFill>
                </p:spPr>
                <p:txBody>
                  <a:bodyPr/>
                  <a:lstStyle/>
                  <a:p>
                    <a:r>
                      <a:rPr lang="es-AR">
                        <a:noFill/>
                      </a:rPr>
                      <a:t> </a:t>
                    </a:r>
                  </a:p>
                </p:txBody>
              </p:sp>
            </mc:Fallback>
          </mc:AlternateContent>
          <mc:AlternateContent xmlns:mc="http://schemas.openxmlformats.org/markup-compatibility/2006">
            <mc:Choice xmlns:a14="http://schemas.microsoft.com/office/drawing/2010/main" Requires="a14">
              <p:sp>
                <p:nvSpPr>
                  <p:cNvPr id="5" name="Rectángulo 4">
                    <a:extLst>
                      <a:ext uri="{FF2B5EF4-FFF2-40B4-BE49-F238E27FC236}">
                        <a16:creationId xmlns:a16="http://schemas.microsoft.com/office/drawing/2014/main" id="{C4D911F9-6C77-439C-9C4F-B82C43990EA6}"/>
                      </a:ext>
                    </a:extLst>
                  </p:cNvPr>
                  <p:cNvSpPr/>
                  <p:nvPr/>
                </p:nvSpPr>
                <p:spPr>
                  <a:xfrm>
                    <a:off x="2008184" y="1832050"/>
                    <a:ext cx="51329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s-AR" i="1">
                              <a:latin typeface="Cambria Math" panose="02040503050406030204" pitchFamily="18" charset="0"/>
                            </a:rPr>
                            <m:t>𝑆</m:t>
                          </m:r>
                        </m:oMath>
                      </m:oMathPara>
                    </a14:m>
                    <a:endParaRPr lang="es-AR" dirty="0">
                      <a:latin typeface="Century Gothic" panose="020B0502020202020204" pitchFamily="34" charset="0"/>
                    </a:endParaRPr>
                  </a:p>
                </p:txBody>
              </p:sp>
            </mc:Choice>
            <mc:Fallback>
              <p:sp>
                <p:nvSpPr>
                  <p:cNvPr id="5" name="Rectángulo 4">
                    <a:extLst>
                      <a:ext uri="{FF2B5EF4-FFF2-40B4-BE49-F238E27FC236}">
                        <a16:creationId xmlns:a16="http://schemas.microsoft.com/office/drawing/2014/main" id="{C4D911F9-6C77-439C-9C4F-B82C43990EA6}"/>
                      </a:ext>
                    </a:extLst>
                  </p:cNvPr>
                  <p:cNvSpPr>
                    <a:spLocks noRot="1" noChangeAspect="1" noMove="1" noResize="1" noEditPoints="1" noAdjustHandles="1" noChangeArrowheads="1" noChangeShapeType="1" noTextEdit="1"/>
                  </p:cNvSpPr>
                  <p:nvPr/>
                </p:nvSpPr>
                <p:spPr>
                  <a:xfrm>
                    <a:off x="2008184" y="1832050"/>
                    <a:ext cx="513299" cy="369332"/>
                  </a:xfrm>
                  <a:prstGeom prst="rect">
                    <a:avLst/>
                  </a:prstGeom>
                  <a:blipFill>
                    <a:blip r:embed="rId5"/>
                    <a:stretch>
                      <a:fillRect/>
                    </a:stretch>
                  </a:blipFill>
                </p:spPr>
                <p:txBody>
                  <a:bodyPr/>
                  <a:lstStyle/>
                  <a:p>
                    <a:r>
                      <a:rPr lang="es-AR">
                        <a:noFill/>
                      </a:rPr>
                      <a:t> </a:t>
                    </a:r>
                  </a:p>
                </p:txBody>
              </p:sp>
            </mc:Fallback>
          </mc:AlternateContent>
          <mc:AlternateContent xmlns:mc="http://schemas.openxmlformats.org/markup-compatibility/2006">
            <mc:Choice xmlns:a14="http://schemas.microsoft.com/office/drawing/2010/main" Requires="a14">
              <p:sp>
                <p:nvSpPr>
                  <p:cNvPr id="6" name="Rectángulo 5">
                    <a:extLst>
                      <a:ext uri="{FF2B5EF4-FFF2-40B4-BE49-F238E27FC236}">
                        <a16:creationId xmlns:a16="http://schemas.microsoft.com/office/drawing/2014/main" id="{3CC62352-8586-4E40-AAAA-7CB1B685AEF7}"/>
                      </a:ext>
                    </a:extLst>
                  </p:cNvPr>
                  <p:cNvSpPr/>
                  <p:nvPr/>
                </p:nvSpPr>
                <p:spPr>
                  <a:xfrm>
                    <a:off x="6831452" y="2553871"/>
                    <a:ext cx="51593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s-AR" i="1">
                              <a:latin typeface="Cambria Math" panose="02040503050406030204" pitchFamily="18" charset="0"/>
                              <a:ea typeface="Cambria Math" panose="02040503050406030204" pitchFamily="18" charset="0"/>
                            </a:rPr>
                            <m:t>0</m:t>
                          </m:r>
                        </m:oMath>
                      </m:oMathPara>
                    </a14:m>
                    <a:endParaRPr lang="es-AR" dirty="0">
                      <a:latin typeface="Century Gothic" panose="020B0502020202020204" pitchFamily="34" charset="0"/>
                    </a:endParaRPr>
                  </a:p>
                </p:txBody>
              </p:sp>
            </mc:Choice>
            <mc:Fallback>
              <p:sp>
                <p:nvSpPr>
                  <p:cNvPr id="6" name="Rectángulo 5">
                    <a:extLst>
                      <a:ext uri="{FF2B5EF4-FFF2-40B4-BE49-F238E27FC236}">
                        <a16:creationId xmlns:a16="http://schemas.microsoft.com/office/drawing/2014/main" id="{3CC62352-8586-4E40-AAAA-7CB1B685AEF7}"/>
                      </a:ext>
                    </a:extLst>
                  </p:cNvPr>
                  <p:cNvSpPr>
                    <a:spLocks noRot="1" noChangeAspect="1" noMove="1" noResize="1" noEditPoints="1" noAdjustHandles="1" noChangeArrowheads="1" noChangeShapeType="1" noTextEdit="1"/>
                  </p:cNvSpPr>
                  <p:nvPr/>
                </p:nvSpPr>
                <p:spPr>
                  <a:xfrm>
                    <a:off x="6831452" y="2553871"/>
                    <a:ext cx="515930" cy="369332"/>
                  </a:xfrm>
                  <a:prstGeom prst="rect">
                    <a:avLst/>
                  </a:prstGeom>
                  <a:blipFill>
                    <a:blip r:embed="rId6"/>
                    <a:stretch>
                      <a:fillRect/>
                    </a:stretch>
                  </a:blipFill>
                </p:spPr>
                <p:txBody>
                  <a:bodyPr/>
                  <a:lstStyle/>
                  <a:p>
                    <a:r>
                      <a:rPr lang="es-AR">
                        <a:noFill/>
                      </a:rPr>
                      <a:t> </a:t>
                    </a:r>
                  </a:p>
                </p:txBody>
              </p:sp>
            </mc:Fallback>
          </mc:AlternateContent>
          <mc:AlternateContent xmlns:mc="http://schemas.openxmlformats.org/markup-compatibility/2006">
            <mc:Choice xmlns:a14="http://schemas.microsoft.com/office/drawing/2010/main" Requires="a14">
              <p:sp>
                <p:nvSpPr>
                  <p:cNvPr id="7" name="Rectángulo 6">
                    <a:extLst>
                      <a:ext uri="{FF2B5EF4-FFF2-40B4-BE49-F238E27FC236}">
                        <a16:creationId xmlns:a16="http://schemas.microsoft.com/office/drawing/2014/main" id="{B97431A5-5E67-4FD0-A9C5-59BCA65812C3}"/>
                      </a:ext>
                    </a:extLst>
                  </p:cNvPr>
                  <p:cNvSpPr/>
                  <p:nvPr/>
                </p:nvSpPr>
                <p:spPr>
                  <a:xfrm>
                    <a:off x="6847816" y="3059668"/>
                    <a:ext cx="51593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s-AR" i="1">
                              <a:latin typeface="Cambria Math" panose="02040503050406030204" pitchFamily="18" charset="0"/>
                              <a:ea typeface="Cambria Math" panose="02040503050406030204" pitchFamily="18" charset="0"/>
                            </a:rPr>
                            <m:t>1</m:t>
                          </m:r>
                        </m:oMath>
                      </m:oMathPara>
                    </a14:m>
                    <a:endParaRPr lang="es-AR" dirty="0">
                      <a:latin typeface="Century Gothic" panose="020B0502020202020204" pitchFamily="34" charset="0"/>
                    </a:endParaRPr>
                  </a:p>
                </p:txBody>
              </p:sp>
            </mc:Choice>
            <mc:Fallback>
              <p:sp>
                <p:nvSpPr>
                  <p:cNvPr id="7" name="Rectángulo 6">
                    <a:extLst>
                      <a:ext uri="{FF2B5EF4-FFF2-40B4-BE49-F238E27FC236}">
                        <a16:creationId xmlns:a16="http://schemas.microsoft.com/office/drawing/2014/main" id="{B97431A5-5E67-4FD0-A9C5-59BCA65812C3}"/>
                      </a:ext>
                    </a:extLst>
                  </p:cNvPr>
                  <p:cNvSpPr>
                    <a:spLocks noRot="1" noChangeAspect="1" noMove="1" noResize="1" noEditPoints="1" noAdjustHandles="1" noChangeArrowheads="1" noChangeShapeType="1" noTextEdit="1"/>
                  </p:cNvSpPr>
                  <p:nvPr/>
                </p:nvSpPr>
                <p:spPr>
                  <a:xfrm>
                    <a:off x="6847816" y="3059668"/>
                    <a:ext cx="515930" cy="369332"/>
                  </a:xfrm>
                  <a:prstGeom prst="rect">
                    <a:avLst/>
                  </a:prstGeom>
                  <a:blipFill>
                    <a:blip r:embed="rId7"/>
                    <a:stretch>
                      <a:fillRect/>
                    </a:stretch>
                  </a:blipFill>
                </p:spPr>
                <p:txBody>
                  <a:bodyPr/>
                  <a:lstStyle/>
                  <a:p>
                    <a:r>
                      <a:rPr lang="es-AR">
                        <a:noFill/>
                      </a:rPr>
                      <a:t> </a:t>
                    </a:r>
                  </a:p>
                </p:txBody>
              </p:sp>
            </mc:Fallback>
          </mc:AlternateContent>
          <mc:AlternateContent xmlns:mc="http://schemas.openxmlformats.org/markup-compatibility/2006">
            <mc:Choice xmlns:a14="http://schemas.microsoft.com/office/drawing/2010/main" Requires="a14">
              <p:sp>
                <p:nvSpPr>
                  <p:cNvPr id="8" name="Rectángulo 7">
                    <a:extLst>
                      <a:ext uri="{FF2B5EF4-FFF2-40B4-BE49-F238E27FC236}">
                        <a16:creationId xmlns:a16="http://schemas.microsoft.com/office/drawing/2014/main" id="{2CD1E035-D4E7-4566-91ED-6B19F266AA21}"/>
                      </a:ext>
                    </a:extLst>
                  </p:cNvPr>
                  <p:cNvSpPr/>
                  <p:nvPr/>
                </p:nvSpPr>
                <p:spPr>
                  <a:xfrm>
                    <a:off x="6847816" y="3575735"/>
                    <a:ext cx="51593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s-AR" i="1">
                              <a:latin typeface="Cambria Math" panose="02040503050406030204" pitchFamily="18" charset="0"/>
                              <a:ea typeface="Cambria Math" panose="02040503050406030204" pitchFamily="18" charset="0"/>
                            </a:rPr>
                            <m:t>2</m:t>
                          </m:r>
                        </m:oMath>
                      </m:oMathPara>
                    </a14:m>
                    <a:endParaRPr lang="es-AR" dirty="0">
                      <a:latin typeface="Century Gothic" panose="020B0502020202020204" pitchFamily="34" charset="0"/>
                    </a:endParaRPr>
                  </a:p>
                </p:txBody>
              </p:sp>
            </mc:Choice>
            <mc:Fallback>
              <p:sp>
                <p:nvSpPr>
                  <p:cNvPr id="8" name="Rectángulo 7">
                    <a:extLst>
                      <a:ext uri="{FF2B5EF4-FFF2-40B4-BE49-F238E27FC236}">
                        <a16:creationId xmlns:a16="http://schemas.microsoft.com/office/drawing/2014/main" id="{2CD1E035-D4E7-4566-91ED-6B19F266AA21}"/>
                      </a:ext>
                    </a:extLst>
                  </p:cNvPr>
                  <p:cNvSpPr>
                    <a:spLocks noRot="1" noChangeAspect="1" noMove="1" noResize="1" noEditPoints="1" noAdjustHandles="1" noChangeArrowheads="1" noChangeShapeType="1" noTextEdit="1"/>
                  </p:cNvSpPr>
                  <p:nvPr/>
                </p:nvSpPr>
                <p:spPr>
                  <a:xfrm>
                    <a:off x="6847816" y="3575735"/>
                    <a:ext cx="515930" cy="369332"/>
                  </a:xfrm>
                  <a:prstGeom prst="rect">
                    <a:avLst/>
                  </a:prstGeom>
                  <a:blipFill>
                    <a:blip r:embed="rId8"/>
                    <a:stretch>
                      <a:fillRect/>
                    </a:stretch>
                  </a:blipFill>
                </p:spPr>
                <p:txBody>
                  <a:bodyPr/>
                  <a:lstStyle/>
                  <a:p>
                    <a:r>
                      <a:rPr lang="es-AR">
                        <a:noFill/>
                      </a:rPr>
                      <a:t> </a:t>
                    </a:r>
                  </a:p>
                </p:txBody>
              </p:sp>
            </mc:Fallback>
          </mc:AlternateContent>
          <mc:AlternateContent xmlns:mc="http://schemas.openxmlformats.org/markup-compatibility/2006">
            <mc:Choice xmlns:a14="http://schemas.microsoft.com/office/drawing/2010/main" Requires="a14">
              <p:sp>
                <p:nvSpPr>
                  <p:cNvPr id="9" name="Rectángulo 8">
                    <a:extLst>
                      <a:ext uri="{FF2B5EF4-FFF2-40B4-BE49-F238E27FC236}">
                        <a16:creationId xmlns:a16="http://schemas.microsoft.com/office/drawing/2014/main" id="{D6CF2F58-78B4-4F05-9A56-6164A4584B14}"/>
                      </a:ext>
                    </a:extLst>
                  </p:cNvPr>
                  <p:cNvSpPr/>
                  <p:nvPr/>
                </p:nvSpPr>
                <p:spPr>
                  <a:xfrm>
                    <a:off x="6847816" y="4124079"/>
                    <a:ext cx="51593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s-AR" i="1">
                              <a:latin typeface="Cambria Math" panose="02040503050406030204" pitchFamily="18" charset="0"/>
                              <a:ea typeface="Cambria Math" panose="02040503050406030204" pitchFamily="18" charset="0"/>
                            </a:rPr>
                            <m:t>3</m:t>
                          </m:r>
                        </m:oMath>
                      </m:oMathPara>
                    </a14:m>
                    <a:endParaRPr lang="es-AR" dirty="0">
                      <a:latin typeface="Century Gothic" panose="020B0502020202020204" pitchFamily="34" charset="0"/>
                    </a:endParaRPr>
                  </a:p>
                </p:txBody>
              </p:sp>
            </mc:Choice>
            <mc:Fallback>
              <p:sp>
                <p:nvSpPr>
                  <p:cNvPr id="9" name="Rectángulo 8">
                    <a:extLst>
                      <a:ext uri="{FF2B5EF4-FFF2-40B4-BE49-F238E27FC236}">
                        <a16:creationId xmlns:a16="http://schemas.microsoft.com/office/drawing/2014/main" id="{D6CF2F58-78B4-4F05-9A56-6164A4584B14}"/>
                      </a:ext>
                    </a:extLst>
                  </p:cNvPr>
                  <p:cNvSpPr>
                    <a:spLocks noRot="1" noChangeAspect="1" noMove="1" noResize="1" noEditPoints="1" noAdjustHandles="1" noChangeArrowheads="1" noChangeShapeType="1" noTextEdit="1"/>
                  </p:cNvSpPr>
                  <p:nvPr/>
                </p:nvSpPr>
                <p:spPr>
                  <a:xfrm>
                    <a:off x="6847816" y="4124079"/>
                    <a:ext cx="515930" cy="369332"/>
                  </a:xfrm>
                  <a:prstGeom prst="rect">
                    <a:avLst/>
                  </a:prstGeom>
                  <a:blipFill>
                    <a:blip r:embed="rId9"/>
                    <a:stretch>
                      <a:fillRect/>
                    </a:stretch>
                  </a:blipFill>
                </p:spPr>
                <p:txBody>
                  <a:bodyPr/>
                  <a:lstStyle/>
                  <a:p>
                    <a:r>
                      <a:rPr lang="es-AR">
                        <a:noFill/>
                      </a:rPr>
                      <a:t> </a:t>
                    </a:r>
                  </a:p>
                </p:txBody>
              </p:sp>
            </mc:Fallback>
          </mc:AlternateContent>
          <mc:AlternateContent xmlns:mc="http://schemas.openxmlformats.org/markup-compatibility/2006">
            <mc:Choice xmlns:a14="http://schemas.microsoft.com/office/drawing/2010/main" Requires="a14">
              <p:sp>
                <p:nvSpPr>
                  <p:cNvPr id="10" name="Rectángulo 9">
                    <a:extLst>
                      <a:ext uri="{FF2B5EF4-FFF2-40B4-BE49-F238E27FC236}">
                        <a16:creationId xmlns:a16="http://schemas.microsoft.com/office/drawing/2014/main" id="{D88F8ABE-49A4-4E06-B7DA-231E8B4DF0DE}"/>
                      </a:ext>
                    </a:extLst>
                  </p:cNvPr>
                  <p:cNvSpPr/>
                  <p:nvPr/>
                </p:nvSpPr>
                <p:spPr>
                  <a:xfrm>
                    <a:off x="1705325" y="4109439"/>
                    <a:ext cx="92025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s-AR" i="1">
                              <a:latin typeface="Cambria Math" panose="02040503050406030204" pitchFamily="18" charset="0"/>
                            </a:rPr>
                            <m:t>𝐶𝐶𝐶</m:t>
                          </m:r>
                        </m:oMath>
                      </m:oMathPara>
                    </a14:m>
                    <a:endParaRPr lang="es-AR" dirty="0">
                      <a:latin typeface="Century Gothic" panose="020B0502020202020204" pitchFamily="34" charset="0"/>
                    </a:endParaRPr>
                  </a:p>
                </p:txBody>
              </p:sp>
            </mc:Choice>
            <mc:Fallback>
              <p:sp>
                <p:nvSpPr>
                  <p:cNvPr id="10" name="Rectángulo 9">
                    <a:extLst>
                      <a:ext uri="{FF2B5EF4-FFF2-40B4-BE49-F238E27FC236}">
                        <a16:creationId xmlns:a16="http://schemas.microsoft.com/office/drawing/2014/main" id="{D88F8ABE-49A4-4E06-B7DA-231E8B4DF0DE}"/>
                      </a:ext>
                    </a:extLst>
                  </p:cNvPr>
                  <p:cNvSpPr>
                    <a:spLocks noRot="1" noChangeAspect="1" noMove="1" noResize="1" noEditPoints="1" noAdjustHandles="1" noChangeArrowheads="1" noChangeShapeType="1" noTextEdit="1"/>
                  </p:cNvSpPr>
                  <p:nvPr/>
                </p:nvSpPr>
                <p:spPr>
                  <a:xfrm>
                    <a:off x="1705325" y="4109439"/>
                    <a:ext cx="920252" cy="369332"/>
                  </a:xfrm>
                  <a:prstGeom prst="rect">
                    <a:avLst/>
                  </a:prstGeom>
                  <a:blipFill>
                    <a:blip r:embed="rId10"/>
                    <a:stretch>
                      <a:fillRect/>
                    </a:stretch>
                  </a:blipFill>
                </p:spPr>
                <p:txBody>
                  <a:bodyPr/>
                  <a:lstStyle/>
                  <a:p>
                    <a:r>
                      <a:rPr lang="es-AR">
                        <a:noFill/>
                      </a:rPr>
                      <a:t> </a:t>
                    </a:r>
                  </a:p>
                </p:txBody>
              </p:sp>
            </mc:Fallback>
          </mc:AlternateContent>
          <mc:AlternateContent xmlns:mc="http://schemas.openxmlformats.org/markup-compatibility/2006">
            <mc:Choice xmlns:a14="http://schemas.microsoft.com/office/drawing/2010/main" Requires="a14">
              <p:sp>
                <p:nvSpPr>
                  <p:cNvPr id="11" name="Rectángulo 10">
                    <a:extLst>
                      <a:ext uri="{FF2B5EF4-FFF2-40B4-BE49-F238E27FC236}">
                        <a16:creationId xmlns:a16="http://schemas.microsoft.com/office/drawing/2014/main" id="{5640D44D-2C46-439E-A48C-82C0904A8B64}"/>
                      </a:ext>
                    </a:extLst>
                  </p:cNvPr>
                  <p:cNvSpPr/>
                  <p:nvPr/>
                </p:nvSpPr>
                <p:spPr>
                  <a:xfrm>
                    <a:off x="1207834" y="3664617"/>
                    <a:ext cx="234134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s-AR" i="1">
                              <a:latin typeface="Cambria Math" panose="02040503050406030204" pitchFamily="18" charset="0"/>
                            </a:rPr>
                            <m:t>𝐶𝐶𝑋</m:t>
                          </m:r>
                          <m:r>
                            <a:rPr lang="es-AR" i="1">
                              <a:latin typeface="Cambria Math" panose="02040503050406030204" pitchFamily="18" charset="0"/>
                            </a:rPr>
                            <m:t>,</m:t>
                          </m:r>
                          <m:r>
                            <a:rPr lang="es-AR" i="1">
                              <a:latin typeface="Cambria Math" panose="02040503050406030204" pitchFamily="18" charset="0"/>
                            </a:rPr>
                            <m:t>𝐶𝑋𝐶</m:t>
                          </m:r>
                          <m:r>
                            <a:rPr lang="es-AR" i="1">
                              <a:latin typeface="Cambria Math" panose="02040503050406030204" pitchFamily="18" charset="0"/>
                            </a:rPr>
                            <m:t>,</m:t>
                          </m:r>
                          <m:r>
                            <a:rPr lang="es-AR" i="1">
                              <a:latin typeface="Cambria Math" panose="02040503050406030204" pitchFamily="18" charset="0"/>
                            </a:rPr>
                            <m:t>𝑋𝐶𝐶</m:t>
                          </m:r>
                        </m:oMath>
                      </m:oMathPara>
                    </a14:m>
                    <a:endParaRPr lang="es-AR" dirty="0">
                      <a:latin typeface="Century Gothic" panose="020B0502020202020204" pitchFamily="34" charset="0"/>
                    </a:endParaRPr>
                  </a:p>
                </p:txBody>
              </p:sp>
            </mc:Choice>
            <mc:Fallback>
              <p:sp>
                <p:nvSpPr>
                  <p:cNvPr id="11" name="Rectángulo 10">
                    <a:extLst>
                      <a:ext uri="{FF2B5EF4-FFF2-40B4-BE49-F238E27FC236}">
                        <a16:creationId xmlns:a16="http://schemas.microsoft.com/office/drawing/2014/main" id="{5640D44D-2C46-439E-A48C-82C0904A8B64}"/>
                      </a:ext>
                    </a:extLst>
                  </p:cNvPr>
                  <p:cNvSpPr>
                    <a:spLocks noRot="1" noChangeAspect="1" noMove="1" noResize="1" noEditPoints="1" noAdjustHandles="1" noChangeArrowheads="1" noChangeShapeType="1" noTextEdit="1"/>
                  </p:cNvSpPr>
                  <p:nvPr/>
                </p:nvSpPr>
                <p:spPr>
                  <a:xfrm>
                    <a:off x="1207834" y="3664617"/>
                    <a:ext cx="2341342" cy="369332"/>
                  </a:xfrm>
                  <a:prstGeom prst="rect">
                    <a:avLst/>
                  </a:prstGeom>
                  <a:blipFill>
                    <a:blip r:embed="rId11"/>
                    <a:stretch>
                      <a:fillRect/>
                    </a:stretch>
                  </a:blipFill>
                </p:spPr>
                <p:txBody>
                  <a:bodyPr/>
                  <a:lstStyle/>
                  <a:p>
                    <a:r>
                      <a:rPr lang="es-AR">
                        <a:noFill/>
                      </a:rPr>
                      <a:t> </a:t>
                    </a:r>
                  </a:p>
                </p:txBody>
              </p:sp>
            </mc:Fallback>
          </mc:AlternateContent>
          <mc:AlternateContent xmlns:mc="http://schemas.openxmlformats.org/markup-compatibility/2006">
            <mc:Choice xmlns:a14="http://schemas.microsoft.com/office/drawing/2010/main" Requires="a14">
              <p:sp>
                <p:nvSpPr>
                  <p:cNvPr id="12" name="Rectángulo 11">
                    <a:extLst>
                      <a:ext uri="{FF2B5EF4-FFF2-40B4-BE49-F238E27FC236}">
                        <a16:creationId xmlns:a16="http://schemas.microsoft.com/office/drawing/2014/main" id="{CAF7B670-8E64-4C01-AEA9-1F6860ECF174}"/>
                      </a:ext>
                    </a:extLst>
                  </p:cNvPr>
                  <p:cNvSpPr/>
                  <p:nvPr/>
                </p:nvSpPr>
                <p:spPr>
                  <a:xfrm>
                    <a:off x="1178661" y="3156618"/>
                    <a:ext cx="238126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s-AR" i="1">
                              <a:latin typeface="Cambria Math" panose="02040503050406030204" pitchFamily="18" charset="0"/>
                            </a:rPr>
                            <m:t>𝐶𝑋𝑋</m:t>
                          </m:r>
                          <m:r>
                            <a:rPr lang="es-AR" i="1">
                              <a:latin typeface="Cambria Math" panose="02040503050406030204" pitchFamily="18" charset="0"/>
                            </a:rPr>
                            <m:t>,</m:t>
                          </m:r>
                          <m:r>
                            <a:rPr lang="es-AR" i="1">
                              <a:latin typeface="Cambria Math" panose="02040503050406030204" pitchFamily="18" charset="0"/>
                            </a:rPr>
                            <m:t>𝑋𝐶𝑋</m:t>
                          </m:r>
                          <m:r>
                            <a:rPr lang="es-AR" i="1">
                              <a:latin typeface="Cambria Math" panose="02040503050406030204" pitchFamily="18" charset="0"/>
                            </a:rPr>
                            <m:t>,</m:t>
                          </m:r>
                          <m:r>
                            <a:rPr lang="es-AR" i="1">
                              <a:latin typeface="Cambria Math" panose="02040503050406030204" pitchFamily="18" charset="0"/>
                            </a:rPr>
                            <m:t>𝑋𝑋𝐶</m:t>
                          </m:r>
                        </m:oMath>
                      </m:oMathPara>
                    </a14:m>
                    <a:endParaRPr lang="es-AR" dirty="0">
                      <a:latin typeface="Century Gothic" panose="020B0502020202020204" pitchFamily="34" charset="0"/>
                    </a:endParaRPr>
                  </a:p>
                </p:txBody>
              </p:sp>
            </mc:Choice>
            <mc:Fallback>
              <p:sp>
                <p:nvSpPr>
                  <p:cNvPr id="12" name="Rectángulo 11">
                    <a:extLst>
                      <a:ext uri="{FF2B5EF4-FFF2-40B4-BE49-F238E27FC236}">
                        <a16:creationId xmlns:a16="http://schemas.microsoft.com/office/drawing/2014/main" id="{CAF7B670-8E64-4C01-AEA9-1F6860ECF174}"/>
                      </a:ext>
                    </a:extLst>
                  </p:cNvPr>
                  <p:cNvSpPr>
                    <a:spLocks noRot="1" noChangeAspect="1" noMove="1" noResize="1" noEditPoints="1" noAdjustHandles="1" noChangeArrowheads="1" noChangeShapeType="1" noTextEdit="1"/>
                  </p:cNvSpPr>
                  <p:nvPr/>
                </p:nvSpPr>
                <p:spPr>
                  <a:xfrm>
                    <a:off x="1178661" y="3156618"/>
                    <a:ext cx="2381266" cy="369332"/>
                  </a:xfrm>
                  <a:prstGeom prst="rect">
                    <a:avLst/>
                  </a:prstGeom>
                  <a:blipFill>
                    <a:blip r:embed="rId12"/>
                    <a:stretch>
                      <a:fillRect/>
                    </a:stretch>
                  </a:blipFill>
                </p:spPr>
                <p:txBody>
                  <a:bodyPr/>
                  <a:lstStyle/>
                  <a:p>
                    <a:r>
                      <a:rPr lang="es-AR">
                        <a:noFill/>
                      </a:rPr>
                      <a:t> </a:t>
                    </a:r>
                  </a:p>
                </p:txBody>
              </p:sp>
            </mc:Fallback>
          </mc:AlternateContent>
          <p:cxnSp>
            <p:nvCxnSpPr>
              <p:cNvPr id="15" name="Conector: curvado 14">
                <a:extLst>
                  <a:ext uri="{FF2B5EF4-FFF2-40B4-BE49-F238E27FC236}">
                    <a16:creationId xmlns:a16="http://schemas.microsoft.com/office/drawing/2014/main" id="{5E043D23-2DD5-44BD-B186-34B7A14CF4FC}"/>
                  </a:ext>
                </a:extLst>
              </p:cNvPr>
              <p:cNvCxnSpPr>
                <a:stCxn id="5" idx="3"/>
                <a:endCxn id="4" idx="1"/>
              </p:cNvCxnSpPr>
              <p:nvPr/>
            </p:nvCxnSpPr>
            <p:spPr bwMode="auto">
              <a:xfrm flipV="1">
                <a:off x="2521483" y="1957482"/>
                <a:ext cx="4138750" cy="59234"/>
              </a:xfrm>
              <a:prstGeom prst="curvedConnector3">
                <a:avLst>
                  <a:gd name="adj1" fmla="val 50000"/>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 name="Conector: curvado 15">
                <a:extLst>
                  <a:ext uri="{FF2B5EF4-FFF2-40B4-BE49-F238E27FC236}">
                    <a16:creationId xmlns:a16="http://schemas.microsoft.com/office/drawing/2014/main" id="{A7F5752B-6F0F-4F31-AED5-99079ECB823D}"/>
                  </a:ext>
                </a:extLst>
              </p:cNvPr>
              <p:cNvCxnSpPr/>
              <p:nvPr/>
            </p:nvCxnSpPr>
            <p:spPr bwMode="auto">
              <a:xfrm flipV="1">
                <a:off x="2870212" y="2837227"/>
                <a:ext cx="3899919" cy="67548"/>
              </a:xfrm>
              <a:prstGeom prst="curvedConnector3">
                <a:avLst/>
              </a:prstGeom>
              <a:solidFill>
                <a:schemeClr val="accent1"/>
              </a:solidFill>
              <a:ln w="19050"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 name="Conector: curvado 16">
                <a:extLst>
                  <a:ext uri="{FF2B5EF4-FFF2-40B4-BE49-F238E27FC236}">
                    <a16:creationId xmlns:a16="http://schemas.microsoft.com/office/drawing/2014/main" id="{300BF471-699C-42CC-A717-FFA61F8C883A}"/>
                  </a:ext>
                </a:extLst>
              </p:cNvPr>
              <p:cNvCxnSpPr>
                <a:cxnSpLocks/>
                <a:endCxn id="7" idx="1"/>
              </p:cNvCxnSpPr>
              <p:nvPr/>
            </p:nvCxnSpPr>
            <p:spPr bwMode="auto">
              <a:xfrm flipV="1">
                <a:off x="3563888" y="3244334"/>
                <a:ext cx="3283927" cy="67548"/>
              </a:xfrm>
              <a:prstGeom prst="curvedConnector3">
                <a:avLst>
                  <a:gd name="adj1" fmla="val 50000"/>
                </a:avLst>
              </a:prstGeom>
              <a:solidFill>
                <a:schemeClr val="accent1"/>
              </a:solidFill>
              <a:ln w="19050" cap="flat" cmpd="sng" algn="ctr">
                <a:solidFill>
                  <a:srgbClr val="00B05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 name="Conector: curvado 18">
                <a:extLst>
                  <a:ext uri="{FF2B5EF4-FFF2-40B4-BE49-F238E27FC236}">
                    <a16:creationId xmlns:a16="http://schemas.microsoft.com/office/drawing/2014/main" id="{2B87C693-BB47-4CBA-9E13-9F9DCC7353BC}"/>
                  </a:ext>
                </a:extLst>
              </p:cNvPr>
              <p:cNvCxnSpPr/>
              <p:nvPr/>
            </p:nvCxnSpPr>
            <p:spPr bwMode="auto">
              <a:xfrm flipV="1">
                <a:off x="3400192" y="3779100"/>
                <a:ext cx="3369923" cy="59234"/>
              </a:xfrm>
              <a:prstGeom prst="curvedConnector3">
                <a:avLst/>
              </a:prstGeom>
              <a:solidFill>
                <a:schemeClr val="accent1"/>
              </a:solidFill>
              <a:ln w="28575" cap="flat" cmpd="sng" algn="ctr">
                <a:solidFill>
                  <a:srgbClr val="7030A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 name="Conector: curvado 19">
                <a:extLst>
                  <a:ext uri="{FF2B5EF4-FFF2-40B4-BE49-F238E27FC236}">
                    <a16:creationId xmlns:a16="http://schemas.microsoft.com/office/drawing/2014/main" id="{21F4FF6F-B3F8-48B2-9DCE-0D059C3828AB}"/>
                  </a:ext>
                </a:extLst>
              </p:cNvPr>
              <p:cNvCxnSpPr>
                <a:stCxn id="10" idx="3"/>
              </p:cNvCxnSpPr>
              <p:nvPr/>
            </p:nvCxnSpPr>
            <p:spPr bwMode="auto">
              <a:xfrm flipV="1">
                <a:off x="2625577" y="4264961"/>
                <a:ext cx="3967667" cy="29144"/>
              </a:xfrm>
              <a:prstGeom prst="curvedConnector3">
                <a:avLst>
                  <a:gd name="adj1" fmla="val 50000"/>
                </a:avLst>
              </a:prstGeom>
              <a:solidFill>
                <a:schemeClr val="accent1"/>
              </a:solidFill>
              <a:ln w="28575" cap="flat" cmpd="sng" algn="ctr">
                <a:solidFill>
                  <a:srgbClr val="00B0F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sp>
        <p:nvSpPr>
          <p:cNvPr id="21" name="Rectángulo 20">
            <a:extLst>
              <a:ext uri="{FF2B5EF4-FFF2-40B4-BE49-F238E27FC236}">
                <a16:creationId xmlns:a16="http://schemas.microsoft.com/office/drawing/2014/main" id="{6C3B968A-6A45-498F-AFCB-B38269E8C336}"/>
              </a:ext>
            </a:extLst>
          </p:cNvPr>
          <p:cNvSpPr/>
          <p:nvPr/>
        </p:nvSpPr>
        <p:spPr>
          <a:xfrm>
            <a:off x="1515372" y="899256"/>
            <a:ext cx="9091047" cy="923330"/>
          </a:xfrm>
          <a:prstGeom prst="rect">
            <a:avLst/>
          </a:prstGeom>
        </p:spPr>
        <p:txBody>
          <a:bodyPr wrap="square">
            <a:spAutoFit/>
          </a:bodyPr>
          <a:lstStyle/>
          <a:p>
            <a:pPr algn="just"/>
            <a:r>
              <a:rPr lang="es-AR" dirty="0">
                <a:latin typeface="Century Gothic" panose="020B0502020202020204" pitchFamily="34" charset="0"/>
              </a:rPr>
              <a:t>A partir de los valores que asuma la variable aleatoria y los resultados posibles del Experimento Aleatorio, podemos definir probabilidades de ocurrencia asociadas con cada evento aleatorio.</a:t>
            </a:r>
          </a:p>
        </p:txBody>
      </p:sp>
      <p:sp>
        <p:nvSpPr>
          <p:cNvPr id="27" name="Elipse 26">
            <a:extLst>
              <a:ext uri="{FF2B5EF4-FFF2-40B4-BE49-F238E27FC236}">
                <a16:creationId xmlns:a16="http://schemas.microsoft.com/office/drawing/2014/main" id="{0DE946E7-5895-41D6-A557-3D919B2A1860}"/>
              </a:ext>
            </a:extLst>
          </p:cNvPr>
          <p:cNvSpPr/>
          <p:nvPr/>
        </p:nvSpPr>
        <p:spPr bwMode="auto">
          <a:xfrm>
            <a:off x="8246536" y="2639631"/>
            <a:ext cx="2142783" cy="2592288"/>
          </a:xfrm>
          <a:prstGeom prst="ellipse">
            <a:avLst/>
          </a:prstGeom>
          <a:ln w="6350">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1440" tIns="45720" rIns="91440" bIns="45720" numCol="1" rtlCol="0" anchor="ctr" anchorCtr="0" compatLnSpc="1">
            <a:prstTxWarp prst="textNoShape">
              <a:avLst/>
            </a:prstTxWarp>
          </a:bodyPr>
          <a:lstStyle/>
          <a:p>
            <a:endParaRPr lang="es-AR" sz="1600" dirty="0">
              <a:latin typeface="Century Gothic" panose="020B0502020202020204" pitchFamily="34" charset="0"/>
            </a:endParaRPr>
          </a:p>
        </p:txBody>
      </p:sp>
      <mc:AlternateContent xmlns:mc="http://schemas.openxmlformats.org/markup-compatibility/2006">
        <mc:Choice xmlns:a14="http://schemas.microsoft.com/office/drawing/2010/main" Requires="a14">
          <p:sp>
            <p:nvSpPr>
              <p:cNvPr id="28" name="Rectángulo 27">
                <a:extLst>
                  <a:ext uri="{FF2B5EF4-FFF2-40B4-BE49-F238E27FC236}">
                    <a16:creationId xmlns:a16="http://schemas.microsoft.com/office/drawing/2014/main" id="{7F69B1F3-CD8C-4349-A1ED-DE8BDC4E3040}"/>
                  </a:ext>
                </a:extLst>
              </p:cNvPr>
              <p:cNvSpPr/>
              <p:nvPr/>
            </p:nvSpPr>
            <p:spPr>
              <a:xfrm>
                <a:off x="8708556" y="2132856"/>
                <a:ext cx="114390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s-AR" i="1">
                          <a:latin typeface="Cambria Math" panose="02040503050406030204" pitchFamily="18" charset="0"/>
                          <a:ea typeface="Cambria Math" panose="02040503050406030204" pitchFamily="18" charset="0"/>
                        </a:rPr>
                        <m:t>𝑃</m:t>
                      </m:r>
                      <m:r>
                        <a:rPr lang="es-AR" i="1">
                          <a:latin typeface="Cambria Math" panose="02040503050406030204" pitchFamily="18" charset="0"/>
                          <a:ea typeface="Cambria Math" panose="02040503050406030204" pitchFamily="18" charset="0"/>
                        </a:rPr>
                        <m:t>[</m:t>
                      </m:r>
                      <m:r>
                        <a:rPr lang="es-AR" i="1">
                          <a:latin typeface="Cambria Math" panose="02040503050406030204" pitchFamily="18" charset="0"/>
                          <a:ea typeface="Cambria Math" panose="02040503050406030204" pitchFamily="18" charset="0"/>
                        </a:rPr>
                        <m:t>𝑋</m:t>
                      </m:r>
                      <m:r>
                        <a:rPr lang="es-AR" i="1">
                          <a:latin typeface="Cambria Math" panose="02040503050406030204" pitchFamily="18" charset="0"/>
                          <a:ea typeface="Cambria Math" panose="02040503050406030204" pitchFamily="18" charset="0"/>
                        </a:rPr>
                        <m:t>=</m:t>
                      </m:r>
                      <m:r>
                        <a:rPr lang="es-AR" i="1">
                          <a:latin typeface="Cambria Math" panose="02040503050406030204" pitchFamily="18" charset="0"/>
                          <a:ea typeface="Cambria Math" panose="02040503050406030204" pitchFamily="18" charset="0"/>
                        </a:rPr>
                        <m:t>𝑥</m:t>
                      </m:r>
                      <m:r>
                        <a:rPr lang="es-AR" i="1">
                          <a:latin typeface="Cambria Math" panose="02040503050406030204" pitchFamily="18" charset="0"/>
                          <a:ea typeface="Cambria Math" panose="02040503050406030204" pitchFamily="18" charset="0"/>
                        </a:rPr>
                        <m:t>]</m:t>
                      </m:r>
                    </m:oMath>
                  </m:oMathPara>
                </a14:m>
                <a:endParaRPr lang="es-AR" dirty="0">
                  <a:latin typeface="Century Gothic" panose="020B0502020202020204" pitchFamily="34" charset="0"/>
                </a:endParaRPr>
              </a:p>
            </p:txBody>
          </p:sp>
        </mc:Choice>
        <mc:Fallback>
          <p:sp>
            <p:nvSpPr>
              <p:cNvPr id="28" name="Rectángulo 27">
                <a:extLst>
                  <a:ext uri="{FF2B5EF4-FFF2-40B4-BE49-F238E27FC236}">
                    <a16:creationId xmlns:a16="http://schemas.microsoft.com/office/drawing/2014/main" id="{7F69B1F3-CD8C-4349-A1ED-DE8BDC4E3040}"/>
                  </a:ext>
                </a:extLst>
              </p:cNvPr>
              <p:cNvSpPr>
                <a:spLocks noRot="1" noChangeAspect="1" noMove="1" noResize="1" noEditPoints="1" noAdjustHandles="1" noChangeArrowheads="1" noChangeShapeType="1" noTextEdit="1"/>
              </p:cNvSpPr>
              <p:nvPr/>
            </p:nvSpPr>
            <p:spPr>
              <a:xfrm>
                <a:off x="8708556" y="2132856"/>
                <a:ext cx="1143903" cy="369332"/>
              </a:xfrm>
              <a:prstGeom prst="rect">
                <a:avLst/>
              </a:prstGeom>
              <a:blipFill>
                <a:blip r:embed="rId13"/>
                <a:stretch>
                  <a:fillRect b="-20000"/>
                </a:stretch>
              </a:blipFill>
            </p:spPr>
            <p:txBody>
              <a:bodyPr/>
              <a:lstStyle/>
              <a:p>
                <a:r>
                  <a:rPr lang="es-AR">
                    <a:noFill/>
                  </a:rPr>
                  <a:t> </a:t>
                </a:r>
              </a:p>
            </p:txBody>
          </p:sp>
        </mc:Fallback>
      </mc:AlternateContent>
      <p:cxnSp>
        <p:nvCxnSpPr>
          <p:cNvPr id="29" name="Conector: curvado 28">
            <a:extLst>
              <a:ext uri="{FF2B5EF4-FFF2-40B4-BE49-F238E27FC236}">
                <a16:creationId xmlns:a16="http://schemas.microsoft.com/office/drawing/2014/main" id="{1750E0F8-EE6D-4CFA-AFF9-C6BF1610F861}"/>
              </a:ext>
            </a:extLst>
          </p:cNvPr>
          <p:cNvCxnSpPr>
            <a:endCxn id="28" idx="1"/>
          </p:cNvCxnSpPr>
          <p:nvPr/>
        </p:nvCxnSpPr>
        <p:spPr bwMode="auto">
          <a:xfrm flipV="1">
            <a:off x="6726999" y="2317523"/>
            <a:ext cx="1981557" cy="29617"/>
          </a:xfrm>
          <a:prstGeom prst="curvedConnector3">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mc:Choice xmlns:a14="http://schemas.microsoft.com/office/drawing/2010/main" Requires="a14">
          <p:sp>
            <p:nvSpPr>
              <p:cNvPr id="31" name="Rectángulo 30">
                <a:extLst>
                  <a:ext uri="{FF2B5EF4-FFF2-40B4-BE49-F238E27FC236}">
                    <a16:creationId xmlns:a16="http://schemas.microsoft.com/office/drawing/2014/main" id="{74ECC06A-471D-49EF-8249-F2B6A15DDA25}"/>
                  </a:ext>
                </a:extLst>
              </p:cNvPr>
              <p:cNvSpPr/>
              <p:nvPr/>
            </p:nvSpPr>
            <p:spPr>
              <a:xfrm>
                <a:off x="9129413" y="3902957"/>
                <a:ext cx="377026" cy="6127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s-AR" i="1">
                              <a:latin typeface="Cambria Math" panose="02040503050406030204" pitchFamily="18" charset="0"/>
                              <a:ea typeface="Cambria Math" panose="02040503050406030204" pitchFamily="18" charset="0"/>
                            </a:rPr>
                          </m:ctrlPr>
                        </m:fPr>
                        <m:num>
                          <m:r>
                            <a:rPr lang="es-AR" i="1">
                              <a:latin typeface="Cambria Math" panose="02040503050406030204" pitchFamily="18" charset="0"/>
                              <a:ea typeface="Cambria Math" panose="02040503050406030204" pitchFamily="18" charset="0"/>
                            </a:rPr>
                            <m:t>3</m:t>
                          </m:r>
                        </m:num>
                        <m:den>
                          <m:r>
                            <a:rPr lang="es-AR" i="1">
                              <a:latin typeface="Cambria Math" panose="02040503050406030204" pitchFamily="18" charset="0"/>
                              <a:ea typeface="Cambria Math" panose="02040503050406030204" pitchFamily="18" charset="0"/>
                            </a:rPr>
                            <m:t>8</m:t>
                          </m:r>
                        </m:den>
                      </m:f>
                    </m:oMath>
                  </m:oMathPara>
                </a14:m>
                <a:endParaRPr lang="es-AR" dirty="0">
                  <a:latin typeface="Century Gothic" panose="020B0502020202020204" pitchFamily="34" charset="0"/>
                </a:endParaRPr>
              </a:p>
            </p:txBody>
          </p:sp>
        </mc:Choice>
        <mc:Fallback>
          <p:sp>
            <p:nvSpPr>
              <p:cNvPr id="31" name="Rectángulo 30">
                <a:extLst>
                  <a:ext uri="{FF2B5EF4-FFF2-40B4-BE49-F238E27FC236}">
                    <a16:creationId xmlns:a16="http://schemas.microsoft.com/office/drawing/2014/main" id="{74ECC06A-471D-49EF-8249-F2B6A15DDA25}"/>
                  </a:ext>
                </a:extLst>
              </p:cNvPr>
              <p:cNvSpPr>
                <a:spLocks noRot="1" noChangeAspect="1" noMove="1" noResize="1" noEditPoints="1" noAdjustHandles="1" noChangeArrowheads="1" noChangeShapeType="1" noTextEdit="1"/>
              </p:cNvSpPr>
              <p:nvPr/>
            </p:nvSpPr>
            <p:spPr>
              <a:xfrm>
                <a:off x="9129413" y="3902957"/>
                <a:ext cx="377026" cy="612732"/>
              </a:xfrm>
              <a:prstGeom prst="rect">
                <a:avLst/>
              </a:prstGeom>
              <a:blipFill>
                <a:blip r:embed="rId14"/>
                <a:stretch>
                  <a:fillRect/>
                </a:stretch>
              </a:blipFill>
            </p:spPr>
            <p:txBody>
              <a:bodyPr/>
              <a:lstStyle/>
              <a:p>
                <a:r>
                  <a:rPr lang="es-AR">
                    <a:noFill/>
                  </a:rPr>
                  <a:t> </a:t>
                </a:r>
              </a:p>
            </p:txBody>
          </p:sp>
        </mc:Fallback>
      </mc:AlternateContent>
      <mc:AlternateContent xmlns:mc="http://schemas.openxmlformats.org/markup-compatibility/2006">
        <mc:Choice xmlns:a14="http://schemas.microsoft.com/office/drawing/2010/main" Requires="a14">
          <p:sp>
            <p:nvSpPr>
              <p:cNvPr id="32" name="Rectángulo 31">
                <a:extLst>
                  <a:ext uri="{FF2B5EF4-FFF2-40B4-BE49-F238E27FC236}">
                    <a16:creationId xmlns:a16="http://schemas.microsoft.com/office/drawing/2014/main" id="{0A5F7A9D-DF43-4B01-84BD-2287A4087238}"/>
                  </a:ext>
                </a:extLst>
              </p:cNvPr>
              <p:cNvSpPr/>
              <p:nvPr/>
            </p:nvSpPr>
            <p:spPr>
              <a:xfrm>
                <a:off x="9129413" y="3029056"/>
                <a:ext cx="377026" cy="6127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s-AR" i="1">
                              <a:latin typeface="Cambria Math" panose="02040503050406030204" pitchFamily="18" charset="0"/>
                              <a:ea typeface="Cambria Math" panose="02040503050406030204" pitchFamily="18" charset="0"/>
                            </a:rPr>
                          </m:ctrlPr>
                        </m:fPr>
                        <m:num>
                          <m:r>
                            <a:rPr lang="es-AR" i="1">
                              <a:latin typeface="Cambria Math" panose="02040503050406030204" pitchFamily="18" charset="0"/>
                              <a:ea typeface="Cambria Math" panose="02040503050406030204" pitchFamily="18" charset="0"/>
                            </a:rPr>
                            <m:t>1</m:t>
                          </m:r>
                        </m:num>
                        <m:den>
                          <m:r>
                            <a:rPr lang="es-AR" i="1">
                              <a:latin typeface="Cambria Math" panose="02040503050406030204" pitchFamily="18" charset="0"/>
                              <a:ea typeface="Cambria Math" panose="02040503050406030204" pitchFamily="18" charset="0"/>
                            </a:rPr>
                            <m:t>8</m:t>
                          </m:r>
                        </m:den>
                      </m:f>
                    </m:oMath>
                  </m:oMathPara>
                </a14:m>
                <a:endParaRPr lang="es-AR" dirty="0">
                  <a:latin typeface="Century Gothic" panose="020B0502020202020204" pitchFamily="34" charset="0"/>
                </a:endParaRPr>
              </a:p>
            </p:txBody>
          </p:sp>
        </mc:Choice>
        <mc:Fallback>
          <p:sp>
            <p:nvSpPr>
              <p:cNvPr id="32" name="Rectángulo 31">
                <a:extLst>
                  <a:ext uri="{FF2B5EF4-FFF2-40B4-BE49-F238E27FC236}">
                    <a16:creationId xmlns:a16="http://schemas.microsoft.com/office/drawing/2014/main" id="{0A5F7A9D-DF43-4B01-84BD-2287A4087238}"/>
                  </a:ext>
                </a:extLst>
              </p:cNvPr>
              <p:cNvSpPr>
                <a:spLocks noRot="1" noChangeAspect="1" noMove="1" noResize="1" noEditPoints="1" noAdjustHandles="1" noChangeArrowheads="1" noChangeShapeType="1" noTextEdit="1"/>
              </p:cNvSpPr>
              <p:nvPr/>
            </p:nvSpPr>
            <p:spPr>
              <a:xfrm>
                <a:off x="9129413" y="3029056"/>
                <a:ext cx="377026" cy="612732"/>
              </a:xfrm>
              <a:prstGeom prst="rect">
                <a:avLst/>
              </a:prstGeom>
              <a:blipFill>
                <a:blip r:embed="rId15"/>
                <a:stretch>
                  <a:fillRect/>
                </a:stretch>
              </a:blipFill>
            </p:spPr>
            <p:txBody>
              <a:bodyPr/>
              <a:lstStyle/>
              <a:p>
                <a:r>
                  <a:rPr lang="es-AR">
                    <a:noFill/>
                  </a:rPr>
                  <a:t> </a:t>
                </a:r>
              </a:p>
            </p:txBody>
          </p:sp>
        </mc:Fallback>
      </mc:AlternateContent>
      <p:cxnSp>
        <p:nvCxnSpPr>
          <p:cNvPr id="33" name="Conector: curvado 32">
            <a:extLst>
              <a:ext uri="{FF2B5EF4-FFF2-40B4-BE49-F238E27FC236}">
                <a16:creationId xmlns:a16="http://schemas.microsoft.com/office/drawing/2014/main" id="{6D534F2F-37D9-4CCB-8D0D-80720F0C76AF}"/>
              </a:ext>
            </a:extLst>
          </p:cNvPr>
          <p:cNvCxnSpPr/>
          <p:nvPr/>
        </p:nvCxnSpPr>
        <p:spPr bwMode="auto">
          <a:xfrm>
            <a:off x="6555300" y="3166126"/>
            <a:ext cx="2421020" cy="169297"/>
          </a:xfrm>
          <a:prstGeom prst="curvedConnector3">
            <a:avLst/>
          </a:prstGeom>
          <a:solidFill>
            <a:schemeClr val="accent1"/>
          </a:solidFill>
          <a:ln w="19050" cap="flat" cmpd="sng" algn="ctr">
            <a:solidFill>
              <a:srgbClr val="FF0000"/>
            </a:solidFill>
            <a:prstDash val="dashDot"/>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 name="Conector: curvado 34">
            <a:extLst>
              <a:ext uri="{FF2B5EF4-FFF2-40B4-BE49-F238E27FC236}">
                <a16:creationId xmlns:a16="http://schemas.microsoft.com/office/drawing/2014/main" id="{E80ABEF5-6DE0-43FF-9DD5-8208F3A2D0B9}"/>
              </a:ext>
            </a:extLst>
          </p:cNvPr>
          <p:cNvCxnSpPr/>
          <p:nvPr/>
        </p:nvCxnSpPr>
        <p:spPr bwMode="auto">
          <a:xfrm flipV="1">
            <a:off x="6524734" y="3522580"/>
            <a:ext cx="2451587" cy="1168989"/>
          </a:xfrm>
          <a:prstGeom prst="curvedConnector3">
            <a:avLst/>
          </a:prstGeom>
          <a:solidFill>
            <a:schemeClr val="accent1"/>
          </a:solidFill>
          <a:ln w="28575" cap="flat" cmpd="sng" algn="ctr">
            <a:solidFill>
              <a:srgbClr val="00B0F0"/>
            </a:solidFill>
            <a:prstDash val="dashDot"/>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7" name="Conector: curvado 36">
            <a:extLst>
              <a:ext uri="{FF2B5EF4-FFF2-40B4-BE49-F238E27FC236}">
                <a16:creationId xmlns:a16="http://schemas.microsoft.com/office/drawing/2014/main" id="{2424339D-C8DA-4AE6-8363-49E64915EC7A}"/>
              </a:ext>
            </a:extLst>
          </p:cNvPr>
          <p:cNvCxnSpPr>
            <a:cxnSpLocks/>
            <a:endCxn id="31" idx="1"/>
          </p:cNvCxnSpPr>
          <p:nvPr/>
        </p:nvCxnSpPr>
        <p:spPr bwMode="auto">
          <a:xfrm>
            <a:off x="6521997" y="3590569"/>
            <a:ext cx="2607416" cy="618754"/>
          </a:xfrm>
          <a:prstGeom prst="curvedConnector3">
            <a:avLst/>
          </a:prstGeom>
          <a:solidFill>
            <a:schemeClr val="accent1"/>
          </a:solidFill>
          <a:ln w="19050" cap="flat" cmpd="sng" algn="ctr">
            <a:solidFill>
              <a:srgbClr val="00B05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9" name="Conector: curvado 38">
            <a:extLst>
              <a:ext uri="{FF2B5EF4-FFF2-40B4-BE49-F238E27FC236}">
                <a16:creationId xmlns:a16="http://schemas.microsoft.com/office/drawing/2014/main" id="{FAE31E48-0EBA-4C39-B184-1E7BFC3915E3}"/>
              </a:ext>
            </a:extLst>
          </p:cNvPr>
          <p:cNvCxnSpPr/>
          <p:nvPr/>
        </p:nvCxnSpPr>
        <p:spPr bwMode="auto">
          <a:xfrm>
            <a:off x="6496105" y="4177452"/>
            <a:ext cx="2633309" cy="183472"/>
          </a:xfrm>
          <a:prstGeom prst="curvedConnector3">
            <a:avLst/>
          </a:prstGeom>
          <a:solidFill>
            <a:schemeClr val="accent1"/>
          </a:solidFill>
          <a:ln w="28575" cap="flat" cmpd="sng" algn="ctr">
            <a:solidFill>
              <a:srgbClr val="7030A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1" name="Rectángulo 40">
            <a:extLst>
              <a:ext uri="{FF2B5EF4-FFF2-40B4-BE49-F238E27FC236}">
                <a16:creationId xmlns:a16="http://schemas.microsoft.com/office/drawing/2014/main" id="{ADC876A1-4FAF-4EEF-90AA-8C62EFF8D62F}"/>
              </a:ext>
            </a:extLst>
          </p:cNvPr>
          <p:cNvSpPr/>
          <p:nvPr/>
        </p:nvSpPr>
        <p:spPr>
          <a:xfrm>
            <a:off x="1524001" y="5569509"/>
            <a:ext cx="9091047" cy="923330"/>
          </a:xfrm>
          <a:prstGeom prst="rect">
            <a:avLst/>
          </a:prstGeom>
        </p:spPr>
        <p:txBody>
          <a:bodyPr wrap="square">
            <a:spAutoFit/>
          </a:bodyPr>
          <a:lstStyle/>
          <a:p>
            <a:pPr algn="just"/>
            <a:r>
              <a:rPr lang="es-AR" dirty="0">
                <a:latin typeface="Century Gothic" panose="020B0502020202020204" pitchFamily="34" charset="0"/>
              </a:rPr>
              <a:t>A cada valor que asume la variable aleatoria se le asignó un valor de probabilidad. Se entiende que cada valor que asume X representan eventos mutuamente excluyentes que forman un sistema exhaustivo.</a:t>
            </a:r>
          </a:p>
        </p:txBody>
      </p:sp>
    </p:spTree>
    <p:extLst>
      <p:ext uri="{BB962C8B-B14F-4D97-AF65-F5344CB8AC3E}">
        <p14:creationId xmlns:p14="http://schemas.microsoft.com/office/powerpoint/2010/main" val="217869169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Rectángulo 1">
                <a:extLst>
                  <a:ext uri="{FF2B5EF4-FFF2-40B4-BE49-F238E27FC236}">
                    <a16:creationId xmlns:a16="http://schemas.microsoft.com/office/drawing/2014/main" id="{02DC4D42-1758-4F48-B1DF-13B6CE273719}"/>
                  </a:ext>
                </a:extLst>
              </p:cNvPr>
              <p:cNvSpPr/>
              <p:nvPr/>
            </p:nvSpPr>
            <p:spPr>
              <a:xfrm>
                <a:off x="1525445" y="908720"/>
                <a:ext cx="9142555" cy="6084294"/>
              </a:xfrm>
              <a:prstGeom prst="rect">
                <a:avLst/>
              </a:prstGeom>
            </p:spPr>
            <p:txBody>
              <a:bodyPr wrap="square">
                <a:spAutoFit/>
              </a:bodyPr>
              <a:lstStyle/>
              <a:p>
                <a:pPr>
                  <a:lnSpc>
                    <a:spcPct val="107000"/>
                  </a:lnSpc>
                  <a:spcAft>
                    <a:spcPts val="800"/>
                  </a:spcAft>
                </a:pPr>
                <a:r>
                  <a:rPr lang="es-AR" b="1" dirty="0">
                    <a:solidFill>
                      <a:srgbClr val="2E3192"/>
                    </a:solidFill>
                    <a:latin typeface="Century Gothic" panose="020B0502020202020204" pitchFamily="34" charset="0"/>
                    <a:ea typeface="Cambria Math" panose="02040503050406030204" pitchFamily="18" charset="0"/>
                  </a:rPr>
                  <a:t>Esperanza Matemática</a:t>
                </a:r>
              </a:p>
              <a:p>
                <a:pPr>
                  <a:lnSpc>
                    <a:spcPct val="107000"/>
                  </a:lnSpc>
                  <a:spcAft>
                    <a:spcPts val="800"/>
                  </a:spcAft>
                </a:pPr>
                <a14:m>
                  <m:oMathPara xmlns:m="http://schemas.openxmlformats.org/officeDocument/2006/math">
                    <m:oMathParaPr>
                      <m:jc m:val="centerGroup"/>
                    </m:oMathParaPr>
                    <m:oMath xmlns:m="http://schemas.openxmlformats.org/officeDocument/2006/math">
                      <m:r>
                        <a:rPr lang="es-AR" i="1">
                          <a:latin typeface="Cambria Math" panose="02040503050406030204" pitchFamily="18" charset="0"/>
                        </a:rPr>
                        <m:t>𝐸</m:t>
                      </m:r>
                      <m:d>
                        <m:dPr>
                          <m:begChr m:val="["/>
                          <m:endChr m:val="]"/>
                          <m:ctrlPr>
                            <a:rPr lang="es-AR" i="1">
                              <a:latin typeface="Cambria Math" panose="02040503050406030204" pitchFamily="18" charset="0"/>
                            </a:rPr>
                          </m:ctrlPr>
                        </m:dPr>
                        <m:e>
                          <m:r>
                            <a:rPr lang="es-AR" i="1">
                              <a:latin typeface="Cambria Math" panose="02040503050406030204" pitchFamily="18" charset="0"/>
                            </a:rPr>
                            <m:t>𝑋</m:t>
                          </m:r>
                        </m:e>
                      </m:d>
                      <m:r>
                        <a:rPr lang="es-AR" i="1">
                          <a:latin typeface="Cambria Math" panose="02040503050406030204" pitchFamily="18" charset="0"/>
                        </a:rPr>
                        <m:t>=</m:t>
                      </m:r>
                      <m:nary>
                        <m:naryPr>
                          <m:ctrlPr>
                            <a:rPr lang="es-AR" i="1">
                              <a:latin typeface="Cambria Math" panose="02040503050406030204" pitchFamily="18" charset="0"/>
                            </a:rPr>
                          </m:ctrlPr>
                        </m:naryPr>
                        <m:sub>
                          <m:r>
                            <m:rPr>
                              <m:brk m:alnAt="23"/>
                            </m:rPr>
                            <a:rPr lang="es-AR" i="1">
                              <a:latin typeface="Cambria Math" panose="02040503050406030204" pitchFamily="18" charset="0"/>
                              <a:ea typeface="Cambria Math" panose="02040503050406030204" pitchFamily="18" charset="0"/>
                            </a:rPr>
                            <m:t>𝛼</m:t>
                          </m:r>
                        </m:sub>
                        <m:sup>
                          <m:r>
                            <a:rPr lang="es-AR" i="1">
                              <a:latin typeface="Cambria Math" panose="02040503050406030204" pitchFamily="18" charset="0"/>
                              <a:ea typeface="Cambria Math" panose="02040503050406030204" pitchFamily="18" charset="0"/>
                            </a:rPr>
                            <m:t>𝛽</m:t>
                          </m:r>
                        </m:sup>
                        <m:e>
                          <m:r>
                            <a:rPr lang="es-AR" i="1">
                              <a:latin typeface="Cambria Math" panose="02040503050406030204" pitchFamily="18" charset="0"/>
                            </a:rPr>
                            <m:t>𝑥</m:t>
                          </m:r>
                        </m:e>
                      </m:nary>
                      <m:sSub>
                        <m:sSubPr>
                          <m:ctrlPr>
                            <a:rPr lang="es-AR" i="1">
                              <a:latin typeface="Cambria Math" panose="02040503050406030204" pitchFamily="18" charset="0"/>
                            </a:rPr>
                          </m:ctrlPr>
                        </m:sSubPr>
                        <m:e>
                          <m:r>
                            <a:rPr lang="es-AR" i="1">
                              <a:latin typeface="Cambria Math" panose="02040503050406030204" pitchFamily="18" charset="0"/>
                            </a:rPr>
                            <m:t>𝑓</m:t>
                          </m:r>
                        </m:e>
                        <m:sub>
                          <m:r>
                            <a:rPr lang="es-AR" i="1">
                              <a:latin typeface="Cambria Math" panose="02040503050406030204" pitchFamily="18" charset="0"/>
                            </a:rPr>
                            <m:t>𝑋</m:t>
                          </m:r>
                        </m:sub>
                      </m:sSub>
                      <m:d>
                        <m:dPr>
                          <m:ctrlPr>
                            <a:rPr lang="es-AR" i="1">
                              <a:latin typeface="Cambria Math" panose="02040503050406030204" pitchFamily="18" charset="0"/>
                            </a:rPr>
                          </m:ctrlPr>
                        </m:dPr>
                        <m:e>
                          <m:r>
                            <a:rPr lang="es-AR" i="1">
                              <a:latin typeface="Cambria Math" panose="02040503050406030204" pitchFamily="18" charset="0"/>
                            </a:rPr>
                            <m:t>𝑥</m:t>
                          </m:r>
                        </m:e>
                      </m:d>
                      <m:r>
                        <a:rPr lang="es-AR" i="1">
                          <a:latin typeface="Cambria Math" panose="02040503050406030204" pitchFamily="18" charset="0"/>
                        </a:rPr>
                        <m:t>𝑑𝑥</m:t>
                      </m:r>
                    </m:oMath>
                  </m:oMathPara>
                </a14:m>
                <a:endParaRPr lang="es-AR" i="1" dirty="0">
                  <a:latin typeface="Century Gothic" panose="020B0502020202020204" pitchFamily="34" charset="0"/>
                </a:endParaRPr>
              </a:p>
              <a:p>
                <a:pPr>
                  <a:lnSpc>
                    <a:spcPct val="107000"/>
                  </a:lnSpc>
                  <a:spcAft>
                    <a:spcPts val="800"/>
                  </a:spcAft>
                </a:pPr>
                <a:endParaRPr lang="es-AR" i="1" dirty="0">
                  <a:latin typeface="Century Gothic" panose="020B0502020202020204" pitchFamily="34"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r>
                        <a:rPr lang="es-AR" i="1">
                          <a:latin typeface="Cambria Math" panose="02040503050406030204" pitchFamily="18" charset="0"/>
                        </a:rPr>
                        <m:t>𝐸</m:t>
                      </m:r>
                      <m:d>
                        <m:dPr>
                          <m:begChr m:val="["/>
                          <m:endChr m:val="]"/>
                          <m:ctrlPr>
                            <a:rPr lang="es-AR" i="1">
                              <a:latin typeface="Cambria Math" panose="02040503050406030204" pitchFamily="18" charset="0"/>
                            </a:rPr>
                          </m:ctrlPr>
                        </m:dPr>
                        <m:e>
                          <m:r>
                            <a:rPr lang="es-AR" i="1">
                              <a:latin typeface="Cambria Math" panose="02040503050406030204" pitchFamily="18" charset="0"/>
                            </a:rPr>
                            <m:t>𝑋</m:t>
                          </m:r>
                        </m:e>
                      </m:d>
                      <m:r>
                        <a:rPr lang="es-AR" i="1">
                          <a:latin typeface="Cambria Math" panose="02040503050406030204" pitchFamily="18" charset="0"/>
                        </a:rPr>
                        <m:t>=</m:t>
                      </m:r>
                      <m:nary>
                        <m:naryPr>
                          <m:ctrlPr>
                            <a:rPr lang="es-AR" i="1">
                              <a:latin typeface="Cambria Math" panose="02040503050406030204" pitchFamily="18" charset="0"/>
                            </a:rPr>
                          </m:ctrlPr>
                        </m:naryPr>
                        <m:sub>
                          <m:r>
                            <m:rPr>
                              <m:brk m:alnAt="23"/>
                            </m:rPr>
                            <a:rPr lang="es-AR" i="1">
                              <a:latin typeface="Cambria Math" panose="02040503050406030204" pitchFamily="18" charset="0"/>
                              <a:ea typeface="Cambria Math" panose="02040503050406030204" pitchFamily="18" charset="0"/>
                            </a:rPr>
                            <m:t>𝛼</m:t>
                          </m:r>
                        </m:sub>
                        <m:sup>
                          <m:r>
                            <a:rPr lang="es-AR" i="1">
                              <a:latin typeface="Cambria Math" panose="02040503050406030204" pitchFamily="18" charset="0"/>
                              <a:ea typeface="Cambria Math" panose="02040503050406030204" pitchFamily="18" charset="0"/>
                            </a:rPr>
                            <m:t>𝛽</m:t>
                          </m:r>
                        </m:sup>
                        <m:e>
                          <m:r>
                            <a:rPr lang="es-AR" i="1">
                              <a:latin typeface="Cambria Math" panose="02040503050406030204" pitchFamily="18" charset="0"/>
                            </a:rPr>
                            <m:t>𝑥</m:t>
                          </m:r>
                        </m:e>
                      </m:nary>
                      <m:f>
                        <m:fPr>
                          <m:ctrlPr>
                            <a:rPr lang="es-AR" i="1">
                              <a:latin typeface="Cambria Math" panose="02040503050406030204" pitchFamily="18" charset="0"/>
                            </a:rPr>
                          </m:ctrlPr>
                        </m:fPr>
                        <m:num>
                          <m:r>
                            <a:rPr lang="es-AR" i="1">
                              <a:latin typeface="Cambria Math" panose="02040503050406030204" pitchFamily="18" charset="0"/>
                            </a:rPr>
                            <m:t>1</m:t>
                          </m:r>
                        </m:num>
                        <m:den>
                          <m:r>
                            <a:rPr lang="es-AR" i="1">
                              <a:latin typeface="Cambria Math" panose="02040503050406030204" pitchFamily="18" charset="0"/>
                            </a:rPr>
                            <m:t>𝛽</m:t>
                          </m:r>
                          <m:r>
                            <a:rPr lang="es-AR" i="1">
                              <a:latin typeface="Cambria Math" panose="02040503050406030204" pitchFamily="18" charset="0"/>
                            </a:rPr>
                            <m:t>−</m:t>
                          </m:r>
                          <m:r>
                            <a:rPr lang="es-AR" i="1">
                              <a:latin typeface="Cambria Math" panose="02040503050406030204" pitchFamily="18" charset="0"/>
                            </a:rPr>
                            <m:t>𝛼</m:t>
                          </m:r>
                        </m:den>
                      </m:f>
                      <m:r>
                        <a:rPr lang="es-AR" i="1">
                          <a:latin typeface="Cambria Math" panose="02040503050406030204" pitchFamily="18" charset="0"/>
                        </a:rPr>
                        <m:t>𝑑𝑥</m:t>
                      </m:r>
                      <m:r>
                        <a:rPr lang="es-AR" i="1">
                          <a:latin typeface="Cambria Math" panose="02040503050406030204" pitchFamily="18" charset="0"/>
                        </a:rPr>
                        <m:t>=</m:t>
                      </m:r>
                      <m:d>
                        <m:dPr>
                          <m:begChr m:val=""/>
                          <m:endChr m:val="|"/>
                          <m:ctrlPr>
                            <a:rPr lang="es-AR" i="1">
                              <a:latin typeface="Cambria Math" panose="02040503050406030204" pitchFamily="18" charset="0"/>
                            </a:rPr>
                          </m:ctrlPr>
                        </m:dPr>
                        <m:e>
                          <m:f>
                            <m:fPr>
                              <m:ctrlPr>
                                <a:rPr lang="es-AR" i="1">
                                  <a:latin typeface="Cambria Math" panose="02040503050406030204" pitchFamily="18" charset="0"/>
                                </a:rPr>
                              </m:ctrlPr>
                            </m:fPr>
                            <m:num>
                              <m:r>
                                <a:rPr lang="es-AR" i="1">
                                  <a:latin typeface="Cambria Math" panose="02040503050406030204" pitchFamily="18" charset="0"/>
                                </a:rPr>
                                <m:t>1</m:t>
                              </m:r>
                            </m:num>
                            <m:den>
                              <m:r>
                                <a:rPr lang="es-AR" i="1">
                                  <a:latin typeface="Cambria Math" panose="02040503050406030204" pitchFamily="18" charset="0"/>
                                </a:rPr>
                                <m:t>𝛽</m:t>
                              </m:r>
                              <m:r>
                                <a:rPr lang="es-AR" i="1">
                                  <a:latin typeface="Cambria Math" panose="02040503050406030204" pitchFamily="18" charset="0"/>
                                </a:rPr>
                                <m:t>−</m:t>
                              </m:r>
                              <m:r>
                                <a:rPr lang="es-AR" i="1">
                                  <a:latin typeface="Cambria Math" panose="02040503050406030204" pitchFamily="18" charset="0"/>
                                </a:rPr>
                                <m:t>𝛼</m:t>
                              </m:r>
                            </m:den>
                          </m:f>
                          <m:f>
                            <m:fPr>
                              <m:ctrlPr>
                                <a:rPr lang="es-AR" i="1">
                                  <a:latin typeface="Cambria Math" panose="02040503050406030204" pitchFamily="18" charset="0"/>
                                </a:rPr>
                              </m:ctrlPr>
                            </m:fPr>
                            <m:num>
                              <m:sSup>
                                <m:sSupPr>
                                  <m:ctrlPr>
                                    <a:rPr lang="es-AR" i="1">
                                      <a:latin typeface="Cambria Math" panose="02040503050406030204" pitchFamily="18" charset="0"/>
                                    </a:rPr>
                                  </m:ctrlPr>
                                </m:sSupPr>
                                <m:e>
                                  <m:r>
                                    <a:rPr lang="es-AR" i="1">
                                      <a:latin typeface="Cambria Math" panose="02040503050406030204" pitchFamily="18" charset="0"/>
                                    </a:rPr>
                                    <m:t>𝑥</m:t>
                                  </m:r>
                                </m:e>
                                <m:sup>
                                  <m:r>
                                    <a:rPr lang="es-AR" i="1">
                                      <a:latin typeface="Cambria Math" panose="02040503050406030204" pitchFamily="18" charset="0"/>
                                    </a:rPr>
                                    <m:t>2</m:t>
                                  </m:r>
                                </m:sup>
                              </m:sSup>
                            </m:num>
                            <m:den>
                              <m:r>
                                <a:rPr lang="es-AR" i="1">
                                  <a:latin typeface="Cambria Math" panose="02040503050406030204" pitchFamily="18" charset="0"/>
                                </a:rPr>
                                <m:t>2</m:t>
                              </m:r>
                            </m:den>
                          </m:f>
                        </m:e>
                      </m:d>
                      <m:m>
                        <m:mPr>
                          <m:mcs>
                            <m:mc>
                              <m:mcPr>
                                <m:count m:val="1"/>
                                <m:mcJc m:val="center"/>
                              </m:mcPr>
                            </m:mc>
                          </m:mcs>
                          <m:ctrlPr>
                            <a:rPr lang="es-AR" i="1">
                              <a:latin typeface="Cambria Math" panose="02040503050406030204" pitchFamily="18" charset="0"/>
                            </a:rPr>
                          </m:ctrlPr>
                        </m:mPr>
                        <m:mr>
                          <m:e>
                            <m:r>
                              <m:rPr>
                                <m:brk m:alnAt="7"/>
                              </m:rPr>
                              <a:rPr lang="es-AR" i="1">
                                <a:latin typeface="Cambria Math" panose="02040503050406030204" pitchFamily="18" charset="0"/>
                                <a:ea typeface="Cambria Math" panose="02040503050406030204" pitchFamily="18" charset="0"/>
                              </a:rPr>
                              <m:t>𝛽</m:t>
                            </m:r>
                          </m:e>
                        </m:mr>
                        <m:mr>
                          <m:e>
                            <m:r>
                              <a:rPr lang="es-AR" i="1">
                                <a:latin typeface="Cambria Math" panose="02040503050406030204" pitchFamily="18" charset="0"/>
                                <a:ea typeface="Cambria Math" panose="02040503050406030204" pitchFamily="18" charset="0"/>
                              </a:rPr>
                              <m:t>𝛼</m:t>
                            </m:r>
                          </m:e>
                        </m:mr>
                      </m:m>
                      <m:r>
                        <a:rPr lang="es-AR" i="1">
                          <a:latin typeface="Cambria Math" panose="02040503050406030204" pitchFamily="18" charset="0"/>
                        </a:rPr>
                        <m:t>=</m:t>
                      </m:r>
                      <m:f>
                        <m:fPr>
                          <m:ctrlPr>
                            <a:rPr lang="es-AR" i="1">
                              <a:latin typeface="Cambria Math" panose="02040503050406030204" pitchFamily="18" charset="0"/>
                            </a:rPr>
                          </m:ctrlPr>
                        </m:fPr>
                        <m:num>
                          <m:sSup>
                            <m:sSupPr>
                              <m:ctrlPr>
                                <a:rPr lang="es-AR" i="1">
                                  <a:latin typeface="Cambria Math" panose="02040503050406030204" pitchFamily="18" charset="0"/>
                                </a:rPr>
                              </m:ctrlPr>
                            </m:sSupPr>
                            <m:e>
                              <m:r>
                                <a:rPr lang="es-AR" i="1">
                                  <a:latin typeface="Cambria Math" panose="02040503050406030204" pitchFamily="18" charset="0"/>
                                  <a:ea typeface="Cambria Math" panose="02040503050406030204" pitchFamily="18" charset="0"/>
                                </a:rPr>
                                <m:t>𝛽</m:t>
                              </m:r>
                            </m:e>
                            <m:sup>
                              <m:r>
                                <a:rPr lang="es-AR" i="1">
                                  <a:latin typeface="Cambria Math" panose="02040503050406030204" pitchFamily="18" charset="0"/>
                                </a:rPr>
                                <m:t>2</m:t>
                              </m:r>
                            </m:sup>
                          </m:sSup>
                          <m:r>
                            <a:rPr lang="es-AR" i="1">
                              <a:latin typeface="Cambria Math" panose="02040503050406030204" pitchFamily="18" charset="0"/>
                            </a:rPr>
                            <m:t>−</m:t>
                          </m:r>
                          <m:sSup>
                            <m:sSupPr>
                              <m:ctrlPr>
                                <a:rPr lang="es-AR" i="1">
                                  <a:latin typeface="Cambria Math" panose="02040503050406030204" pitchFamily="18" charset="0"/>
                                </a:rPr>
                              </m:ctrlPr>
                            </m:sSupPr>
                            <m:e>
                              <m:r>
                                <a:rPr lang="es-AR" i="1">
                                  <a:latin typeface="Cambria Math" panose="02040503050406030204" pitchFamily="18" charset="0"/>
                                  <a:ea typeface="Cambria Math" panose="02040503050406030204" pitchFamily="18" charset="0"/>
                                </a:rPr>
                                <m:t>𝛼</m:t>
                              </m:r>
                            </m:e>
                            <m:sup>
                              <m:r>
                                <a:rPr lang="es-AR" i="1">
                                  <a:latin typeface="Cambria Math" panose="02040503050406030204" pitchFamily="18" charset="0"/>
                                </a:rPr>
                                <m:t>2</m:t>
                              </m:r>
                            </m:sup>
                          </m:sSup>
                        </m:num>
                        <m:den>
                          <m:r>
                            <a:rPr lang="es-AR" i="1">
                              <a:latin typeface="Cambria Math" panose="02040503050406030204" pitchFamily="18" charset="0"/>
                            </a:rPr>
                            <m:t>2(</m:t>
                          </m:r>
                          <m:r>
                            <a:rPr lang="es-AR" i="1">
                              <a:latin typeface="Cambria Math" panose="02040503050406030204" pitchFamily="18" charset="0"/>
                            </a:rPr>
                            <m:t>𝛽</m:t>
                          </m:r>
                          <m:r>
                            <a:rPr lang="es-AR" i="1">
                              <a:latin typeface="Cambria Math" panose="02040503050406030204" pitchFamily="18" charset="0"/>
                            </a:rPr>
                            <m:t>−</m:t>
                          </m:r>
                          <m:r>
                            <a:rPr lang="es-AR" i="1">
                              <a:latin typeface="Cambria Math" panose="02040503050406030204" pitchFamily="18" charset="0"/>
                            </a:rPr>
                            <m:t>𝛼</m:t>
                          </m:r>
                          <m:r>
                            <a:rPr lang="es-AR" i="1">
                              <a:latin typeface="Cambria Math" panose="02040503050406030204" pitchFamily="18" charset="0"/>
                            </a:rPr>
                            <m:t>)</m:t>
                          </m:r>
                        </m:den>
                      </m:f>
                      <m:r>
                        <a:rPr lang="es-AR" i="1">
                          <a:latin typeface="Cambria Math" panose="02040503050406030204" pitchFamily="18" charset="0"/>
                        </a:rPr>
                        <m:t>=</m:t>
                      </m:r>
                      <m:f>
                        <m:fPr>
                          <m:ctrlPr>
                            <a:rPr lang="es-AR" i="1">
                              <a:latin typeface="Cambria Math" panose="02040503050406030204" pitchFamily="18" charset="0"/>
                            </a:rPr>
                          </m:ctrlPr>
                        </m:fPr>
                        <m:num>
                          <m:r>
                            <a:rPr lang="es-AR" i="1">
                              <a:latin typeface="Cambria Math" panose="02040503050406030204" pitchFamily="18" charset="0"/>
                            </a:rPr>
                            <m:t>(</m:t>
                          </m:r>
                          <m:r>
                            <a:rPr lang="es-AR" i="1">
                              <a:latin typeface="Cambria Math" panose="02040503050406030204" pitchFamily="18" charset="0"/>
                            </a:rPr>
                            <m:t>𝛽</m:t>
                          </m:r>
                          <m:r>
                            <a:rPr lang="es-AR" i="1">
                              <a:latin typeface="Cambria Math" panose="02040503050406030204" pitchFamily="18" charset="0"/>
                            </a:rPr>
                            <m:t>−</m:t>
                          </m:r>
                          <m:r>
                            <a:rPr lang="es-AR" i="1">
                              <a:latin typeface="Cambria Math" panose="02040503050406030204" pitchFamily="18" charset="0"/>
                            </a:rPr>
                            <m:t>𝛼</m:t>
                          </m:r>
                          <m:r>
                            <a:rPr lang="es-AR" i="1">
                              <a:latin typeface="Cambria Math" panose="02040503050406030204" pitchFamily="18" charset="0"/>
                            </a:rPr>
                            <m:t>)(</m:t>
                          </m:r>
                          <m:r>
                            <a:rPr lang="es-AR" i="1">
                              <a:latin typeface="Cambria Math" panose="02040503050406030204" pitchFamily="18" charset="0"/>
                            </a:rPr>
                            <m:t>𝛽</m:t>
                          </m:r>
                          <m:r>
                            <a:rPr lang="es-AR" i="1">
                              <a:latin typeface="Cambria Math" panose="02040503050406030204" pitchFamily="18" charset="0"/>
                            </a:rPr>
                            <m:t>+</m:t>
                          </m:r>
                          <m:r>
                            <a:rPr lang="es-AR" i="1">
                              <a:latin typeface="Cambria Math" panose="02040503050406030204" pitchFamily="18" charset="0"/>
                            </a:rPr>
                            <m:t>𝛼</m:t>
                          </m:r>
                          <m:r>
                            <a:rPr lang="es-AR" i="1">
                              <a:latin typeface="Cambria Math" panose="02040503050406030204" pitchFamily="18" charset="0"/>
                            </a:rPr>
                            <m:t>)</m:t>
                          </m:r>
                        </m:num>
                        <m:den>
                          <m:r>
                            <a:rPr lang="es-AR" i="1">
                              <a:latin typeface="Cambria Math" panose="02040503050406030204" pitchFamily="18" charset="0"/>
                            </a:rPr>
                            <m:t>2(</m:t>
                          </m:r>
                          <m:r>
                            <a:rPr lang="es-AR" i="1">
                              <a:latin typeface="Cambria Math" panose="02040503050406030204" pitchFamily="18" charset="0"/>
                            </a:rPr>
                            <m:t>𝛽</m:t>
                          </m:r>
                          <m:r>
                            <a:rPr lang="es-AR" i="1">
                              <a:latin typeface="Cambria Math" panose="02040503050406030204" pitchFamily="18" charset="0"/>
                            </a:rPr>
                            <m:t>−</m:t>
                          </m:r>
                          <m:r>
                            <a:rPr lang="es-AR" i="1">
                              <a:latin typeface="Cambria Math" panose="02040503050406030204" pitchFamily="18" charset="0"/>
                            </a:rPr>
                            <m:t>𝛼</m:t>
                          </m:r>
                          <m:r>
                            <a:rPr lang="es-AR" i="1">
                              <a:latin typeface="Cambria Math" panose="02040503050406030204" pitchFamily="18" charset="0"/>
                            </a:rPr>
                            <m:t>)</m:t>
                          </m:r>
                        </m:den>
                      </m:f>
                    </m:oMath>
                  </m:oMathPara>
                </a14:m>
                <a:endParaRPr lang="es-AR" i="1" dirty="0">
                  <a:latin typeface="Century Gothic" panose="020B0502020202020204" pitchFamily="34" charset="0"/>
                </a:endParaRPr>
              </a:p>
              <a:p>
                <a:pPr>
                  <a:lnSpc>
                    <a:spcPct val="107000"/>
                  </a:lnSpc>
                  <a:spcAft>
                    <a:spcPts val="800"/>
                  </a:spcAft>
                </a:pPr>
                <a:endParaRPr lang="es-AR" i="1" dirty="0">
                  <a:latin typeface="Century Gothic" panose="020B0502020202020204" pitchFamily="34"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r>
                        <a:rPr lang="es-AR" i="1">
                          <a:latin typeface="Cambria Math" panose="02040503050406030204" pitchFamily="18" charset="0"/>
                        </a:rPr>
                        <m:t>𝐸</m:t>
                      </m:r>
                      <m:d>
                        <m:dPr>
                          <m:begChr m:val="["/>
                          <m:endChr m:val="]"/>
                          <m:ctrlPr>
                            <a:rPr lang="es-AR" i="1">
                              <a:latin typeface="Cambria Math" panose="02040503050406030204" pitchFamily="18" charset="0"/>
                            </a:rPr>
                          </m:ctrlPr>
                        </m:dPr>
                        <m:e>
                          <m:r>
                            <a:rPr lang="es-AR" i="1">
                              <a:latin typeface="Cambria Math" panose="02040503050406030204" pitchFamily="18" charset="0"/>
                            </a:rPr>
                            <m:t>𝑋</m:t>
                          </m:r>
                        </m:e>
                      </m:d>
                      <m:r>
                        <a:rPr lang="es-AR" i="1">
                          <a:latin typeface="Cambria Math" panose="02040503050406030204" pitchFamily="18" charset="0"/>
                        </a:rPr>
                        <m:t>=</m:t>
                      </m:r>
                      <m:f>
                        <m:fPr>
                          <m:ctrlPr>
                            <a:rPr lang="es-AR" i="1">
                              <a:latin typeface="Cambria Math" panose="02040503050406030204" pitchFamily="18" charset="0"/>
                            </a:rPr>
                          </m:ctrlPr>
                        </m:fPr>
                        <m:num>
                          <m:d>
                            <m:dPr>
                              <m:ctrlPr>
                                <a:rPr lang="es-AR" i="1">
                                  <a:latin typeface="Cambria Math" panose="02040503050406030204" pitchFamily="18" charset="0"/>
                                </a:rPr>
                              </m:ctrlPr>
                            </m:dPr>
                            <m:e>
                              <m:r>
                                <a:rPr lang="es-AR" i="1">
                                  <a:latin typeface="Cambria Math" panose="02040503050406030204" pitchFamily="18" charset="0"/>
                                </a:rPr>
                                <m:t>𝛽</m:t>
                              </m:r>
                              <m:r>
                                <a:rPr lang="es-AR" i="1">
                                  <a:latin typeface="Cambria Math" panose="02040503050406030204" pitchFamily="18" charset="0"/>
                                </a:rPr>
                                <m:t>+</m:t>
                              </m:r>
                              <m:r>
                                <a:rPr lang="es-AR" i="1">
                                  <a:latin typeface="Cambria Math" panose="02040503050406030204" pitchFamily="18" charset="0"/>
                                </a:rPr>
                                <m:t>𝛼</m:t>
                              </m:r>
                            </m:e>
                          </m:d>
                        </m:num>
                        <m:den>
                          <m:r>
                            <a:rPr lang="es-AR" i="1">
                              <a:latin typeface="Cambria Math" panose="02040503050406030204" pitchFamily="18" charset="0"/>
                            </a:rPr>
                            <m:t>2</m:t>
                          </m:r>
                        </m:den>
                      </m:f>
                    </m:oMath>
                  </m:oMathPara>
                </a14:m>
                <a:endParaRPr lang="es-AR" dirty="0">
                  <a:latin typeface="Century Gothic" panose="020B0502020202020204" pitchFamily="34" charset="0"/>
                </a:endParaRPr>
              </a:p>
              <a:p>
                <a:pPr>
                  <a:lnSpc>
                    <a:spcPct val="107000"/>
                  </a:lnSpc>
                  <a:spcAft>
                    <a:spcPts val="800"/>
                  </a:spcAft>
                </a:pPr>
                <a:endParaRPr lang="es-AR" dirty="0">
                  <a:latin typeface="Century Gothic" panose="020B0502020202020204" pitchFamily="34" charset="0"/>
                </a:endParaRPr>
              </a:p>
              <a:p>
                <a:pPr>
                  <a:lnSpc>
                    <a:spcPct val="107000"/>
                  </a:lnSpc>
                  <a:spcAft>
                    <a:spcPts val="800"/>
                  </a:spcAft>
                </a:pPr>
                <a:r>
                  <a:rPr lang="es-AR" dirty="0">
                    <a:latin typeface="Century Gothic" panose="020B0502020202020204" pitchFamily="34" charset="0"/>
                  </a:rPr>
                  <a:t>La Esperanza Matemática en el ejemplo </a:t>
                </a:r>
                <a14:m>
                  <m:oMath xmlns:m="http://schemas.openxmlformats.org/officeDocument/2006/math">
                    <m:r>
                      <a:rPr lang="es-AR" i="1">
                        <a:latin typeface="Cambria Math" panose="02040503050406030204" pitchFamily="18" charset="0"/>
                      </a:rPr>
                      <m:t>𝑋</m:t>
                    </m:r>
                    <m:r>
                      <a:rPr lang="es-AR" i="1">
                        <a:latin typeface="Cambria Math" panose="02040503050406030204" pitchFamily="18" charset="0"/>
                      </a:rPr>
                      <m:t> ~ </m:t>
                    </m:r>
                    <m:r>
                      <a:rPr lang="es-AR" i="1">
                        <a:latin typeface="Cambria Math" panose="02040503050406030204" pitchFamily="18" charset="0"/>
                      </a:rPr>
                      <m:t>𝑈𝑛</m:t>
                    </m:r>
                    <m:d>
                      <m:dPr>
                        <m:ctrlPr>
                          <a:rPr lang="es-AR" i="1">
                            <a:latin typeface="Cambria Math" panose="02040503050406030204" pitchFamily="18" charset="0"/>
                          </a:rPr>
                        </m:ctrlPr>
                      </m:dPr>
                      <m:e>
                        <m:r>
                          <a:rPr lang="es-AR" i="1">
                            <a:latin typeface="Cambria Math" panose="02040503050406030204" pitchFamily="18" charset="0"/>
                          </a:rPr>
                          <m:t>100;200</m:t>
                        </m:r>
                      </m:e>
                    </m:d>
                  </m:oMath>
                </a14:m>
                <a:endParaRPr lang="es-AR" dirty="0">
                  <a:latin typeface="Century Gothic" panose="020B0502020202020204" pitchFamily="34" charset="0"/>
                </a:endParaRPr>
              </a:p>
              <a:p>
                <a:pPr>
                  <a:lnSpc>
                    <a:spcPct val="107000"/>
                  </a:lnSpc>
                  <a:spcAft>
                    <a:spcPts val="800"/>
                  </a:spcAft>
                </a:pPr>
                <a:endParaRPr lang="es-AR" dirty="0">
                  <a:latin typeface="Century Gothic" panose="020B0502020202020204" pitchFamily="34"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r>
                        <a:rPr lang="es-AR" i="1">
                          <a:latin typeface="Cambria Math" panose="02040503050406030204" pitchFamily="18" charset="0"/>
                        </a:rPr>
                        <m:t>𝐸</m:t>
                      </m:r>
                      <m:d>
                        <m:dPr>
                          <m:begChr m:val="["/>
                          <m:endChr m:val="]"/>
                          <m:ctrlPr>
                            <a:rPr lang="es-AR" i="1">
                              <a:latin typeface="Cambria Math" panose="02040503050406030204" pitchFamily="18" charset="0"/>
                            </a:rPr>
                          </m:ctrlPr>
                        </m:dPr>
                        <m:e>
                          <m:r>
                            <a:rPr lang="es-AR" i="1">
                              <a:latin typeface="Cambria Math" panose="02040503050406030204" pitchFamily="18" charset="0"/>
                            </a:rPr>
                            <m:t>𝑋</m:t>
                          </m:r>
                        </m:e>
                      </m:d>
                      <m:r>
                        <a:rPr lang="es-AR" i="1">
                          <a:latin typeface="Cambria Math" panose="02040503050406030204" pitchFamily="18" charset="0"/>
                        </a:rPr>
                        <m:t>=</m:t>
                      </m:r>
                      <m:f>
                        <m:fPr>
                          <m:ctrlPr>
                            <a:rPr lang="es-AR" i="1">
                              <a:latin typeface="Cambria Math" panose="02040503050406030204" pitchFamily="18" charset="0"/>
                            </a:rPr>
                          </m:ctrlPr>
                        </m:fPr>
                        <m:num>
                          <m:d>
                            <m:dPr>
                              <m:ctrlPr>
                                <a:rPr lang="es-AR" i="1">
                                  <a:latin typeface="Cambria Math" panose="02040503050406030204" pitchFamily="18" charset="0"/>
                                </a:rPr>
                              </m:ctrlPr>
                            </m:dPr>
                            <m:e>
                              <m:r>
                                <a:rPr lang="es-AR" i="1">
                                  <a:latin typeface="Cambria Math" panose="02040503050406030204" pitchFamily="18" charset="0"/>
                                </a:rPr>
                                <m:t>200</m:t>
                              </m:r>
                              <m:r>
                                <a:rPr lang="es-AR" i="1">
                                  <a:latin typeface="Cambria Math" panose="02040503050406030204" pitchFamily="18" charset="0"/>
                                </a:rPr>
                                <m:t>+</m:t>
                              </m:r>
                              <m:r>
                                <a:rPr lang="es-AR" i="1">
                                  <a:latin typeface="Cambria Math" panose="02040503050406030204" pitchFamily="18" charset="0"/>
                                </a:rPr>
                                <m:t>100</m:t>
                              </m:r>
                            </m:e>
                          </m:d>
                        </m:num>
                        <m:den>
                          <m:r>
                            <a:rPr lang="es-AR" i="1">
                              <a:latin typeface="Cambria Math" panose="02040503050406030204" pitchFamily="18" charset="0"/>
                            </a:rPr>
                            <m:t>2</m:t>
                          </m:r>
                        </m:den>
                      </m:f>
                      <m:r>
                        <a:rPr lang="es-AR" i="1">
                          <a:latin typeface="Cambria Math" panose="02040503050406030204" pitchFamily="18" charset="0"/>
                        </a:rPr>
                        <m:t>=150</m:t>
                      </m:r>
                    </m:oMath>
                  </m:oMathPara>
                </a14:m>
                <a:endParaRPr lang="es-AR" dirty="0">
                  <a:latin typeface="Century Gothic" panose="020B0502020202020204" pitchFamily="34" charset="0"/>
                </a:endParaRPr>
              </a:p>
              <a:p>
                <a:pPr>
                  <a:lnSpc>
                    <a:spcPct val="107000"/>
                  </a:lnSpc>
                  <a:spcAft>
                    <a:spcPts val="800"/>
                  </a:spcAft>
                </a:pPr>
                <a:endParaRPr lang="es-AR" b="1" dirty="0">
                  <a:solidFill>
                    <a:srgbClr val="FF0000"/>
                  </a:solidFill>
                  <a:latin typeface="Century Gothic" panose="020B0502020202020204" pitchFamily="34" charset="0"/>
                  <a:ea typeface="Cambria Math" panose="02040503050406030204" pitchFamily="18" charset="0"/>
                </a:endParaRPr>
              </a:p>
              <a:p>
                <a:pPr>
                  <a:lnSpc>
                    <a:spcPct val="107000"/>
                  </a:lnSpc>
                  <a:spcAft>
                    <a:spcPts val="800"/>
                  </a:spcAft>
                </a:pPr>
                <a:endParaRPr lang="es-AR" b="1" dirty="0">
                  <a:solidFill>
                    <a:srgbClr val="FF0000"/>
                  </a:solidFill>
                  <a:latin typeface="Century Gothic" panose="020B0502020202020204" pitchFamily="34" charset="0"/>
                  <a:ea typeface="Cambria Math" panose="02040503050406030204" pitchFamily="18" charset="0"/>
                </a:endParaRPr>
              </a:p>
            </p:txBody>
          </p:sp>
        </mc:Choice>
        <mc:Fallback>
          <p:sp>
            <p:nvSpPr>
              <p:cNvPr id="2" name="Rectángulo 1">
                <a:extLst>
                  <a:ext uri="{FF2B5EF4-FFF2-40B4-BE49-F238E27FC236}">
                    <a16:creationId xmlns:a16="http://schemas.microsoft.com/office/drawing/2014/main" id="{02DC4D42-1758-4F48-B1DF-13B6CE273719}"/>
                  </a:ext>
                </a:extLst>
              </p:cNvPr>
              <p:cNvSpPr>
                <a:spLocks noRot="1" noChangeAspect="1" noMove="1" noResize="1" noEditPoints="1" noAdjustHandles="1" noChangeArrowheads="1" noChangeShapeType="1" noTextEdit="1"/>
              </p:cNvSpPr>
              <p:nvPr/>
            </p:nvSpPr>
            <p:spPr>
              <a:xfrm>
                <a:off x="1525445" y="908720"/>
                <a:ext cx="9142555" cy="6084294"/>
              </a:xfrm>
              <a:prstGeom prst="rect">
                <a:avLst/>
              </a:prstGeom>
              <a:blipFill>
                <a:blip r:embed="rId2"/>
                <a:stretch>
                  <a:fillRect l="-533" t="-601"/>
                </a:stretch>
              </a:blipFill>
            </p:spPr>
            <p:txBody>
              <a:bodyPr/>
              <a:lstStyle/>
              <a:p>
                <a:r>
                  <a:rPr lang="es-AR">
                    <a:noFill/>
                  </a:rPr>
                  <a:t> </a:t>
                </a:r>
              </a:p>
            </p:txBody>
          </p:sp>
        </mc:Fallback>
      </mc:AlternateContent>
    </p:spTree>
    <p:extLst>
      <p:ext uri="{BB962C8B-B14F-4D97-AF65-F5344CB8AC3E}">
        <p14:creationId xmlns:p14="http://schemas.microsoft.com/office/powerpoint/2010/main" val="231125498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Rectángulo 1">
                <a:extLst>
                  <a:ext uri="{FF2B5EF4-FFF2-40B4-BE49-F238E27FC236}">
                    <a16:creationId xmlns:a16="http://schemas.microsoft.com/office/drawing/2014/main" id="{EFAE0C41-75F4-44CC-A2FF-EF32E0B30F59}"/>
                  </a:ext>
                </a:extLst>
              </p:cNvPr>
              <p:cNvSpPr/>
              <p:nvPr/>
            </p:nvSpPr>
            <p:spPr>
              <a:xfrm>
                <a:off x="1524000" y="908721"/>
                <a:ext cx="9144000" cy="5322163"/>
              </a:xfrm>
              <a:prstGeom prst="rect">
                <a:avLst/>
              </a:prstGeom>
            </p:spPr>
            <p:txBody>
              <a:bodyPr wrap="square">
                <a:spAutoFit/>
              </a:bodyPr>
              <a:lstStyle/>
              <a:p>
                <a:pPr>
                  <a:lnSpc>
                    <a:spcPct val="107000"/>
                  </a:lnSpc>
                  <a:spcAft>
                    <a:spcPts val="800"/>
                  </a:spcAft>
                </a:pPr>
                <a:r>
                  <a:rPr lang="es-AR" b="1" dirty="0">
                    <a:solidFill>
                      <a:srgbClr val="2E3192"/>
                    </a:solidFill>
                    <a:latin typeface="Century Gothic" panose="020B0502020202020204" pitchFamily="34" charset="0"/>
                    <a:ea typeface="Cambria Math" panose="02040503050406030204" pitchFamily="18" charset="0"/>
                  </a:rPr>
                  <a:t>Varianza</a:t>
                </a:r>
              </a:p>
              <a:p>
                <a:pPr>
                  <a:lnSpc>
                    <a:spcPct val="107000"/>
                  </a:lnSpc>
                  <a:spcAft>
                    <a:spcPts val="800"/>
                  </a:spcAft>
                </a:pPr>
                <a14:m>
                  <m:oMathPara xmlns:m="http://schemas.openxmlformats.org/officeDocument/2006/math">
                    <m:oMathParaPr>
                      <m:jc m:val="centerGroup"/>
                    </m:oMathParaPr>
                    <m:oMath xmlns:m="http://schemas.openxmlformats.org/officeDocument/2006/math">
                      <m:r>
                        <a:rPr lang="es-AR" i="1">
                          <a:latin typeface="Cambria Math" panose="02040503050406030204" pitchFamily="18" charset="0"/>
                        </a:rPr>
                        <m:t>𝑉𝑎𝑟</m:t>
                      </m:r>
                      <m:d>
                        <m:dPr>
                          <m:begChr m:val="["/>
                          <m:endChr m:val="]"/>
                          <m:ctrlPr>
                            <a:rPr lang="es-AR" i="1">
                              <a:latin typeface="Cambria Math" panose="02040503050406030204" pitchFamily="18" charset="0"/>
                            </a:rPr>
                          </m:ctrlPr>
                        </m:dPr>
                        <m:e>
                          <m:r>
                            <a:rPr lang="es-AR" i="1">
                              <a:latin typeface="Cambria Math" panose="02040503050406030204" pitchFamily="18" charset="0"/>
                            </a:rPr>
                            <m:t>𝑋</m:t>
                          </m:r>
                        </m:e>
                      </m:d>
                      <m:r>
                        <a:rPr lang="es-AR" i="1">
                          <a:latin typeface="Cambria Math" panose="02040503050406030204" pitchFamily="18" charset="0"/>
                        </a:rPr>
                        <m:t>=</m:t>
                      </m:r>
                      <m:nary>
                        <m:naryPr>
                          <m:ctrlPr>
                            <a:rPr lang="es-AR" i="1">
                              <a:latin typeface="Cambria Math" panose="02040503050406030204" pitchFamily="18" charset="0"/>
                            </a:rPr>
                          </m:ctrlPr>
                        </m:naryPr>
                        <m:sub>
                          <m:r>
                            <m:rPr>
                              <m:brk m:alnAt="23"/>
                            </m:rPr>
                            <a:rPr lang="es-AR" i="1">
                              <a:latin typeface="Cambria Math" panose="02040503050406030204" pitchFamily="18" charset="0"/>
                              <a:ea typeface="Cambria Math" panose="02040503050406030204" pitchFamily="18" charset="0"/>
                            </a:rPr>
                            <m:t>𝛼</m:t>
                          </m:r>
                        </m:sub>
                        <m:sup>
                          <m:r>
                            <a:rPr lang="es-AR" i="1">
                              <a:latin typeface="Cambria Math" panose="02040503050406030204" pitchFamily="18" charset="0"/>
                              <a:ea typeface="Cambria Math" panose="02040503050406030204" pitchFamily="18" charset="0"/>
                            </a:rPr>
                            <m:t>𝛽</m:t>
                          </m:r>
                        </m:sup>
                        <m:e>
                          <m:sSup>
                            <m:sSupPr>
                              <m:ctrlPr>
                                <a:rPr lang="es-AR" i="1">
                                  <a:latin typeface="Cambria Math" panose="02040503050406030204" pitchFamily="18" charset="0"/>
                                  <a:ea typeface="Cambria Math" panose="02040503050406030204" pitchFamily="18" charset="0"/>
                                </a:rPr>
                              </m:ctrlPr>
                            </m:sSupPr>
                            <m:e>
                              <m:r>
                                <a:rPr lang="es-AR" i="1">
                                  <a:latin typeface="Cambria Math" panose="02040503050406030204" pitchFamily="18" charset="0"/>
                                  <a:ea typeface="Cambria Math" panose="02040503050406030204" pitchFamily="18" charset="0"/>
                                </a:rPr>
                                <m:t>(</m:t>
                              </m:r>
                              <m:r>
                                <a:rPr lang="es-AR" i="1">
                                  <a:latin typeface="Cambria Math" panose="02040503050406030204" pitchFamily="18" charset="0"/>
                                  <a:ea typeface="Cambria Math" panose="02040503050406030204" pitchFamily="18" charset="0"/>
                                </a:rPr>
                                <m:t>𝑥</m:t>
                              </m:r>
                              <m:r>
                                <a:rPr lang="es-AR" i="1">
                                  <a:latin typeface="Cambria Math" panose="02040503050406030204" pitchFamily="18" charset="0"/>
                                  <a:ea typeface="Cambria Math" panose="02040503050406030204" pitchFamily="18" charset="0"/>
                                </a:rPr>
                                <m:t>−</m:t>
                              </m:r>
                              <m:r>
                                <a:rPr lang="es-AR" i="1">
                                  <a:latin typeface="Cambria Math" panose="02040503050406030204" pitchFamily="18" charset="0"/>
                                  <a:ea typeface="Cambria Math" panose="02040503050406030204" pitchFamily="18" charset="0"/>
                                </a:rPr>
                                <m:t>𝐸</m:t>
                              </m:r>
                              <m:r>
                                <a:rPr lang="es-AR" i="1">
                                  <a:latin typeface="Cambria Math" panose="02040503050406030204" pitchFamily="18" charset="0"/>
                                  <a:ea typeface="Cambria Math" panose="02040503050406030204" pitchFamily="18" charset="0"/>
                                </a:rPr>
                                <m:t>[</m:t>
                              </m:r>
                              <m:r>
                                <a:rPr lang="es-AR" i="1">
                                  <a:latin typeface="Cambria Math" panose="02040503050406030204" pitchFamily="18" charset="0"/>
                                  <a:ea typeface="Cambria Math" panose="02040503050406030204" pitchFamily="18" charset="0"/>
                                </a:rPr>
                                <m:t>𝑋</m:t>
                              </m:r>
                              <m:r>
                                <a:rPr lang="es-AR" i="1">
                                  <a:latin typeface="Cambria Math" panose="02040503050406030204" pitchFamily="18" charset="0"/>
                                  <a:ea typeface="Cambria Math" panose="02040503050406030204" pitchFamily="18" charset="0"/>
                                </a:rPr>
                                <m:t>])</m:t>
                              </m:r>
                            </m:e>
                            <m:sup>
                              <m:r>
                                <a:rPr lang="es-AR" i="1">
                                  <a:latin typeface="Cambria Math" panose="02040503050406030204" pitchFamily="18" charset="0"/>
                                  <a:ea typeface="Cambria Math" panose="02040503050406030204" pitchFamily="18" charset="0"/>
                                </a:rPr>
                                <m:t>2</m:t>
                              </m:r>
                            </m:sup>
                          </m:sSup>
                        </m:e>
                      </m:nary>
                      <m:sSub>
                        <m:sSubPr>
                          <m:ctrlPr>
                            <a:rPr lang="es-AR" i="1">
                              <a:latin typeface="Cambria Math" panose="02040503050406030204" pitchFamily="18" charset="0"/>
                            </a:rPr>
                          </m:ctrlPr>
                        </m:sSubPr>
                        <m:e>
                          <m:r>
                            <a:rPr lang="es-AR" i="1">
                              <a:latin typeface="Cambria Math" panose="02040503050406030204" pitchFamily="18" charset="0"/>
                            </a:rPr>
                            <m:t>𝑓</m:t>
                          </m:r>
                        </m:e>
                        <m:sub>
                          <m:r>
                            <a:rPr lang="es-AR" i="1">
                              <a:latin typeface="Cambria Math" panose="02040503050406030204" pitchFamily="18" charset="0"/>
                            </a:rPr>
                            <m:t>𝑋</m:t>
                          </m:r>
                        </m:sub>
                      </m:sSub>
                      <m:d>
                        <m:dPr>
                          <m:ctrlPr>
                            <a:rPr lang="es-AR" i="1">
                              <a:latin typeface="Cambria Math" panose="02040503050406030204" pitchFamily="18" charset="0"/>
                            </a:rPr>
                          </m:ctrlPr>
                        </m:dPr>
                        <m:e>
                          <m:r>
                            <a:rPr lang="es-AR" i="1">
                              <a:latin typeface="Cambria Math" panose="02040503050406030204" pitchFamily="18" charset="0"/>
                            </a:rPr>
                            <m:t>𝑥</m:t>
                          </m:r>
                        </m:e>
                      </m:d>
                      <m:r>
                        <a:rPr lang="es-AR" i="1">
                          <a:latin typeface="Cambria Math" panose="02040503050406030204" pitchFamily="18" charset="0"/>
                        </a:rPr>
                        <m:t>𝑑𝑥</m:t>
                      </m:r>
                    </m:oMath>
                  </m:oMathPara>
                </a14:m>
                <a:endParaRPr lang="es-AR" dirty="0">
                  <a:latin typeface="Century Gothic" panose="020B0502020202020204" pitchFamily="34" charset="0"/>
                </a:endParaRPr>
              </a:p>
              <a:p>
                <a:pPr>
                  <a:lnSpc>
                    <a:spcPct val="107000"/>
                  </a:lnSpc>
                  <a:spcAft>
                    <a:spcPts val="800"/>
                  </a:spcAft>
                </a:pPr>
                <a:endParaRPr lang="es-AR" dirty="0">
                  <a:latin typeface="Century Gothic" panose="020B0502020202020204" pitchFamily="34" charset="0"/>
                </a:endParaRPr>
              </a:p>
              <a:p>
                <a:pPr>
                  <a:lnSpc>
                    <a:spcPct val="107000"/>
                  </a:lnSpc>
                  <a:spcAft>
                    <a:spcPts val="800"/>
                  </a:spcAft>
                </a:pPr>
                <a:r>
                  <a:rPr lang="es-AR" dirty="0">
                    <a:latin typeface="Century Gothic" panose="020B0502020202020204" pitchFamily="34" charset="0"/>
                  </a:rPr>
                  <a:t>Si se resuelve la integral se obtiene la siguiente expresión,</a:t>
                </a:r>
              </a:p>
              <a:p>
                <a:pPr>
                  <a:lnSpc>
                    <a:spcPct val="107000"/>
                  </a:lnSpc>
                  <a:spcAft>
                    <a:spcPts val="800"/>
                  </a:spcAft>
                </a:pPr>
                <a14:m>
                  <m:oMathPara xmlns:m="http://schemas.openxmlformats.org/officeDocument/2006/math">
                    <m:oMathParaPr>
                      <m:jc m:val="centerGroup"/>
                    </m:oMathParaPr>
                    <m:oMath xmlns:m="http://schemas.openxmlformats.org/officeDocument/2006/math">
                      <m:r>
                        <a:rPr lang="es-AR" i="1">
                          <a:latin typeface="Cambria Math" panose="02040503050406030204" pitchFamily="18" charset="0"/>
                        </a:rPr>
                        <m:t>𝑉𝑎𝑟</m:t>
                      </m:r>
                      <m:d>
                        <m:dPr>
                          <m:begChr m:val="["/>
                          <m:endChr m:val="]"/>
                          <m:ctrlPr>
                            <a:rPr lang="es-AR" i="1">
                              <a:latin typeface="Cambria Math" panose="02040503050406030204" pitchFamily="18" charset="0"/>
                            </a:rPr>
                          </m:ctrlPr>
                        </m:dPr>
                        <m:e>
                          <m:r>
                            <a:rPr lang="es-AR" i="1">
                              <a:latin typeface="Cambria Math" panose="02040503050406030204" pitchFamily="18" charset="0"/>
                            </a:rPr>
                            <m:t>𝑋</m:t>
                          </m:r>
                        </m:e>
                      </m:d>
                      <m:r>
                        <a:rPr lang="es-AR" i="1">
                          <a:latin typeface="Cambria Math" panose="02040503050406030204" pitchFamily="18" charset="0"/>
                        </a:rPr>
                        <m:t>=</m:t>
                      </m:r>
                      <m:f>
                        <m:fPr>
                          <m:ctrlPr>
                            <a:rPr lang="es-AR" i="1">
                              <a:latin typeface="Cambria Math" panose="02040503050406030204" pitchFamily="18" charset="0"/>
                            </a:rPr>
                          </m:ctrlPr>
                        </m:fPr>
                        <m:num>
                          <m:sSup>
                            <m:sSupPr>
                              <m:ctrlPr>
                                <a:rPr lang="es-AR" i="1">
                                  <a:latin typeface="Cambria Math" panose="02040503050406030204" pitchFamily="18" charset="0"/>
                                </a:rPr>
                              </m:ctrlPr>
                            </m:sSupPr>
                            <m:e>
                              <m:d>
                                <m:dPr>
                                  <m:ctrlPr>
                                    <a:rPr lang="es-AR" i="1">
                                      <a:latin typeface="Cambria Math" panose="02040503050406030204" pitchFamily="18" charset="0"/>
                                    </a:rPr>
                                  </m:ctrlPr>
                                </m:dPr>
                                <m:e>
                                  <m:r>
                                    <a:rPr lang="es-AR" i="1">
                                      <a:latin typeface="Cambria Math" panose="02040503050406030204" pitchFamily="18" charset="0"/>
                                    </a:rPr>
                                    <m:t>𝛽</m:t>
                                  </m:r>
                                  <m:r>
                                    <a:rPr lang="es-AR" i="1">
                                      <a:latin typeface="Cambria Math" panose="02040503050406030204" pitchFamily="18" charset="0"/>
                                    </a:rPr>
                                    <m:t>−</m:t>
                                  </m:r>
                                  <m:r>
                                    <a:rPr lang="es-AR" i="1">
                                      <a:latin typeface="Cambria Math" panose="02040503050406030204" pitchFamily="18" charset="0"/>
                                    </a:rPr>
                                    <m:t>𝛼</m:t>
                                  </m:r>
                                </m:e>
                              </m:d>
                            </m:e>
                            <m:sup>
                              <m:r>
                                <a:rPr lang="es-AR" i="1">
                                  <a:latin typeface="Cambria Math" panose="02040503050406030204" pitchFamily="18" charset="0"/>
                                </a:rPr>
                                <m:t>2</m:t>
                              </m:r>
                            </m:sup>
                          </m:sSup>
                        </m:num>
                        <m:den>
                          <m:r>
                            <a:rPr lang="es-AR" i="1">
                              <a:latin typeface="Cambria Math" panose="02040503050406030204" pitchFamily="18" charset="0"/>
                            </a:rPr>
                            <m:t>12</m:t>
                          </m:r>
                        </m:den>
                      </m:f>
                    </m:oMath>
                  </m:oMathPara>
                </a14:m>
                <a:endParaRPr lang="es-AR" dirty="0">
                  <a:latin typeface="Century Gothic" panose="020B0502020202020204" pitchFamily="34" charset="0"/>
                </a:endParaRPr>
              </a:p>
              <a:p>
                <a:pPr>
                  <a:lnSpc>
                    <a:spcPct val="107000"/>
                  </a:lnSpc>
                  <a:spcAft>
                    <a:spcPts val="800"/>
                  </a:spcAft>
                </a:pPr>
                <a:endParaRPr lang="es-AR" dirty="0">
                  <a:latin typeface="Century Gothic" panose="020B0502020202020204" pitchFamily="34" charset="0"/>
                </a:endParaRPr>
              </a:p>
              <a:p>
                <a:pPr>
                  <a:lnSpc>
                    <a:spcPct val="107000"/>
                  </a:lnSpc>
                  <a:spcAft>
                    <a:spcPts val="800"/>
                  </a:spcAft>
                </a:pPr>
                <a:r>
                  <a:rPr lang="es-AR" b="1" dirty="0">
                    <a:solidFill>
                      <a:srgbClr val="2E3192"/>
                    </a:solidFill>
                    <a:latin typeface="Century Gothic" panose="020B0502020202020204" pitchFamily="34" charset="0"/>
                    <a:ea typeface="Cambria Math" panose="02040503050406030204" pitchFamily="18" charset="0"/>
                  </a:rPr>
                  <a:t>Mediana</a:t>
                </a:r>
              </a:p>
              <a:p>
                <a:pPr>
                  <a:lnSpc>
                    <a:spcPct val="107000"/>
                  </a:lnSpc>
                  <a:spcAft>
                    <a:spcPts val="800"/>
                  </a:spcAft>
                </a:pPr>
                <a14:m>
                  <m:oMathPara xmlns:m="http://schemas.openxmlformats.org/officeDocument/2006/math">
                    <m:oMathParaPr>
                      <m:jc m:val="centerGroup"/>
                    </m:oMathParaPr>
                    <m:oMath xmlns:m="http://schemas.openxmlformats.org/officeDocument/2006/math">
                      <m:r>
                        <a:rPr lang="es-AR" i="1">
                          <a:latin typeface="Cambria Math" panose="02040503050406030204" pitchFamily="18" charset="0"/>
                        </a:rPr>
                        <m:t>𝑀𝑒</m:t>
                      </m:r>
                      <m:d>
                        <m:dPr>
                          <m:begChr m:val="["/>
                          <m:endChr m:val="]"/>
                          <m:ctrlPr>
                            <a:rPr lang="es-AR" i="1">
                              <a:latin typeface="Cambria Math" panose="02040503050406030204" pitchFamily="18" charset="0"/>
                            </a:rPr>
                          </m:ctrlPr>
                        </m:dPr>
                        <m:e>
                          <m:r>
                            <a:rPr lang="es-AR" i="1">
                              <a:latin typeface="Cambria Math" panose="02040503050406030204" pitchFamily="18" charset="0"/>
                            </a:rPr>
                            <m:t>𝑋</m:t>
                          </m:r>
                        </m:e>
                      </m:d>
                      <m:r>
                        <a:rPr lang="es-AR" i="1">
                          <a:latin typeface="Cambria Math" panose="02040503050406030204" pitchFamily="18" charset="0"/>
                        </a:rPr>
                        <m:t>=</m:t>
                      </m:r>
                      <m:f>
                        <m:fPr>
                          <m:ctrlPr>
                            <a:rPr lang="es-AR" i="1">
                              <a:latin typeface="Cambria Math" panose="02040503050406030204" pitchFamily="18" charset="0"/>
                            </a:rPr>
                          </m:ctrlPr>
                        </m:fPr>
                        <m:num>
                          <m:d>
                            <m:dPr>
                              <m:ctrlPr>
                                <a:rPr lang="es-AR" i="1">
                                  <a:latin typeface="Cambria Math" panose="02040503050406030204" pitchFamily="18" charset="0"/>
                                </a:rPr>
                              </m:ctrlPr>
                            </m:dPr>
                            <m:e>
                              <m:r>
                                <a:rPr lang="es-AR" i="1">
                                  <a:latin typeface="Cambria Math" panose="02040503050406030204" pitchFamily="18" charset="0"/>
                                </a:rPr>
                                <m:t>𝛽</m:t>
                              </m:r>
                              <m:r>
                                <a:rPr lang="es-AR" i="1">
                                  <a:latin typeface="Cambria Math" panose="02040503050406030204" pitchFamily="18" charset="0"/>
                                </a:rPr>
                                <m:t>+</m:t>
                              </m:r>
                              <m:r>
                                <a:rPr lang="es-AR" i="1">
                                  <a:latin typeface="Cambria Math" panose="02040503050406030204" pitchFamily="18" charset="0"/>
                                </a:rPr>
                                <m:t>𝛼</m:t>
                              </m:r>
                            </m:e>
                          </m:d>
                        </m:num>
                        <m:den>
                          <m:r>
                            <a:rPr lang="es-AR" i="1">
                              <a:latin typeface="Cambria Math" panose="02040503050406030204" pitchFamily="18" charset="0"/>
                            </a:rPr>
                            <m:t>2</m:t>
                          </m:r>
                        </m:den>
                      </m:f>
                    </m:oMath>
                  </m:oMathPara>
                </a14:m>
                <a:endParaRPr lang="es-AR" dirty="0">
                  <a:latin typeface="Century Gothic" panose="020B0502020202020204" pitchFamily="34" charset="0"/>
                </a:endParaRPr>
              </a:p>
              <a:p>
                <a:pPr>
                  <a:lnSpc>
                    <a:spcPct val="107000"/>
                  </a:lnSpc>
                  <a:spcAft>
                    <a:spcPts val="800"/>
                  </a:spcAft>
                </a:pPr>
                <a:endParaRPr lang="es-AR" b="1" dirty="0">
                  <a:solidFill>
                    <a:srgbClr val="FF0000"/>
                  </a:solidFill>
                  <a:latin typeface="Century Gothic" panose="020B0502020202020204" pitchFamily="34" charset="0"/>
                  <a:ea typeface="Cambria Math" panose="02040503050406030204" pitchFamily="18" charset="0"/>
                </a:endParaRPr>
              </a:p>
              <a:p>
                <a:pPr>
                  <a:lnSpc>
                    <a:spcPct val="107000"/>
                  </a:lnSpc>
                  <a:spcAft>
                    <a:spcPts val="800"/>
                  </a:spcAft>
                </a:pPr>
                <a:r>
                  <a:rPr lang="es-AR" b="1" dirty="0">
                    <a:solidFill>
                      <a:srgbClr val="2E3192"/>
                    </a:solidFill>
                    <a:latin typeface="Century Gothic" panose="020B0502020202020204" pitchFamily="34" charset="0"/>
                    <a:ea typeface="Cambria Math" panose="02040503050406030204" pitchFamily="18" charset="0"/>
                  </a:rPr>
                  <a:t>Modo</a:t>
                </a:r>
              </a:p>
              <a:p>
                <a:pPr>
                  <a:lnSpc>
                    <a:spcPct val="107000"/>
                  </a:lnSpc>
                  <a:spcAft>
                    <a:spcPts val="800"/>
                  </a:spcAft>
                </a:pPr>
                <a:r>
                  <a:rPr lang="es-AR" dirty="0">
                    <a:latin typeface="Century Gothic" panose="020B0502020202020204" pitchFamily="34" charset="0"/>
                  </a:rPr>
                  <a:t>No tiene modo esta variable aleatoria por ser una constante.</a:t>
                </a:r>
              </a:p>
            </p:txBody>
          </p:sp>
        </mc:Choice>
        <mc:Fallback>
          <p:sp>
            <p:nvSpPr>
              <p:cNvPr id="2" name="Rectángulo 1">
                <a:extLst>
                  <a:ext uri="{FF2B5EF4-FFF2-40B4-BE49-F238E27FC236}">
                    <a16:creationId xmlns:a16="http://schemas.microsoft.com/office/drawing/2014/main" id="{EFAE0C41-75F4-44CC-A2FF-EF32E0B30F59}"/>
                  </a:ext>
                </a:extLst>
              </p:cNvPr>
              <p:cNvSpPr>
                <a:spLocks noRot="1" noChangeAspect="1" noMove="1" noResize="1" noEditPoints="1" noAdjustHandles="1" noChangeArrowheads="1" noChangeShapeType="1" noTextEdit="1"/>
              </p:cNvSpPr>
              <p:nvPr/>
            </p:nvSpPr>
            <p:spPr>
              <a:xfrm>
                <a:off x="1524000" y="908721"/>
                <a:ext cx="9144000" cy="5322163"/>
              </a:xfrm>
              <a:prstGeom prst="rect">
                <a:avLst/>
              </a:prstGeom>
              <a:blipFill>
                <a:blip r:embed="rId2"/>
                <a:stretch>
                  <a:fillRect l="-533" t="-687" b="-687"/>
                </a:stretch>
              </a:blipFill>
            </p:spPr>
            <p:txBody>
              <a:bodyPr/>
              <a:lstStyle/>
              <a:p>
                <a:r>
                  <a:rPr lang="es-AR">
                    <a:noFill/>
                  </a:rPr>
                  <a:t> </a:t>
                </a:r>
              </a:p>
            </p:txBody>
          </p:sp>
        </mc:Fallback>
      </mc:AlternateContent>
    </p:spTree>
    <p:extLst>
      <p:ext uri="{BB962C8B-B14F-4D97-AF65-F5344CB8AC3E}">
        <p14:creationId xmlns:p14="http://schemas.microsoft.com/office/powerpoint/2010/main" val="159352933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Rectángulo 1">
                <a:extLst>
                  <a:ext uri="{FF2B5EF4-FFF2-40B4-BE49-F238E27FC236}">
                    <a16:creationId xmlns:a16="http://schemas.microsoft.com/office/drawing/2014/main" id="{1593B432-D3C2-43F7-B9F9-57435A9D8916}"/>
                  </a:ext>
                </a:extLst>
              </p:cNvPr>
              <p:cNvSpPr/>
              <p:nvPr/>
            </p:nvSpPr>
            <p:spPr>
              <a:xfrm>
                <a:off x="1529230" y="908721"/>
                <a:ext cx="9138770" cy="5871159"/>
              </a:xfrm>
              <a:prstGeom prst="rect">
                <a:avLst/>
              </a:prstGeom>
            </p:spPr>
            <p:txBody>
              <a:bodyPr wrap="square">
                <a:spAutoFit/>
              </a:bodyPr>
              <a:lstStyle/>
              <a:p>
                <a:pPr>
                  <a:lnSpc>
                    <a:spcPct val="107000"/>
                  </a:lnSpc>
                  <a:spcAft>
                    <a:spcPts val="800"/>
                  </a:spcAft>
                </a:pPr>
                <a:r>
                  <a:rPr lang="es-AR" b="1" dirty="0">
                    <a:solidFill>
                      <a:srgbClr val="2E3192"/>
                    </a:solidFill>
                    <a:latin typeface="Century Gothic" panose="020B0502020202020204" pitchFamily="34" charset="0"/>
                    <a:ea typeface="Cambria Math" panose="02040503050406030204" pitchFamily="18" charset="0"/>
                  </a:rPr>
                  <a:t>Percentiles</a:t>
                </a:r>
              </a:p>
              <a:p>
                <a:pP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es-AR" i="1">
                              <a:latin typeface="Cambria Math" panose="02040503050406030204" pitchFamily="18" charset="0"/>
                              <a:cs typeface="Times New Roman" panose="02020603050405020304" pitchFamily="18" charset="0"/>
                            </a:rPr>
                          </m:ctrlPr>
                        </m:sSubPr>
                        <m:e>
                          <m:r>
                            <a:rPr lang="es-AR" i="1">
                              <a:latin typeface="Cambria Math" panose="02040503050406030204" pitchFamily="18" charset="0"/>
                              <a:cs typeface="Times New Roman" panose="02020603050405020304" pitchFamily="18" charset="0"/>
                            </a:rPr>
                            <m:t>𝐹</m:t>
                          </m:r>
                        </m:e>
                        <m:sub>
                          <m:r>
                            <a:rPr lang="es-AR" i="1">
                              <a:latin typeface="Cambria Math" panose="02040503050406030204" pitchFamily="18" charset="0"/>
                              <a:cs typeface="Times New Roman" panose="02020603050405020304" pitchFamily="18" charset="0"/>
                            </a:rPr>
                            <m:t>𝑋</m:t>
                          </m:r>
                        </m:sub>
                      </m:sSub>
                      <m:d>
                        <m:dPr>
                          <m:ctrlPr>
                            <a:rPr lang="es-AR" i="1">
                              <a:latin typeface="Cambria Math" panose="02040503050406030204" pitchFamily="18" charset="0"/>
                              <a:ea typeface="Times New Roman" panose="02020603050405020304" pitchFamily="18" charset="0"/>
                              <a:cs typeface="Times New Roman" panose="02020603050405020304" pitchFamily="18" charset="0"/>
                            </a:rPr>
                          </m:ctrlPr>
                        </m:dPr>
                        <m:e>
                          <m:r>
                            <a:rPr lang="es-AR" i="1">
                              <a:latin typeface="Cambria Math" panose="02040503050406030204" pitchFamily="18" charset="0"/>
                              <a:ea typeface="Times New Roman" panose="02020603050405020304" pitchFamily="18" charset="0"/>
                              <a:cs typeface="Times New Roman" panose="02020603050405020304" pitchFamily="18" charset="0"/>
                            </a:rPr>
                            <m:t>𝑥</m:t>
                          </m:r>
                        </m:e>
                      </m:d>
                      <m:r>
                        <a:rPr lang="es-AR" i="1">
                          <a:latin typeface="Cambria Math" panose="02040503050406030204" pitchFamily="18" charset="0"/>
                          <a:ea typeface="Times New Roman" panose="02020603050405020304" pitchFamily="18" charset="0"/>
                          <a:cs typeface="Times New Roman" panose="02020603050405020304" pitchFamily="18" charset="0"/>
                        </a:rPr>
                        <m:t>=</m:t>
                      </m:r>
                      <m:f>
                        <m:fPr>
                          <m:ctrlPr>
                            <a:rPr lang="es-AR" i="1">
                              <a:latin typeface="Cambria Math" panose="02040503050406030204" pitchFamily="18" charset="0"/>
                              <a:ea typeface="Times New Roman" panose="02020603050405020304" pitchFamily="18" charset="0"/>
                              <a:cs typeface="Times New Roman" panose="02020603050405020304" pitchFamily="18" charset="0"/>
                            </a:rPr>
                          </m:ctrlPr>
                        </m:fPr>
                        <m:num>
                          <m:sSub>
                            <m:sSubPr>
                              <m:ctrlPr>
                                <a:rPr lang="es-AR" i="1">
                                  <a:latin typeface="Cambria Math" panose="02040503050406030204" pitchFamily="18" charset="0"/>
                                  <a:cs typeface="Times New Roman" panose="02020603050405020304" pitchFamily="18" charset="0"/>
                                </a:rPr>
                              </m:ctrlPr>
                            </m:sSubPr>
                            <m:e>
                              <m:r>
                                <a:rPr lang="es-AR" i="1">
                                  <a:latin typeface="Cambria Math" panose="02040503050406030204" pitchFamily="18" charset="0"/>
                                  <a:cs typeface="Times New Roman" panose="02020603050405020304" pitchFamily="18" charset="0"/>
                                </a:rPr>
                                <m:t>𝑥</m:t>
                              </m:r>
                            </m:e>
                            <m:sub>
                              <m:r>
                                <a:rPr lang="es-AR" i="1">
                                  <a:latin typeface="Cambria Math" panose="02040503050406030204" pitchFamily="18" charset="0"/>
                                  <a:cs typeface="Times New Roman" panose="02020603050405020304" pitchFamily="18" charset="0"/>
                                </a:rPr>
                                <m:t>𝑘</m:t>
                              </m:r>
                            </m:sub>
                          </m:sSub>
                          <m:r>
                            <a:rPr lang="es-AR" i="1">
                              <a:latin typeface="Cambria Math" panose="02040503050406030204" pitchFamily="18" charset="0"/>
                              <a:ea typeface="Times New Roman" panose="02020603050405020304" pitchFamily="18" charset="0"/>
                              <a:cs typeface="Times New Roman" panose="02020603050405020304" pitchFamily="18" charset="0"/>
                            </a:rPr>
                            <m:t>−</m:t>
                          </m:r>
                          <m:r>
                            <a:rPr lang="es-AR" i="1">
                              <a:latin typeface="Cambria Math" panose="02040503050406030204" pitchFamily="18" charset="0"/>
                              <a:ea typeface="Times New Roman" panose="02020603050405020304" pitchFamily="18" charset="0"/>
                              <a:cs typeface="Times New Roman" panose="02020603050405020304" pitchFamily="18" charset="0"/>
                            </a:rPr>
                            <m:t>𝛼</m:t>
                          </m:r>
                        </m:num>
                        <m:den>
                          <m:r>
                            <a:rPr lang="es-AR" i="1">
                              <a:latin typeface="Cambria Math" panose="02040503050406030204" pitchFamily="18" charset="0"/>
                              <a:ea typeface="Times New Roman" panose="02020603050405020304" pitchFamily="18" charset="0"/>
                              <a:cs typeface="Times New Roman" panose="02020603050405020304" pitchFamily="18" charset="0"/>
                            </a:rPr>
                            <m:t>𝛽</m:t>
                          </m:r>
                          <m:r>
                            <a:rPr lang="es-AR" i="1">
                              <a:latin typeface="Cambria Math" panose="02040503050406030204" pitchFamily="18" charset="0"/>
                              <a:ea typeface="Times New Roman" panose="02020603050405020304" pitchFamily="18" charset="0"/>
                              <a:cs typeface="Times New Roman" panose="02020603050405020304" pitchFamily="18" charset="0"/>
                            </a:rPr>
                            <m:t>−</m:t>
                          </m:r>
                          <m:r>
                            <a:rPr lang="es-AR" i="1">
                              <a:latin typeface="Cambria Math" panose="02040503050406030204" pitchFamily="18" charset="0"/>
                              <a:ea typeface="Times New Roman" panose="02020603050405020304" pitchFamily="18" charset="0"/>
                              <a:cs typeface="Times New Roman" panose="02020603050405020304" pitchFamily="18" charset="0"/>
                            </a:rPr>
                            <m:t>𝛼</m:t>
                          </m:r>
                        </m:den>
                      </m:f>
                      <m:r>
                        <a:rPr lang="es-AR" i="1">
                          <a:latin typeface="Cambria Math" panose="02040503050406030204" pitchFamily="18" charset="0"/>
                          <a:ea typeface="Times New Roman" panose="02020603050405020304" pitchFamily="18" charset="0"/>
                          <a:cs typeface="Times New Roman" panose="02020603050405020304" pitchFamily="18" charset="0"/>
                        </a:rPr>
                        <m:t>=</m:t>
                      </m:r>
                      <m:r>
                        <a:rPr lang="es-AR" i="1">
                          <a:latin typeface="Cambria Math" panose="02040503050406030204" pitchFamily="18" charset="0"/>
                          <a:ea typeface="Times New Roman" panose="02020603050405020304" pitchFamily="18" charset="0"/>
                          <a:cs typeface="Times New Roman" panose="02020603050405020304" pitchFamily="18" charset="0"/>
                        </a:rPr>
                        <m:t>𝑘</m:t>
                      </m:r>
                      <m:r>
                        <a:rPr lang="es-AR" i="1">
                          <a:latin typeface="Cambria Math" panose="02040503050406030204" pitchFamily="18" charset="0"/>
                          <a:ea typeface="Times New Roman" panose="02020603050405020304" pitchFamily="18" charset="0"/>
                          <a:cs typeface="Times New Roman" panose="02020603050405020304" pitchFamily="18" charset="0"/>
                        </a:rPr>
                        <m:t>%=</m:t>
                      </m:r>
                      <m:f>
                        <m:fPr>
                          <m:ctrlPr>
                            <a:rPr lang="es-AR" i="1">
                              <a:latin typeface="Cambria Math" panose="02040503050406030204" pitchFamily="18" charset="0"/>
                              <a:ea typeface="Times New Roman" panose="02020603050405020304" pitchFamily="18" charset="0"/>
                              <a:cs typeface="Times New Roman" panose="02020603050405020304" pitchFamily="18" charset="0"/>
                            </a:rPr>
                          </m:ctrlPr>
                        </m:fPr>
                        <m:num>
                          <m:r>
                            <a:rPr lang="es-AR" i="1">
                              <a:latin typeface="Cambria Math" panose="02040503050406030204" pitchFamily="18" charset="0"/>
                              <a:ea typeface="Times New Roman" panose="02020603050405020304" pitchFamily="18" charset="0"/>
                              <a:cs typeface="Times New Roman" panose="02020603050405020304" pitchFamily="18" charset="0"/>
                            </a:rPr>
                            <m:t>𝑘</m:t>
                          </m:r>
                        </m:num>
                        <m:den>
                          <m:r>
                            <a:rPr lang="es-AR" i="1">
                              <a:latin typeface="Cambria Math" panose="02040503050406030204" pitchFamily="18" charset="0"/>
                              <a:ea typeface="Times New Roman" panose="02020603050405020304" pitchFamily="18" charset="0"/>
                              <a:cs typeface="Times New Roman" panose="02020603050405020304" pitchFamily="18" charset="0"/>
                            </a:rPr>
                            <m:t>100</m:t>
                          </m:r>
                        </m:den>
                      </m:f>
                    </m:oMath>
                  </m:oMathPara>
                </a14:m>
                <a:endParaRPr lang="es-AR" dirty="0">
                  <a:latin typeface="Century Gothic" panose="020B0502020202020204" pitchFamily="34" charset="0"/>
                  <a:ea typeface="Times New Roman" panose="02020603050405020304" pitchFamily="18" charset="0"/>
                  <a:cs typeface="Times New Roman" panose="02020603050405020304" pitchFamily="18" charset="0"/>
                </a:endParaRPr>
              </a:p>
              <a:p>
                <a:pPr>
                  <a:lnSpc>
                    <a:spcPct val="107000"/>
                  </a:lnSpc>
                  <a:spcAft>
                    <a:spcPts val="800"/>
                  </a:spcAft>
                </a:pPr>
                <a:endParaRPr lang="es-AR" dirty="0">
                  <a:solidFill>
                    <a:srgbClr val="FF0000"/>
                  </a:solidFill>
                  <a:latin typeface="Century Gothic" panose="020B0502020202020204" pitchFamily="34" charset="0"/>
                  <a:ea typeface="Cambria Math" panose="020405030504060302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es-AR" i="1">
                              <a:latin typeface="Cambria Math" panose="02040503050406030204" pitchFamily="18" charset="0"/>
                              <a:cs typeface="Times New Roman" panose="02020603050405020304" pitchFamily="18" charset="0"/>
                            </a:rPr>
                          </m:ctrlPr>
                        </m:sSubPr>
                        <m:e>
                          <m:r>
                            <a:rPr lang="es-AR" i="1">
                              <a:latin typeface="Cambria Math" panose="02040503050406030204" pitchFamily="18" charset="0"/>
                              <a:cs typeface="Times New Roman" panose="02020603050405020304" pitchFamily="18" charset="0"/>
                            </a:rPr>
                            <m:t>𝑥</m:t>
                          </m:r>
                        </m:e>
                        <m:sub>
                          <m:r>
                            <a:rPr lang="es-AR" i="1">
                              <a:latin typeface="Cambria Math" panose="02040503050406030204" pitchFamily="18" charset="0"/>
                              <a:cs typeface="Times New Roman" panose="02020603050405020304" pitchFamily="18" charset="0"/>
                            </a:rPr>
                            <m:t>𝑘</m:t>
                          </m:r>
                        </m:sub>
                      </m:sSub>
                      <m:r>
                        <a:rPr lang="es-AR" i="1">
                          <a:latin typeface="Cambria Math" panose="02040503050406030204" pitchFamily="18" charset="0"/>
                          <a:cs typeface="Times New Roman" panose="02020603050405020304" pitchFamily="18" charset="0"/>
                        </a:rPr>
                        <m:t>=</m:t>
                      </m:r>
                      <m:f>
                        <m:fPr>
                          <m:ctrlPr>
                            <a:rPr lang="es-AR" i="1">
                              <a:latin typeface="Cambria Math" panose="02040503050406030204" pitchFamily="18" charset="0"/>
                              <a:ea typeface="Times New Roman" panose="02020603050405020304" pitchFamily="18" charset="0"/>
                              <a:cs typeface="Times New Roman" panose="02020603050405020304" pitchFamily="18" charset="0"/>
                            </a:rPr>
                          </m:ctrlPr>
                        </m:fPr>
                        <m:num>
                          <m:r>
                            <a:rPr lang="es-AR" i="1">
                              <a:latin typeface="Cambria Math" panose="02040503050406030204" pitchFamily="18" charset="0"/>
                              <a:ea typeface="Times New Roman" panose="02020603050405020304" pitchFamily="18" charset="0"/>
                              <a:cs typeface="Times New Roman" panose="02020603050405020304" pitchFamily="18" charset="0"/>
                            </a:rPr>
                            <m:t>𝑘</m:t>
                          </m:r>
                        </m:num>
                        <m:den>
                          <m:r>
                            <a:rPr lang="es-AR" i="1">
                              <a:latin typeface="Cambria Math" panose="02040503050406030204" pitchFamily="18" charset="0"/>
                              <a:ea typeface="Times New Roman" panose="02020603050405020304" pitchFamily="18" charset="0"/>
                              <a:cs typeface="Times New Roman" panose="02020603050405020304" pitchFamily="18" charset="0"/>
                            </a:rPr>
                            <m:t>100</m:t>
                          </m:r>
                        </m:den>
                      </m:f>
                      <m:d>
                        <m:dPr>
                          <m:ctrlPr>
                            <a:rPr lang="es-AR" i="1">
                              <a:latin typeface="Cambria Math" panose="02040503050406030204" pitchFamily="18" charset="0"/>
                              <a:ea typeface="Times New Roman" panose="02020603050405020304" pitchFamily="18" charset="0"/>
                              <a:cs typeface="Times New Roman" panose="02020603050405020304" pitchFamily="18" charset="0"/>
                            </a:rPr>
                          </m:ctrlPr>
                        </m:dPr>
                        <m:e>
                          <m:r>
                            <a:rPr lang="es-AR" i="1">
                              <a:latin typeface="Cambria Math" panose="02040503050406030204" pitchFamily="18" charset="0"/>
                              <a:ea typeface="Times New Roman" panose="02020603050405020304" pitchFamily="18" charset="0"/>
                              <a:cs typeface="Times New Roman" panose="02020603050405020304" pitchFamily="18" charset="0"/>
                            </a:rPr>
                            <m:t>𝛽</m:t>
                          </m:r>
                          <m:r>
                            <a:rPr lang="es-AR" i="1">
                              <a:latin typeface="Cambria Math" panose="02040503050406030204" pitchFamily="18" charset="0"/>
                              <a:ea typeface="Times New Roman" panose="02020603050405020304" pitchFamily="18" charset="0"/>
                              <a:cs typeface="Times New Roman" panose="02020603050405020304" pitchFamily="18" charset="0"/>
                            </a:rPr>
                            <m:t>−</m:t>
                          </m:r>
                          <m:r>
                            <a:rPr lang="es-AR" i="1">
                              <a:latin typeface="Cambria Math" panose="02040503050406030204" pitchFamily="18" charset="0"/>
                              <a:ea typeface="Times New Roman" panose="02020603050405020304" pitchFamily="18" charset="0"/>
                              <a:cs typeface="Times New Roman" panose="02020603050405020304" pitchFamily="18" charset="0"/>
                            </a:rPr>
                            <m:t>𝛼</m:t>
                          </m:r>
                        </m:e>
                      </m:d>
                      <m:r>
                        <a:rPr lang="es-AR" i="1">
                          <a:latin typeface="Cambria Math" panose="02040503050406030204" pitchFamily="18" charset="0"/>
                          <a:ea typeface="Times New Roman" panose="02020603050405020304" pitchFamily="18" charset="0"/>
                          <a:cs typeface="Times New Roman" panose="02020603050405020304" pitchFamily="18" charset="0"/>
                        </a:rPr>
                        <m:t>+</m:t>
                      </m:r>
                      <m:r>
                        <a:rPr lang="es-AR" i="1">
                          <a:latin typeface="Cambria Math" panose="02040503050406030204" pitchFamily="18" charset="0"/>
                          <a:ea typeface="Times New Roman" panose="02020603050405020304" pitchFamily="18" charset="0"/>
                          <a:cs typeface="Times New Roman" panose="02020603050405020304" pitchFamily="18" charset="0"/>
                        </a:rPr>
                        <m:t>𝛼</m:t>
                      </m:r>
                    </m:oMath>
                  </m:oMathPara>
                </a14:m>
                <a:endParaRPr lang="es-AR" dirty="0">
                  <a:latin typeface="Century Gothic" panose="020B0502020202020204" pitchFamily="34" charset="0"/>
                  <a:ea typeface="Times New Roman" panose="02020603050405020304" pitchFamily="18" charset="0"/>
                  <a:cs typeface="Times New Roman" panose="02020603050405020304" pitchFamily="18" charset="0"/>
                </a:endParaRPr>
              </a:p>
              <a:p>
                <a:pPr>
                  <a:lnSpc>
                    <a:spcPct val="107000"/>
                  </a:lnSpc>
                  <a:spcAft>
                    <a:spcPts val="800"/>
                  </a:spcAft>
                </a:pPr>
                <a:endParaRPr lang="es-AR" dirty="0">
                  <a:solidFill>
                    <a:srgbClr val="FF0000"/>
                  </a:solidFill>
                  <a:latin typeface="Century Gothic" panose="020B0502020202020204" pitchFamily="34" charset="0"/>
                  <a:ea typeface="Cambria Math" panose="020405030504060302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es-AR" i="1">
                              <a:latin typeface="Cambria Math" panose="02040503050406030204" pitchFamily="18" charset="0"/>
                              <a:cs typeface="Times New Roman" panose="02020603050405020304" pitchFamily="18" charset="0"/>
                            </a:rPr>
                          </m:ctrlPr>
                        </m:sSubPr>
                        <m:e>
                          <m:r>
                            <a:rPr lang="es-AR" i="1">
                              <a:latin typeface="Cambria Math" panose="02040503050406030204" pitchFamily="18" charset="0"/>
                              <a:cs typeface="Times New Roman" panose="02020603050405020304" pitchFamily="18" charset="0"/>
                            </a:rPr>
                            <m:t>𝑥</m:t>
                          </m:r>
                        </m:e>
                        <m:sub>
                          <m:r>
                            <a:rPr lang="es-AR" i="1">
                              <a:latin typeface="Cambria Math" panose="02040503050406030204" pitchFamily="18" charset="0"/>
                              <a:cs typeface="Times New Roman" panose="02020603050405020304" pitchFamily="18" charset="0"/>
                            </a:rPr>
                            <m:t>𝑘</m:t>
                          </m:r>
                        </m:sub>
                      </m:sSub>
                      <m:r>
                        <a:rPr lang="es-AR" i="1">
                          <a:latin typeface="Cambria Math" panose="02040503050406030204" pitchFamily="18" charset="0"/>
                          <a:cs typeface="Times New Roman" panose="02020603050405020304" pitchFamily="18" charset="0"/>
                        </a:rPr>
                        <m:t>=</m:t>
                      </m:r>
                      <m:r>
                        <a:rPr lang="es-AR" i="1">
                          <a:latin typeface="Cambria Math" panose="02040503050406030204" pitchFamily="18" charset="0"/>
                        </a:rPr>
                        <m:t>𝛼</m:t>
                      </m:r>
                      <m:r>
                        <a:rPr lang="es-AR" i="1">
                          <a:latin typeface="Cambria Math" panose="02040503050406030204" pitchFamily="18" charset="0"/>
                        </a:rPr>
                        <m:t>+</m:t>
                      </m:r>
                      <m:f>
                        <m:fPr>
                          <m:ctrlPr>
                            <a:rPr lang="es-AR" i="1">
                              <a:latin typeface="Cambria Math" panose="02040503050406030204" pitchFamily="18" charset="0"/>
                            </a:rPr>
                          </m:ctrlPr>
                        </m:fPr>
                        <m:num>
                          <m:r>
                            <a:rPr lang="es-AR" i="1">
                              <a:latin typeface="Cambria Math" panose="02040503050406030204" pitchFamily="18" charset="0"/>
                            </a:rPr>
                            <m:t>𝑘</m:t>
                          </m:r>
                        </m:num>
                        <m:den>
                          <m:r>
                            <a:rPr lang="es-AR" i="1">
                              <a:latin typeface="Cambria Math" panose="02040503050406030204" pitchFamily="18" charset="0"/>
                            </a:rPr>
                            <m:t>100</m:t>
                          </m:r>
                        </m:den>
                      </m:f>
                      <m:r>
                        <a:rPr lang="es-AR" i="1">
                          <a:latin typeface="Cambria Math" panose="02040503050406030204" pitchFamily="18" charset="0"/>
                        </a:rPr>
                        <m:t>(</m:t>
                      </m:r>
                      <m:r>
                        <a:rPr lang="es-AR" i="1">
                          <a:latin typeface="Cambria Math" panose="02040503050406030204" pitchFamily="18" charset="0"/>
                        </a:rPr>
                        <m:t>𝛽</m:t>
                      </m:r>
                      <m:r>
                        <a:rPr lang="es-AR" i="1">
                          <a:latin typeface="Cambria Math" panose="02040503050406030204" pitchFamily="18" charset="0"/>
                        </a:rPr>
                        <m:t>−</m:t>
                      </m:r>
                      <m:r>
                        <a:rPr lang="es-AR" i="1">
                          <a:latin typeface="Cambria Math" panose="02040503050406030204" pitchFamily="18" charset="0"/>
                        </a:rPr>
                        <m:t>𝛼</m:t>
                      </m:r>
                      <m:r>
                        <a:rPr lang="es-AR" i="1">
                          <a:latin typeface="Cambria Math" panose="02040503050406030204" pitchFamily="18" charset="0"/>
                        </a:rPr>
                        <m:t>)</m:t>
                      </m:r>
                    </m:oMath>
                  </m:oMathPara>
                </a14:m>
                <a:endParaRPr lang="es-AR" dirty="0">
                  <a:latin typeface="Century Gothic" panose="020B0502020202020204" pitchFamily="34" charset="0"/>
                </a:endParaRPr>
              </a:p>
              <a:p>
                <a:pPr>
                  <a:lnSpc>
                    <a:spcPct val="107000"/>
                  </a:lnSpc>
                  <a:spcAft>
                    <a:spcPts val="800"/>
                  </a:spcAft>
                </a:pPr>
                <a:endParaRPr lang="es-AR" dirty="0">
                  <a:latin typeface="Century Gothic" panose="020B0502020202020204" pitchFamily="34" charset="0"/>
                </a:endParaRPr>
              </a:p>
              <a:p>
                <a:pPr>
                  <a:lnSpc>
                    <a:spcPct val="107000"/>
                  </a:lnSpc>
                  <a:spcAft>
                    <a:spcPts val="800"/>
                  </a:spcAft>
                </a:pPr>
                <a:r>
                  <a:rPr lang="es-AR" dirty="0">
                    <a:latin typeface="Century Gothic" panose="020B0502020202020204" pitchFamily="34" charset="0"/>
                  </a:rPr>
                  <a:t>Por ejemplo, </a:t>
                </a:r>
                <a14:m>
                  <m:oMath xmlns:m="http://schemas.openxmlformats.org/officeDocument/2006/math">
                    <m:r>
                      <a:rPr lang="es-AR" i="1">
                        <a:latin typeface="Cambria Math" panose="02040503050406030204" pitchFamily="18" charset="0"/>
                      </a:rPr>
                      <m:t>𝑋</m:t>
                    </m:r>
                    <m:r>
                      <a:rPr lang="es-AR" i="1">
                        <a:latin typeface="Cambria Math" panose="02040503050406030204" pitchFamily="18" charset="0"/>
                      </a:rPr>
                      <m:t> ~ </m:t>
                    </m:r>
                    <m:r>
                      <a:rPr lang="es-AR" i="1">
                        <a:latin typeface="Cambria Math" panose="02040503050406030204" pitchFamily="18" charset="0"/>
                      </a:rPr>
                      <m:t>𝑈𝑛</m:t>
                    </m:r>
                    <m:d>
                      <m:dPr>
                        <m:ctrlPr>
                          <a:rPr lang="es-AR" i="1">
                            <a:latin typeface="Cambria Math" panose="02040503050406030204" pitchFamily="18" charset="0"/>
                          </a:rPr>
                        </m:ctrlPr>
                      </m:dPr>
                      <m:e>
                        <m:r>
                          <a:rPr lang="es-AR" i="1">
                            <a:latin typeface="Cambria Math" panose="02040503050406030204" pitchFamily="18" charset="0"/>
                          </a:rPr>
                          <m:t>100;200</m:t>
                        </m:r>
                      </m:e>
                    </m:d>
                  </m:oMath>
                </a14:m>
                <a:endParaRPr lang="es-AR" dirty="0">
                  <a:latin typeface="Century Gothic" panose="020B0502020202020204" pitchFamily="34"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es-AR" i="1">
                              <a:latin typeface="Cambria Math" panose="02040503050406030204" pitchFamily="18" charset="0"/>
                              <a:cs typeface="Times New Roman" panose="02020603050405020304" pitchFamily="18" charset="0"/>
                            </a:rPr>
                          </m:ctrlPr>
                        </m:sSubPr>
                        <m:e>
                          <m:r>
                            <a:rPr lang="es-AR" i="1">
                              <a:latin typeface="Cambria Math" panose="02040503050406030204" pitchFamily="18" charset="0"/>
                              <a:cs typeface="Times New Roman" panose="02020603050405020304" pitchFamily="18" charset="0"/>
                            </a:rPr>
                            <m:t>𝑥</m:t>
                          </m:r>
                        </m:e>
                        <m:sub>
                          <m:r>
                            <a:rPr lang="es-AR" i="1">
                              <a:latin typeface="Cambria Math" panose="02040503050406030204" pitchFamily="18" charset="0"/>
                              <a:cs typeface="Times New Roman" panose="02020603050405020304" pitchFamily="18" charset="0"/>
                            </a:rPr>
                            <m:t>75</m:t>
                          </m:r>
                        </m:sub>
                      </m:sSub>
                      <m:r>
                        <a:rPr lang="es-AR" i="1">
                          <a:latin typeface="Cambria Math" panose="02040503050406030204" pitchFamily="18" charset="0"/>
                          <a:cs typeface="Times New Roman" panose="02020603050405020304" pitchFamily="18" charset="0"/>
                        </a:rPr>
                        <m:t>=</m:t>
                      </m:r>
                      <m:r>
                        <a:rPr lang="es-AR" i="1">
                          <a:latin typeface="Cambria Math" panose="02040503050406030204" pitchFamily="18" charset="0"/>
                          <a:cs typeface="Times New Roman" panose="02020603050405020304" pitchFamily="18" charset="0"/>
                        </a:rPr>
                        <m:t>100</m:t>
                      </m:r>
                      <m:r>
                        <a:rPr lang="es-AR" i="1">
                          <a:latin typeface="Cambria Math" panose="02040503050406030204" pitchFamily="18" charset="0"/>
                        </a:rPr>
                        <m:t>+</m:t>
                      </m:r>
                      <m:f>
                        <m:fPr>
                          <m:ctrlPr>
                            <a:rPr lang="es-AR" i="1">
                              <a:latin typeface="Cambria Math" panose="02040503050406030204" pitchFamily="18" charset="0"/>
                            </a:rPr>
                          </m:ctrlPr>
                        </m:fPr>
                        <m:num>
                          <m:r>
                            <a:rPr lang="es-AR" i="1">
                              <a:latin typeface="Cambria Math" panose="02040503050406030204" pitchFamily="18" charset="0"/>
                            </a:rPr>
                            <m:t>75</m:t>
                          </m:r>
                        </m:num>
                        <m:den>
                          <m:r>
                            <a:rPr lang="es-AR" i="1">
                              <a:latin typeface="Cambria Math" panose="02040503050406030204" pitchFamily="18" charset="0"/>
                            </a:rPr>
                            <m:t>100</m:t>
                          </m:r>
                        </m:den>
                      </m:f>
                      <m:d>
                        <m:dPr>
                          <m:ctrlPr>
                            <a:rPr lang="es-AR" i="1">
                              <a:latin typeface="Cambria Math" panose="02040503050406030204" pitchFamily="18" charset="0"/>
                            </a:rPr>
                          </m:ctrlPr>
                        </m:dPr>
                        <m:e>
                          <m:r>
                            <a:rPr lang="es-AR" i="1">
                              <a:latin typeface="Cambria Math" panose="02040503050406030204" pitchFamily="18" charset="0"/>
                            </a:rPr>
                            <m:t>200</m:t>
                          </m:r>
                          <m:r>
                            <a:rPr lang="es-AR" i="1">
                              <a:latin typeface="Cambria Math" panose="02040503050406030204" pitchFamily="18" charset="0"/>
                            </a:rPr>
                            <m:t>−</m:t>
                          </m:r>
                          <m:r>
                            <a:rPr lang="es-AR" i="1">
                              <a:latin typeface="Cambria Math" panose="02040503050406030204" pitchFamily="18" charset="0"/>
                            </a:rPr>
                            <m:t>100</m:t>
                          </m:r>
                        </m:e>
                      </m:d>
                      <m:r>
                        <a:rPr lang="es-AR" i="1">
                          <a:latin typeface="Cambria Math" panose="02040503050406030204" pitchFamily="18" charset="0"/>
                        </a:rPr>
                        <m:t>=175</m:t>
                      </m:r>
                    </m:oMath>
                  </m:oMathPara>
                </a14:m>
                <a:endParaRPr lang="es-AR" dirty="0">
                  <a:latin typeface="Century Gothic" panose="020B0502020202020204" pitchFamily="34" charset="0"/>
                </a:endParaRPr>
              </a:p>
              <a:p>
                <a:pPr>
                  <a:lnSpc>
                    <a:spcPct val="107000"/>
                  </a:lnSpc>
                  <a:spcAft>
                    <a:spcPts val="800"/>
                  </a:spcAft>
                </a:pPr>
                <a:endParaRPr lang="es-AR" dirty="0">
                  <a:latin typeface="Century Gothic" panose="020B0502020202020204" pitchFamily="34" charset="0"/>
                </a:endParaRPr>
              </a:p>
              <a:p>
                <a:pPr>
                  <a:lnSpc>
                    <a:spcPct val="107000"/>
                  </a:lnSpc>
                  <a:spcAft>
                    <a:spcPts val="800"/>
                  </a:spcAft>
                </a:pPr>
                <a:r>
                  <a:rPr lang="es-AR" dirty="0">
                    <a:latin typeface="Century Gothic" panose="020B0502020202020204" pitchFamily="34" charset="0"/>
                  </a:rPr>
                  <a:t>El percentil 75 resulta ser 175 para esta variable aleatoria.</a:t>
                </a:r>
              </a:p>
              <a:p>
                <a:pPr>
                  <a:lnSpc>
                    <a:spcPct val="107000"/>
                  </a:lnSpc>
                  <a:spcAft>
                    <a:spcPts val="800"/>
                  </a:spcAft>
                </a:pPr>
                <a:endParaRPr lang="es-AR" dirty="0">
                  <a:solidFill>
                    <a:srgbClr val="FF0000"/>
                  </a:solidFill>
                  <a:latin typeface="Century Gothic" panose="020B0502020202020204" pitchFamily="34" charset="0"/>
                  <a:ea typeface="Cambria Math" panose="02040503050406030204" pitchFamily="18" charset="0"/>
                </a:endParaRPr>
              </a:p>
            </p:txBody>
          </p:sp>
        </mc:Choice>
        <mc:Fallback>
          <p:sp>
            <p:nvSpPr>
              <p:cNvPr id="2" name="Rectángulo 1">
                <a:extLst>
                  <a:ext uri="{FF2B5EF4-FFF2-40B4-BE49-F238E27FC236}">
                    <a16:creationId xmlns:a16="http://schemas.microsoft.com/office/drawing/2014/main" id="{1593B432-D3C2-43F7-B9F9-57435A9D8916}"/>
                  </a:ext>
                </a:extLst>
              </p:cNvPr>
              <p:cNvSpPr>
                <a:spLocks noRot="1" noChangeAspect="1" noMove="1" noResize="1" noEditPoints="1" noAdjustHandles="1" noChangeArrowheads="1" noChangeShapeType="1" noTextEdit="1"/>
              </p:cNvSpPr>
              <p:nvPr/>
            </p:nvSpPr>
            <p:spPr>
              <a:xfrm>
                <a:off x="1529230" y="908721"/>
                <a:ext cx="9138770" cy="5871159"/>
              </a:xfrm>
              <a:prstGeom prst="rect">
                <a:avLst/>
              </a:prstGeom>
              <a:blipFill>
                <a:blip r:embed="rId2"/>
                <a:stretch>
                  <a:fillRect l="-600" t="-623"/>
                </a:stretch>
              </a:blipFill>
            </p:spPr>
            <p:txBody>
              <a:bodyPr/>
              <a:lstStyle/>
              <a:p>
                <a:r>
                  <a:rPr lang="es-AR">
                    <a:noFill/>
                  </a:rPr>
                  <a:t> </a:t>
                </a:r>
              </a:p>
            </p:txBody>
          </p:sp>
        </mc:Fallback>
      </mc:AlternateContent>
    </p:spTree>
    <p:extLst>
      <p:ext uri="{BB962C8B-B14F-4D97-AF65-F5344CB8AC3E}">
        <p14:creationId xmlns:p14="http://schemas.microsoft.com/office/powerpoint/2010/main" val="67605985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8"/>
          <p:cNvSpPr txBox="1"/>
          <p:nvPr/>
        </p:nvSpPr>
        <p:spPr>
          <a:xfrm>
            <a:off x="1170428" y="2330766"/>
            <a:ext cx="8195994" cy="193899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AR" sz="6000" b="1" dirty="0">
                <a:solidFill>
                  <a:srgbClr val="172186"/>
                </a:solidFill>
                <a:latin typeface="Century Gothic" panose="020B0502020202020204" pitchFamily="34" charset="0"/>
              </a:rPr>
              <a:t>Distribuciones Continuas</a:t>
            </a:r>
            <a:endParaRPr kumimoji="0" lang="es-AR" sz="6000" b="1" i="0" u="none" strike="noStrike" kern="1200" cap="none" spc="0" normalizeH="0" baseline="0" noProof="0" dirty="0">
              <a:ln>
                <a:noFill/>
              </a:ln>
              <a:solidFill>
                <a:srgbClr val="172186"/>
              </a:solidFill>
              <a:effectLst/>
              <a:uLnTx/>
              <a:uFillTx/>
              <a:latin typeface="Century Gothic" panose="020B0502020202020204" pitchFamily="34" charset="0"/>
            </a:endParaRPr>
          </a:p>
        </p:txBody>
      </p:sp>
      <p:sp>
        <p:nvSpPr>
          <p:cNvPr id="3" name="TextBox 8">
            <a:extLst>
              <a:ext uri="{FF2B5EF4-FFF2-40B4-BE49-F238E27FC236}">
                <a16:creationId xmlns:a16="http://schemas.microsoft.com/office/drawing/2014/main" id="{EB0EABE4-5EA0-700B-3BAB-211FCEDDD169}"/>
              </a:ext>
            </a:extLst>
          </p:cNvPr>
          <p:cNvSpPr txBox="1"/>
          <p:nvPr/>
        </p:nvSpPr>
        <p:spPr>
          <a:xfrm>
            <a:off x="1170428" y="4269758"/>
            <a:ext cx="7139184" cy="584775"/>
          </a:xfrm>
          <a:prstGeom prst="rect">
            <a:avLst/>
          </a:prstGeom>
          <a:noFill/>
        </p:spPr>
        <p:txBody>
          <a:bodyPr wrap="square" rtlCol="0">
            <a:spAutoFit/>
          </a:bodyPr>
          <a:lstStyle/>
          <a:p>
            <a:r>
              <a:rPr lang="es-ES" sz="3200" dirty="0">
                <a:solidFill>
                  <a:srgbClr val="FD8204"/>
                </a:solidFill>
                <a:latin typeface="Century Gothic" panose="020B0502020202020204" pitchFamily="34" charset="0"/>
              </a:rPr>
              <a:t>Exponencial</a:t>
            </a:r>
          </a:p>
        </p:txBody>
      </p:sp>
    </p:spTree>
    <p:extLst>
      <p:ext uri="{BB962C8B-B14F-4D97-AF65-F5344CB8AC3E}">
        <p14:creationId xmlns:p14="http://schemas.microsoft.com/office/powerpoint/2010/main" val="3062055971"/>
      </p:ext>
    </p:extLst>
  </p:cSld>
  <p:clrMapOvr>
    <a:masterClrMapping/>
  </p:clrMapOvr>
  <p:transition spd="slow" advTm="3702">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1000"/>
                                        <p:tgtEl>
                                          <p:spTgt spid="3"/>
                                        </p:tgtEl>
                                      </p:cBhvr>
                                    </p:animEffect>
                                    <p:anim calcmode="lin" valueType="num">
                                      <p:cBhvr>
                                        <p:cTn id="14" dur="1000" fill="hold"/>
                                        <p:tgtEl>
                                          <p:spTgt spid="3"/>
                                        </p:tgtEl>
                                        <p:attrNameLst>
                                          <p:attrName>ppt_x</p:attrName>
                                        </p:attrNameLst>
                                      </p:cBhvr>
                                      <p:tavLst>
                                        <p:tav tm="0">
                                          <p:val>
                                            <p:strVal val="#ppt_x"/>
                                          </p:val>
                                        </p:tav>
                                        <p:tav tm="100000">
                                          <p:val>
                                            <p:strVal val="#ppt_x"/>
                                          </p:val>
                                        </p:tav>
                                      </p:tavLst>
                                    </p:anim>
                                    <p:anim calcmode="lin" valueType="num">
                                      <p:cBhvr>
                                        <p:cTn id="15"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3"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Rectángulo 1">
                <a:extLst>
                  <a:ext uri="{FF2B5EF4-FFF2-40B4-BE49-F238E27FC236}">
                    <a16:creationId xmlns:a16="http://schemas.microsoft.com/office/drawing/2014/main" id="{5D6869B6-2300-406E-857F-22D7B594C287}"/>
                  </a:ext>
                </a:extLst>
              </p:cNvPr>
              <p:cNvSpPr/>
              <p:nvPr/>
            </p:nvSpPr>
            <p:spPr>
              <a:xfrm>
                <a:off x="1519100" y="908720"/>
                <a:ext cx="9148900" cy="5107424"/>
              </a:xfrm>
              <a:prstGeom prst="rect">
                <a:avLst/>
              </a:prstGeom>
            </p:spPr>
            <p:txBody>
              <a:bodyPr wrap="square">
                <a:spAutoFit/>
              </a:bodyPr>
              <a:lstStyle/>
              <a:p>
                <a:r>
                  <a:rPr lang="es-AR" dirty="0">
                    <a:latin typeface="Century Gothic" panose="020B0502020202020204" pitchFamily="34" charset="0"/>
                  </a:rPr>
                  <a:t>Se dice que una variable se distribuye como una Exponencial,</a:t>
                </a:r>
              </a:p>
              <a:p>
                <a:endParaRPr lang="es-AR" dirty="0">
                  <a:latin typeface="Century Gothic" panose="020B0502020202020204" pitchFamily="34" charset="0"/>
                </a:endParaRPr>
              </a:p>
              <a:p>
                <a:pPr/>
                <a14:m>
                  <m:oMathPara xmlns:m="http://schemas.openxmlformats.org/officeDocument/2006/math">
                    <m:oMathParaPr>
                      <m:jc m:val="centerGroup"/>
                    </m:oMathParaPr>
                    <m:oMath xmlns:m="http://schemas.openxmlformats.org/officeDocument/2006/math">
                      <m:r>
                        <a:rPr lang="es-AR" i="1">
                          <a:latin typeface="Cambria Math" panose="02040503050406030204" pitchFamily="18" charset="0"/>
                        </a:rPr>
                        <m:t>𝑋</m:t>
                      </m:r>
                      <m:r>
                        <a:rPr lang="es-AR" i="1">
                          <a:latin typeface="Cambria Math" panose="02040503050406030204" pitchFamily="18" charset="0"/>
                        </a:rPr>
                        <m:t> ~ </m:t>
                      </m:r>
                      <m:r>
                        <a:rPr lang="es-AR" i="1">
                          <a:latin typeface="Cambria Math" panose="02040503050406030204" pitchFamily="18" charset="0"/>
                        </a:rPr>
                        <m:t>𝐸𝑥</m:t>
                      </m:r>
                      <m:d>
                        <m:dPr>
                          <m:ctrlPr>
                            <a:rPr lang="es-AR" i="1">
                              <a:latin typeface="Cambria Math" panose="02040503050406030204" pitchFamily="18" charset="0"/>
                            </a:rPr>
                          </m:ctrlPr>
                        </m:dPr>
                        <m:e>
                          <m:r>
                            <a:rPr lang="es-AR" i="1">
                              <a:latin typeface="Cambria Math" panose="02040503050406030204" pitchFamily="18" charset="0"/>
                            </a:rPr>
                            <m:t>𝛽</m:t>
                          </m:r>
                        </m:e>
                      </m:d>
                      <m:r>
                        <a:rPr lang="es-AR" i="1">
                          <a:latin typeface="Cambria Math" panose="02040503050406030204" pitchFamily="18" charset="0"/>
                        </a:rPr>
                        <m:t>      </m:t>
                      </m:r>
                      <m:r>
                        <a:rPr lang="es-AR" i="1">
                          <a:latin typeface="Cambria Math" panose="02040503050406030204" pitchFamily="18" charset="0"/>
                        </a:rPr>
                        <m:t>𝛽</m:t>
                      </m:r>
                      <m:r>
                        <a:rPr lang="es-AR" i="1">
                          <a:latin typeface="Cambria Math" panose="02040503050406030204" pitchFamily="18" charset="0"/>
                        </a:rPr>
                        <m:t>&gt;0</m:t>
                      </m:r>
                    </m:oMath>
                  </m:oMathPara>
                </a14:m>
                <a:endParaRPr lang="es-AR" dirty="0">
                  <a:latin typeface="Century Gothic" panose="020B0502020202020204" pitchFamily="34" charset="0"/>
                </a:endParaRPr>
              </a:p>
              <a:p>
                <a:endParaRPr lang="es-AR" dirty="0">
                  <a:latin typeface="Century Gothic" panose="020B0502020202020204" pitchFamily="34" charset="0"/>
                </a:endParaRPr>
              </a:p>
              <a:p>
                <a:r>
                  <a:rPr lang="es-AR" dirty="0">
                    <a:latin typeface="Century Gothic" panose="020B0502020202020204" pitchFamily="34" charset="0"/>
                  </a:rPr>
                  <a:t>Donde </a:t>
                </a:r>
                <a14:m>
                  <m:oMath xmlns:m="http://schemas.openxmlformats.org/officeDocument/2006/math">
                    <m:r>
                      <a:rPr lang="es-AR" i="1">
                        <a:latin typeface="Cambria Math" panose="02040503050406030204" pitchFamily="18" charset="0"/>
                      </a:rPr>
                      <m:t>𝛽</m:t>
                    </m:r>
                  </m:oMath>
                </a14:m>
                <a:r>
                  <a:rPr lang="es-AR" dirty="0">
                    <a:latin typeface="Century Gothic" panose="020B0502020202020204" pitchFamily="34" charset="0"/>
                  </a:rPr>
                  <a:t> es el único parámetro de esta distribución y representa un parámetro de forma (leer </a:t>
                </a:r>
                <a:r>
                  <a:rPr lang="es-AR" dirty="0" err="1">
                    <a:latin typeface="Century Gothic" panose="020B0502020202020204" pitchFamily="34" charset="0"/>
                  </a:rPr>
                  <a:t>Canavos</a:t>
                </a:r>
                <a:r>
                  <a:rPr lang="es-AR" dirty="0">
                    <a:latin typeface="Century Gothic" panose="020B0502020202020204" pitchFamily="34" charset="0"/>
                  </a:rPr>
                  <a:t> sobre los distintos tipos de parámetros)</a:t>
                </a:r>
              </a:p>
              <a:p>
                <a:endParaRPr lang="es-AR" dirty="0">
                  <a:latin typeface="Century Gothic" panose="020B0502020202020204" pitchFamily="34" charset="0"/>
                </a:endParaRPr>
              </a:p>
              <a:p>
                <a:r>
                  <a:rPr lang="es-AR" dirty="0">
                    <a:latin typeface="Century Gothic" panose="020B0502020202020204" pitchFamily="34" charset="0"/>
                  </a:rPr>
                  <a:t>La función de densidad para esta variable se deriva de una Distribución Gamma (es un caso particular) cuando </a:t>
                </a:r>
                <a14:m>
                  <m:oMath xmlns:m="http://schemas.openxmlformats.org/officeDocument/2006/math">
                    <m:r>
                      <a:rPr lang="es-AR" i="1">
                        <a:latin typeface="Cambria Math" panose="02040503050406030204" pitchFamily="18" charset="0"/>
                        <a:ea typeface="Cambria Math" panose="02040503050406030204" pitchFamily="18" charset="0"/>
                      </a:rPr>
                      <m:t>𝛼</m:t>
                    </m:r>
                    <m:r>
                      <a:rPr lang="es-AR" i="1">
                        <a:latin typeface="Cambria Math" panose="02040503050406030204" pitchFamily="18" charset="0"/>
                        <a:ea typeface="Cambria Math" panose="02040503050406030204" pitchFamily="18" charset="0"/>
                      </a:rPr>
                      <m:t>=1</m:t>
                    </m:r>
                    <m:r>
                      <a:rPr lang="es-AR">
                        <a:latin typeface="Cambria Math" panose="02040503050406030204" pitchFamily="18" charset="0"/>
                        <a:ea typeface="Cambria Math" panose="02040503050406030204" pitchFamily="18" charset="0"/>
                      </a:rPr>
                      <m:t>.</m:t>
                    </m:r>
                  </m:oMath>
                </a14:m>
                <a:r>
                  <a:rPr lang="es-AR" dirty="0">
                    <a:latin typeface="Century Gothic" panose="020B0502020202020204" pitchFamily="34" charset="0"/>
                  </a:rPr>
                  <a:t> En términos formales,</a:t>
                </a:r>
              </a:p>
              <a:p>
                <a:endParaRPr lang="es-AR" dirty="0">
                  <a:latin typeface="Century Gothic" panose="020B0502020202020204" pitchFamily="34" charset="0"/>
                </a:endParaRPr>
              </a:p>
              <a:p>
                <a:pPr/>
                <a14:m>
                  <m:oMathPara xmlns:m="http://schemas.openxmlformats.org/officeDocument/2006/math">
                    <m:oMathParaPr>
                      <m:jc m:val="centerGroup"/>
                    </m:oMathParaPr>
                    <m:oMath xmlns:m="http://schemas.openxmlformats.org/officeDocument/2006/math">
                      <m:sSub>
                        <m:sSubPr>
                          <m:ctrlPr>
                            <a:rPr lang="es-AR" i="1">
                              <a:latin typeface="Cambria Math" panose="02040503050406030204" pitchFamily="18" charset="0"/>
                            </a:rPr>
                          </m:ctrlPr>
                        </m:sSubPr>
                        <m:e>
                          <m:r>
                            <a:rPr lang="es-AR" i="1">
                              <a:latin typeface="Cambria Math" panose="02040503050406030204" pitchFamily="18" charset="0"/>
                            </a:rPr>
                            <m:t>𝑓</m:t>
                          </m:r>
                        </m:e>
                        <m:sub>
                          <m:r>
                            <a:rPr lang="es-AR" i="1">
                              <a:latin typeface="Cambria Math" panose="02040503050406030204" pitchFamily="18" charset="0"/>
                            </a:rPr>
                            <m:t>𝑋</m:t>
                          </m:r>
                        </m:sub>
                      </m:sSub>
                      <m:d>
                        <m:dPr>
                          <m:ctrlPr>
                            <a:rPr lang="es-AR" i="1">
                              <a:latin typeface="Cambria Math" panose="02040503050406030204" pitchFamily="18" charset="0"/>
                            </a:rPr>
                          </m:ctrlPr>
                        </m:dPr>
                        <m:e>
                          <m:r>
                            <a:rPr lang="es-AR" i="1">
                              <a:latin typeface="Cambria Math" panose="02040503050406030204" pitchFamily="18" charset="0"/>
                            </a:rPr>
                            <m:t>𝑥</m:t>
                          </m:r>
                        </m:e>
                      </m:d>
                      <m:r>
                        <a:rPr lang="es-AR" i="1">
                          <a:latin typeface="Cambria Math" panose="02040503050406030204" pitchFamily="18" charset="0"/>
                        </a:rPr>
                        <m:t>=</m:t>
                      </m:r>
                      <m:f>
                        <m:fPr>
                          <m:ctrlPr>
                            <a:rPr lang="es-AR" i="1">
                              <a:latin typeface="Cambria Math" panose="02040503050406030204" pitchFamily="18" charset="0"/>
                            </a:rPr>
                          </m:ctrlPr>
                        </m:fPr>
                        <m:num>
                          <m:r>
                            <a:rPr lang="es-AR" i="1">
                              <a:latin typeface="Cambria Math" panose="02040503050406030204" pitchFamily="18" charset="0"/>
                            </a:rPr>
                            <m:t>1</m:t>
                          </m:r>
                        </m:num>
                        <m:den>
                          <m:r>
                            <a:rPr lang="es-AR" i="1">
                              <a:latin typeface="Cambria Math" panose="02040503050406030204" pitchFamily="18" charset="0"/>
                            </a:rPr>
                            <m:t>𝛽</m:t>
                          </m:r>
                        </m:den>
                      </m:f>
                      <m:sSup>
                        <m:sSupPr>
                          <m:ctrlPr>
                            <a:rPr lang="es-AR" i="1">
                              <a:latin typeface="Cambria Math" panose="02040503050406030204" pitchFamily="18" charset="0"/>
                            </a:rPr>
                          </m:ctrlPr>
                        </m:sSupPr>
                        <m:e>
                          <m:r>
                            <a:rPr lang="es-AR" i="1">
                              <a:latin typeface="Cambria Math" panose="02040503050406030204" pitchFamily="18" charset="0"/>
                            </a:rPr>
                            <m:t>𝑒</m:t>
                          </m:r>
                        </m:e>
                        <m:sup>
                          <m:r>
                            <a:rPr lang="es-AR" i="1">
                              <a:latin typeface="Cambria Math" panose="02040503050406030204" pitchFamily="18" charset="0"/>
                            </a:rPr>
                            <m:t>−</m:t>
                          </m:r>
                          <m:f>
                            <m:fPr>
                              <m:ctrlPr>
                                <a:rPr lang="es-AR" i="1">
                                  <a:latin typeface="Cambria Math" panose="02040503050406030204" pitchFamily="18" charset="0"/>
                                </a:rPr>
                              </m:ctrlPr>
                            </m:fPr>
                            <m:num>
                              <m:r>
                                <a:rPr lang="es-AR" i="1">
                                  <a:latin typeface="Cambria Math" panose="02040503050406030204" pitchFamily="18" charset="0"/>
                                </a:rPr>
                                <m:t>𝑥</m:t>
                              </m:r>
                            </m:num>
                            <m:den>
                              <m:r>
                                <a:rPr lang="es-AR" i="1">
                                  <a:latin typeface="Cambria Math" panose="02040503050406030204" pitchFamily="18" charset="0"/>
                                </a:rPr>
                                <m:t>𝛽</m:t>
                              </m:r>
                            </m:den>
                          </m:f>
                        </m:sup>
                      </m:sSup>
                    </m:oMath>
                  </m:oMathPara>
                </a14:m>
                <a:endParaRPr lang="es-AR" dirty="0">
                  <a:latin typeface="Century Gothic" panose="020B0502020202020204" pitchFamily="34" charset="0"/>
                </a:endParaRPr>
              </a:p>
              <a:p>
                <a:endParaRPr lang="es-AR" dirty="0">
                  <a:latin typeface="Century Gothic" panose="020B0502020202020204" pitchFamily="34" charset="0"/>
                </a:endParaRPr>
              </a:p>
              <a:p>
                <a:endParaRPr lang="es-AR" dirty="0">
                  <a:latin typeface="Century Gothic" panose="020B0502020202020204" pitchFamily="34" charset="0"/>
                </a:endParaRPr>
              </a:p>
              <a:p>
                <a:pPr algn="just"/>
                <a:r>
                  <a:rPr lang="es-AR" dirty="0">
                    <a:latin typeface="Century Gothic" panose="020B0502020202020204" pitchFamily="34" charset="0"/>
                  </a:rPr>
                  <a:t>Supongamos que </a:t>
                </a:r>
                <a14:m>
                  <m:oMath xmlns:m="http://schemas.openxmlformats.org/officeDocument/2006/math">
                    <m:r>
                      <a:rPr lang="es-AR" i="1">
                        <a:latin typeface="Cambria Math" panose="02040503050406030204" pitchFamily="18" charset="0"/>
                      </a:rPr>
                      <m:t>𝑋</m:t>
                    </m:r>
                    <m:r>
                      <a:rPr lang="es-AR" i="1">
                        <a:latin typeface="Cambria Math" panose="02040503050406030204" pitchFamily="18" charset="0"/>
                      </a:rPr>
                      <m:t> ~ </m:t>
                    </m:r>
                    <m:r>
                      <a:rPr lang="es-AR" i="1">
                        <a:latin typeface="Cambria Math" panose="02040503050406030204" pitchFamily="18" charset="0"/>
                      </a:rPr>
                      <m:t>𝐸𝑥</m:t>
                    </m:r>
                    <m:d>
                      <m:dPr>
                        <m:ctrlPr>
                          <a:rPr lang="es-AR" i="1">
                            <a:latin typeface="Cambria Math" panose="02040503050406030204" pitchFamily="18" charset="0"/>
                          </a:rPr>
                        </m:ctrlPr>
                      </m:dPr>
                      <m:e>
                        <m:r>
                          <a:rPr lang="es-AR" i="1">
                            <a:latin typeface="Cambria Math" panose="02040503050406030204" pitchFamily="18" charset="0"/>
                          </a:rPr>
                          <m:t>95</m:t>
                        </m:r>
                      </m:e>
                    </m:d>
                  </m:oMath>
                </a14:m>
                <a:r>
                  <a:rPr lang="es-AR" dirty="0">
                    <a:latin typeface="Century Gothic" panose="020B0502020202020204" pitchFamily="34" charset="0"/>
                  </a:rPr>
                  <a:t>, es decir,</a:t>
                </a:r>
              </a:p>
              <a:p>
                <a:pPr algn="just"/>
                <a:endParaRPr lang="es-AR" dirty="0">
                  <a:latin typeface="Century Gothic" panose="020B0502020202020204" pitchFamily="34" charset="0"/>
                </a:endParaRPr>
              </a:p>
              <a:p>
                <a:pPr algn="just"/>
                <a14:m>
                  <m:oMathPara xmlns:m="http://schemas.openxmlformats.org/officeDocument/2006/math">
                    <m:oMathParaPr>
                      <m:jc m:val="centerGroup"/>
                    </m:oMathParaPr>
                    <m:oMath xmlns:m="http://schemas.openxmlformats.org/officeDocument/2006/math">
                      <m:sSub>
                        <m:sSubPr>
                          <m:ctrlPr>
                            <a:rPr lang="es-AR" i="1">
                              <a:latin typeface="Cambria Math" panose="02040503050406030204" pitchFamily="18" charset="0"/>
                            </a:rPr>
                          </m:ctrlPr>
                        </m:sSubPr>
                        <m:e>
                          <m:r>
                            <a:rPr lang="es-AR" i="1">
                              <a:latin typeface="Cambria Math" panose="02040503050406030204" pitchFamily="18" charset="0"/>
                            </a:rPr>
                            <m:t>𝑓</m:t>
                          </m:r>
                        </m:e>
                        <m:sub>
                          <m:r>
                            <a:rPr lang="es-AR" i="1">
                              <a:latin typeface="Cambria Math" panose="02040503050406030204" pitchFamily="18" charset="0"/>
                            </a:rPr>
                            <m:t>𝑋</m:t>
                          </m:r>
                        </m:sub>
                      </m:sSub>
                      <m:d>
                        <m:dPr>
                          <m:ctrlPr>
                            <a:rPr lang="es-AR" i="1">
                              <a:latin typeface="Cambria Math" panose="02040503050406030204" pitchFamily="18" charset="0"/>
                            </a:rPr>
                          </m:ctrlPr>
                        </m:dPr>
                        <m:e>
                          <m:r>
                            <a:rPr lang="es-AR" i="1">
                              <a:latin typeface="Cambria Math" panose="02040503050406030204" pitchFamily="18" charset="0"/>
                            </a:rPr>
                            <m:t>𝑥</m:t>
                          </m:r>
                        </m:e>
                      </m:d>
                      <m:r>
                        <a:rPr lang="es-AR" i="1">
                          <a:latin typeface="Cambria Math" panose="02040503050406030204" pitchFamily="18" charset="0"/>
                        </a:rPr>
                        <m:t>=</m:t>
                      </m:r>
                      <m:f>
                        <m:fPr>
                          <m:ctrlPr>
                            <a:rPr lang="es-AR" i="1">
                              <a:latin typeface="Cambria Math" panose="02040503050406030204" pitchFamily="18" charset="0"/>
                            </a:rPr>
                          </m:ctrlPr>
                        </m:fPr>
                        <m:num>
                          <m:r>
                            <a:rPr lang="es-AR" i="1">
                              <a:latin typeface="Cambria Math" panose="02040503050406030204" pitchFamily="18" charset="0"/>
                            </a:rPr>
                            <m:t>1</m:t>
                          </m:r>
                        </m:num>
                        <m:den>
                          <m:r>
                            <a:rPr lang="es-AR" i="1">
                              <a:latin typeface="Cambria Math" panose="02040503050406030204" pitchFamily="18" charset="0"/>
                            </a:rPr>
                            <m:t>𝛽</m:t>
                          </m:r>
                        </m:den>
                      </m:f>
                      <m:sSup>
                        <m:sSupPr>
                          <m:ctrlPr>
                            <a:rPr lang="es-AR" i="1">
                              <a:latin typeface="Cambria Math" panose="02040503050406030204" pitchFamily="18" charset="0"/>
                            </a:rPr>
                          </m:ctrlPr>
                        </m:sSupPr>
                        <m:e>
                          <m:r>
                            <a:rPr lang="es-AR" i="1">
                              <a:latin typeface="Cambria Math" panose="02040503050406030204" pitchFamily="18" charset="0"/>
                            </a:rPr>
                            <m:t>𝑒</m:t>
                          </m:r>
                        </m:e>
                        <m:sup>
                          <m:r>
                            <a:rPr lang="es-AR" i="1">
                              <a:latin typeface="Cambria Math" panose="02040503050406030204" pitchFamily="18" charset="0"/>
                            </a:rPr>
                            <m:t>−</m:t>
                          </m:r>
                          <m:f>
                            <m:fPr>
                              <m:ctrlPr>
                                <a:rPr lang="es-AR" i="1">
                                  <a:latin typeface="Cambria Math" panose="02040503050406030204" pitchFamily="18" charset="0"/>
                                </a:rPr>
                              </m:ctrlPr>
                            </m:fPr>
                            <m:num>
                              <m:r>
                                <a:rPr lang="es-AR" i="1">
                                  <a:latin typeface="Cambria Math" panose="02040503050406030204" pitchFamily="18" charset="0"/>
                                </a:rPr>
                                <m:t>𝑥</m:t>
                              </m:r>
                            </m:num>
                            <m:den>
                              <m:r>
                                <a:rPr lang="es-AR" i="1">
                                  <a:latin typeface="Cambria Math" panose="02040503050406030204" pitchFamily="18" charset="0"/>
                                </a:rPr>
                                <m:t>𝛽</m:t>
                              </m:r>
                            </m:den>
                          </m:f>
                        </m:sup>
                      </m:sSup>
                      <m:r>
                        <a:rPr lang="es-AR" i="1">
                          <a:latin typeface="Cambria Math" panose="02040503050406030204" pitchFamily="18" charset="0"/>
                        </a:rPr>
                        <m:t>=</m:t>
                      </m:r>
                      <m:f>
                        <m:fPr>
                          <m:ctrlPr>
                            <a:rPr lang="es-AR" i="1">
                              <a:latin typeface="Cambria Math" panose="02040503050406030204" pitchFamily="18" charset="0"/>
                            </a:rPr>
                          </m:ctrlPr>
                        </m:fPr>
                        <m:num>
                          <m:r>
                            <a:rPr lang="es-AR" i="1">
                              <a:latin typeface="Cambria Math" panose="02040503050406030204" pitchFamily="18" charset="0"/>
                            </a:rPr>
                            <m:t>1</m:t>
                          </m:r>
                        </m:num>
                        <m:den>
                          <m:r>
                            <a:rPr lang="es-AR" i="1">
                              <a:latin typeface="Cambria Math" panose="02040503050406030204" pitchFamily="18" charset="0"/>
                            </a:rPr>
                            <m:t>95</m:t>
                          </m:r>
                        </m:den>
                      </m:f>
                      <m:sSup>
                        <m:sSupPr>
                          <m:ctrlPr>
                            <a:rPr lang="es-AR" i="1">
                              <a:latin typeface="Cambria Math" panose="02040503050406030204" pitchFamily="18" charset="0"/>
                            </a:rPr>
                          </m:ctrlPr>
                        </m:sSupPr>
                        <m:e>
                          <m:r>
                            <a:rPr lang="es-AR" i="1">
                              <a:latin typeface="Cambria Math" panose="02040503050406030204" pitchFamily="18" charset="0"/>
                            </a:rPr>
                            <m:t>𝑒</m:t>
                          </m:r>
                        </m:e>
                        <m:sup>
                          <m:r>
                            <a:rPr lang="es-AR" i="1">
                              <a:latin typeface="Cambria Math" panose="02040503050406030204" pitchFamily="18" charset="0"/>
                            </a:rPr>
                            <m:t>−</m:t>
                          </m:r>
                          <m:f>
                            <m:fPr>
                              <m:ctrlPr>
                                <a:rPr lang="es-AR" i="1">
                                  <a:latin typeface="Cambria Math" panose="02040503050406030204" pitchFamily="18" charset="0"/>
                                </a:rPr>
                              </m:ctrlPr>
                            </m:fPr>
                            <m:num>
                              <m:r>
                                <a:rPr lang="es-AR" i="1">
                                  <a:latin typeface="Cambria Math" panose="02040503050406030204" pitchFamily="18" charset="0"/>
                                </a:rPr>
                                <m:t>𝑥</m:t>
                              </m:r>
                            </m:num>
                            <m:den>
                              <m:r>
                                <a:rPr lang="es-AR" i="1">
                                  <a:latin typeface="Cambria Math" panose="02040503050406030204" pitchFamily="18" charset="0"/>
                                </a:rPr>
                                <m:t>95</m:t>
                              </m:r>
                            </m:den>
                          </m:f>
                        </m:sup>
                      </m:sSup>
                    </m:oMath>
                  </m:oMathPara>
                </a14:m>
                <a:endParaRPr lang="es-AR" dirty="0">
                  <a:latin typeface="Century Gothic" panose="020B0502020202020204" pitchFamily="34" charset="0"/>
                </a:endParaRPr>
              </a:p>
            </p:txBody>
          </p:sp>
        </mc:Choice>
        <mc:Fallback>
          <p:sp>
            <p:nvSpPr>
              <p:cNvPr id="2" name="Rectángulo 1">
                <a:extLst>
                  <a:ext uri="{FF2B5EF4-FFF2-40B4-BE49-F238E27FC236}">
                    <a16:creationId xmlns:a16="http://schemas.microsoft.com/office/drawing/2014/main" id="{5D6869B6-2300-406E-857F-22D7B594C287}"/>
                  </a:ext>
                </a:extLst>
              </p:cNvPr>
              <p:cNvSpPr>
                <a:spLocks noRot="1" noChangeAspect="1" noMove="1" noResize="1" noEditPoints="1" noAdjustHandles="1" noChangeArrowheads="1" noChangeShapeType="1" noTextEdit="1"/>
              </p:cNvSpPr>
              <p:nvPr/>
            </p:nvSpPr>
            <p:spPr>
              <a:xfrm>
                <a:off x="1519100" y="908720"/>
                <a:ext cx="9148900" cy="5107424"/>
              </a:xfrm>
              <a:prstGeom prst="rect">
                <a:avLst/>
              </a:prstGeom>
              <a:blipFill>
                <a:blip r:embed="rId2"/>
                <a:stretch>
                  <a:fillRect l="-533" t="-597"/>
                </a:stretch>
              </a:blipFill>
            </p:spPr>
            <p:txBody>
              <a:bodyPr/>
              <a:lstStyle/>
              <a:p>
                <a:r>
                  <a:rPr lang="es-AR">
                    <a:noFill/>
                  </a:rPr>
                  <a:t> </a:t>
                </a:r>
              </a:p>
            </p:txBody>
          </p:sp>
        </mc:Fallback>
      </mc:AlternateContent>
    </p:spTree>
    <p:extLst>
      <p:ext uri="{BB962C8B-B14F-4D97-AF65-F5344CB8AC3E}">
        <p14:creationId xmlns:p14="http://schemas.microsoft.com/office/powerpoint/2010/main" val="86614523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Rectángulo 1">
                <a:extLst>
                  <a:ext uri="{FF2B5EF4-FFF2-40B4-BE49-F238E27FC236}">
                    <a16:creationId xmlns:a16="http://schemas.microsoft.com/office/drawing/2014/main" id="{696C9133-F9CB-4A73-9167-AB64BB57066D}"/>
                  </a:ext>
                </a:extLst>
              </p:cNvPr>
              <p:cNvSpPr/>
              <p:nvPr/>
            </p:nvSpPr>
            <p:spPr>
              <a:xfrm>
                <a:off x="1522996" y="908720"/>
                <a:ext cx="9145004" cy="5394618"/>
              </a:xfrm>
              <a:prstGeom prst="rect">
                <a:avLst/>
              </a:prstGeom>
            </p:spPr>
            <p:txBody>
              <a:bodyPr wrap="square">
                <a:spAutoFit/>
              </a:bodyPr>
              <a:lstStyle/>
              <a:p>
                <a:pPr algn="just"/>
                <a:r>
                  <a:rPr lang="es-AR" dirty="0">
                    <a:latin typeface="Century Gothic" panose="020B0502020202020204" pitchFamily="34" charset="0"/>
                  </a:rPr>
                  <a:t>Supongamos que deseamos calcular la siguiente probabilidad,</a:t>
                </a:r>
              </a:p>
              <a:p>
                <a:pPr algn="just"/>
                <a:endParaRPr lang="es-AR" dirty="0">
                  <a:latin typeface="Century Gothic" panose="020B0502020202020204" pitchFamily="34" charset="0"/>
                </a:endParaRPr>
              </a:p>
              <a:p>
                <a:pPr algn="just"/>
                <a14:m>
                  <m:oMathPara xmlns:m="http://schemas.openxmlformats.org/officeDocument/2006/math">
                    <m:oMathParaPr>
                      <m:jc m:val="centerGroup"/>
                    </m:oMathParaPr>
                    <m:oMath xmlns:m="http://schemas.openxmlformats.org/officeDocument/2006/math">
                      <m:r>
                        <a:rPr lang="es-AR" i="1">
                          <a:latin typeface="Cambria Math" panose="02040503050406030204" pitchFamily="18" charset="0"/>
                        </a:rPr>
                        <m:t>𝑃</m:t>
                      </m:r>
                      <m:d>
                        <m:dPr>
                          <m:begChr m:val="["/>
                          <m:endChr m:val="]"/>
                          <m:ctrlPr>
                            <a:rPr lang="es-AR" i="1">
                              <a:latin typeface="Cambria Math" panose="02040503050406030204" pitchFamily="18" charset="0"/>
                            </a:rPr>
                          </m:ctrlPr>
                        </m:dPr>
                        <m:e>
                          <m:r>
                            <a:rPr lang="es-AR" i="1">
                              <a:latin typeface="Cambria Math" panose="02040503050406030204" pitchFamily="18" charset="0"/>
                            </a:rPr>
                            <m:t>100</m:t>
                          </m:r>
                          <m:r>
                            <a:rPr lang="es-AR" i="1">
                              <a:latin typeface="Cambria Math" panose="02040503050406030204" pitchFamily="18" charset="0"/>
                              <a:ea typeface="Cambria Math" panose="02040503050406030204" pitchFamily="18" charset="0"/>
                            </a:rPr>
                            <m:t>≤</m:t>
                          </m:r>
                          <m:r>
                            <a:rPr lang="es-AR" i="1">
                              <a:latin typeface="Cambria Math" panose="02040503050406030204" pitchFamily="18" charset="0"/>
                            </a:rPr>
                            <m:t>𝑋</m:t>
                          </m:r>
                          <m:r>
                            <a:rPr lang="es-AR" i="1">
                              <a:latin typeface="Cambria Math" panose="02040503050406030204" pitchFamily="18" charset="0"/>
                              <a:ea typeface="Cambria Math" panose="02040503050406030204" pitchFamily="18" charset="0"/>
                            </a:rPr>
                            <m:t>≤200</m:t>
                          </m:r>
                        </m:e>
                      </m:d>
                      <m:r>
                        <a:rPr lang="es-AR" i="1">
                          <a:latin typeface="Cambria Math" panose="02040503050406030204" pitchFamily="18" charset="0"/>
                        </a:rPr>
                        <m:t>=</m:t>
                      </m:r>
                      <m:nary>
                        <m:naryPr>
                          <m:ctrlPr>
                            <a:rPr lang="es-AR" i="1">
                              <a:latin typeface="Cambria Math" panose="02040503050406030204" pitchFamily="18" charset="0"/>
                            </a:rPr>
                          </m:ctrlPr>
                        </m:naryPr>
                        <m:sub>
                          <m:r>
                            <m:rPr>
                              <m:brk m:alnAt="23"/>
                            </m:rPr>
                            <a:rPr lang="es-AR" i="1">
                              <a:latin typeface="Cambria Math" panose="02040503050406030204" pitchFamily="18" charset="0"/>
                            </a:rPr>
                            <m:t>1</m:t>
                          </m:r>
                          <m:r>
                            <a:rPr lang="es-AR" i="1">
                              <a:latin typeface="Cambria Math" panose="02040503050406030204" pitchFamily="18" charset="0"/>
                            </a:rPr>
                            <m:t>00</m:t>
                          </m:r>
                        </m:sub>
                        <m:sup>
                          <m:r>
                            <a:rPr lang="es-AR" i="1">
                              <a:latin typeface="Cambria Math" panose="02040503050406030204" pitchFamily="18" charset="0"/>
                            </a:rPr>
                            <m:t>200</m:t>
                          </m:r>
                        </m:sup>
                        <m:e>
                          <m:sSub>
                            <m:sSubPr>
                              <m:ctrlPr>
                                <a:rPr lang="es-AR" i="1">
                                  <a:latin typeface="Cambria Math" panose="02040503050406030204" pitchFamily="18" charset="0"/>
                                </a:rPr>
                              </m:ctrlPr>
                            </m:sSubPr>
                            <m:e>
                              <m:r>
                                <a:rPr lang="es-AR" i="1">
                                  <a:latin typeface="Cambria Math" panose="02040503050406030204" pitchFamily="18" charset="0"/>
                                </a:rPr>
                                <m:t>𝑓</m:t>
                              </m:r>
                            </m:e>
                            <m:sub>
                              <m:r>
                                <a:rPr lang="es-AR" i="1">
                                  <a:latin typeface="Cambria Math" panose="02040503050406030204" pitchFamily="18" charset="0"/>
                                </a:rPr>
                                <m:t>𝑋</m:t>
                              </m:r>
                            </m:sub>
                          </m:sSub>
                          <m:d>
                            <m:dPr>
                              <m:ctrlPr>
                                <a:rPr lang="es-AR" i="1">
                                  <a:latin typeface="Cambria Math" panose="02040503050406030204" pitchFamily="18" charset="0"/>
                                </a:rPr>
                              </m:ctrlPr>
                            </m:dPr>
                            <m:e>
                              <m:r>
                                <a:rPr lang="es-AR" i="1">
                                  <a:latin typeface="Cambria Math" panose="02040503050406030204" pitchFamily="18" charset="0"/>
                                </a:rPr>
                                <m:t>𝑥</m:t>
                              </m:r>
                            </m:e>
                          </m:d>
                          <m:r>
                            <a:rPr lang="es-AR" i="1">
                              <a:latin typeface="Cambria Math" panose="02040503050406030204" pitchFamily="18" charset="0"/>
                            </a:rPr>
                            <m:t>𝑑𝑥</m:t>
                          </m:r>
                        </m:e>
                      </m:nary>
                    </m:oMath>
                  </m:oMathPara>
                </a14:m>
                <a:endParaRPr lang="es-AR" dirty="0">
                  <a:latin typeface="Century Gothic" panose="020B0502020202020204" pitchFamily="34" charset="0"/>
                </a:endParaRPr>
              </a:p>
              <a:p>
                <a:pPr algn="just"/>
                <a:endParaRPr lang="es-AR" dirty="0">
                  <a:latin typeface="Century Gothic" panose="020B0502020202020204" pitchFamily="34" charset="0"/>
                </a:endParaRPr>
              </a:p>
              <a:p>
                <a:pPr algn="just"/>
                <a:r>
                  <a:rPr lang="es-AR" dirty="0">
                    <a:latin typeface="Century Gothic" panose="020B0502020202020204" pitchFamily="34" charset="0"/>
                  </a:rPr>
                  <a:t>Donde,</a:t>
                </a:r>
              </a:p>
              <a:p>
                <a:pPr algn="just"/>
                <a:endParaRPr lang="es-AR" dirty="0">
                  <a:latin typeface="Century Gothic" panose="020B0502020202020204" pitchFamily="34" charset="0"/>
                </a:endParaRPr>
              </a:p>
              <a:p>
                <a:pPr algn="just"/>
                <a14:m>
                  <m:oMathPara xmlns:m="http://schemas.openxmlformats.org/officeDocument/2006/math">
                    <m:oMathParaPr>
                      <m:jc m:val="centerGroup"/>
                    </m:oMathParaPr>
                    <m:oMath xmlns:m="http://schemas.openxmlformats.org/officeDocument/2006/math">
                      <m:sSub>
                        <m:sSubPr>
                          <m:ctrlPr>
                            <a:rPr lang="es-AR" i="1">
                              <a:latin typeface="Cambria Math" panose="02040503050406030204" pitchFamily="18" charset="0"/>
                            </a:rPr>
                          </m:ctrlPr>
                        </m:sSubPr>
                        <m:e>
                          <m:r>
                            <a:rPr lang="es-AR" i="1">
                              <a:latin typeface="Cambria Math" panose="02040503050406030204" pitchFamily="18" charset="0"/>
                            </a:rPr>
                            <m:t>𝑓</m:t>
                          </m:r>
                        </m:e>
                        <m:sub>
                          <m:r>
                            <a:rPr lang="es-AR" i="1">
                              <a:latin typeface="Cambria Math" panose="02040503050406030204" pitchFamily="18" charset="0"/>
                            </a:rPr>
                            <m:t>𝑋</m:t>
                          </m:r>
                        </m:sub>
                      </m:sSub>
                      <m:d>
                        <m:dPr>
                          <m:ctrlPr>
                            <a:rPr lang="es-AR" i="1">
                              <a:latin typeface="Cambria Math" panose="02040503050406030204" pitchFamily="18" charset="0"/>
                            </a:rPr>
                          </m:ctrlPr>
                        </m:dPr>
                        <m:e>
                          <m:r>
                            <a:rPr lang="es-AR" i="1">
                              <a:latin typeface="Cambria Math" panose="02040503050406030204" pitchFamily="18" charset="0"/>
                            </a:rPr>
                            <m:t>𝑥</m:t>
                          </m:r>
                        </m:e>
                      </m:d>
                      <m:r>
                        <a:rPr lang="es-AR" i="1">
                          <a:latin typeface="Cambria Math" panose="02040503050406030204" pitchFamily="18" charset="0"/>
                        </a:rPr>
                        <m:t>=</m:t>
                      </m:r>
                      <m:f>
                        <m:fPr>
                          <m:ctrlPr>
                            <a:rPr lang="es-AR" i="1">
                              <a:latin typeface="Cambria Math" panose="02040503050406030204" pitchFamily="18" charset="0"/>
                            </a:rPr>
                          </m:ctrlPr>
                        </m:fPr>
                        <m:num>
                          <m:r>
                            <a:rPr lang="es-AR" i="1">
                              <a:latin typeface="Cambria Math" panose="02040503050406030204" pitchFamily="18" charset="0"/>
                            </a:rPr>
                            <m:t>1</m:t>
                          </m:r>
                        </m:num>
                        <m:den>
                          <m:r>
                            <a:rPr lang="es-AR" i="1">
                              <a:latin typeface="Cambria Math" panose="02040503050406030204" pitchFamily="18" charset="0"/>
                            </a:rPr>
                            <m:t>𝛽</m:t>
                          </m:r>
                        </m:den>
                      </m:f>
                      <m:sSup>
                        <m:sSupPr>
                          <m:ctrlPr>
                            <a:rPr lang="es-AR" i="1">
                              <a:latin typeface="Cambria Math" panose="02040503050406030204" pitchFamily="18" charset="0"/>
                            </a:rPr>
                          </m:ctrlPr>
                        </m:sSupPr>
                        <m:e>
                          <m:r>
                            <a:rPr lang="es-AR" i="1">
                              <a:latin typeface="Cambria Math" panose="02040503050406030204" pitchFamily="18" charset="0"/>
                            </a:rPr>
                            <m:t>𝑒</m:t>
                          </m:r>
                        </m:e>
                        <m:sup>
                          <m:r>
                            <a:rPr lang="es-AR" i="1">
                              <a:latin typeface="Cambria Math" panose="02040503050406030204" pitchFamily="18" charset="0"/>
                            </a:rPr>
                            <m:t>−</m:t>
                          </m:r>
                          <m:f>
                            <m:fPr>
                              <m:ctrlPr>
                                <a:rPr lang="es-AR" i="1">
                                  <a:latin typeface="Cambria Math" panose="02040503050406030204" pitchFamily="18" charset="0"/>
                                </a:rPr>
                              </m:ctrlPr>
                            </m:fPr>
                            <m:num>
                              <m:r>
                                <a:rPr lang="es-AR" i="1">
                                  <a:latin typeface="Cambria Math" panose="02040503050406030204" pitchFamily="18" charset="0"/>
                                </a:rPr>
                                <m:t>𝑥</m:t>
                              </m:r>
                            </m:num>
                            <m:den>
                              <m:r>
                                <a:rPr lang="es-AR" i="1">
                                  <a:latin typeface="Cambria Math" panose="02040503050406030204" pitchFamily="18" charset="0"/>
                                </a:rPr>
                                <m:t>𝛽</m:t>
                              </m:r>
                            </m:den>
                          </m:f>
                        </m:sup>
                      </m:sSup>
                      <m:r>
                        <a:rPr lang="es-AR" i="1">
                          <a:latin typeface="Cambria Math" panose="02040503050406030204" pitchFamily="18" charset="0"/>
                        </a:rPr>
                        <m:t>=</m:t>
                      </m:r>
                      <m:f>
                        <m:fPr>
                          <m:ctrlPr>
                            <a:rPr lang="es-AR" i="1">
                              <a:latin typeface="Cambria Math" panose="02040503050406030204" pitchFamily="18" charset="0"/>
                            </a:rPr>
                          </m:ctrlPr>
                        </m:fPr>
                        <m:num>
                          <m:r>
                            <a:rPr lang="es-AR" i="1">
                              <a:latin typeface="Cambria Math" panose="02040503050406030204" pitchFamily="18" charset="0"/>
                            </a:rPr>
                            <m:t>1</m:t>
                          </m:r>
                        </m:num>
                        <m:den>
                          <m:r>
                            <a:rPr lang="es-AR" i="1">
                              <a:latin typeface="Cambria Math" panose="02040503050406030204" pitchFamily="18" charset="0"/>
                            </a:rPr>
                            <m:t>95</m:t>
                          </m:r>
                        </m:den>
                      </m:f>
                      <m:sSup>
                        <m:sSupPr>
                          <m:ctrlPr>
                            <a:rPr lang="es-AR" i="1">
                              <a:latin typeface="Cambria Math" panose="02040503050406030204" pitchFamily="18" charset="0"/>
                            </a:rPr>
                          </m:ctrlPr>
                        </m:sSupPr>
                        <m:e>
                          <m:r>
                            <a:rPr lang="es-AR" i="1">
                              <a:latin typeface="Cambria Math" panose="02040503050406030204" pitchFamily="18" charset="0"/>
                            </a:rPr>
                            <m:t>𝑒</m:t>
                          </m:r>
                        </m:e>
                        <m:sup>
                          <m:r>
                            <a:rPr lang="es-AR" i="1">
                              <a:latin typeface="Cambria Math" panose="02040503050406030204" pitchFamily="18" charset="0"/>
                            </a:rPr>
                            <m:t>−</m:t>
                          </m:r>
                          <m:f>
                            <m:fPr>
                              <m:ctrlPr>
                                <a:rPr lang="es-AR" i="1">
                                  <a:latin typeface="Cambria Math" panose="02040503050406030204" pitchFamily="18" charset="0"/>
                                </a:rPr>
                              </m:ctrlPr>
                            </m:fPr>
                            <m:num>
                              <m:r>
                                <a:rPr lang="es-AR" i="1">
                                  <a:latin typeface="Cambria Math" panose="02040503050406030204" pitchFamily="18" charset="0"/>
                                </a:rPr>
                                <m:t>𝑥</m:t>
                              </m:r>
                            </m:num>
                            <m:den>
                              <m:r>
                                <a:rPr lang="es-AR" i="1">
                                  <a:latin typeface="Cambria Math" panose="02040503050406030204" pitchFamily="18" charset="0"/>
                                </a:rPr>
                                <m:t>95</m:t>
                              </m:r>
                            </m:den>
                          </m:f>
                        </m:sup>
                      </m:sSup>
                    </m:oMath>
                  </m:oMathPara>
                </a14:m>
                <a:endParaRPr lang="es-AR" dirty="0">
                  <a:latin typeface="Century Gothic" panose="020B0502020202020204" pitchFamily="34" charset="0"/>
                </a:endParaRPr>
              </a:p>
              <a:p>
                <a:pPr algn="just"/>
                <a:endParaRPr lang="es-AR" dirty="0">
                  <a:latin typeface="Century Gothic" panose="020B0502020202020204" pitchFamily="34" charset="0"/>
                </a:endParaRPr>
              </a:p>
              <a:p>
                <a:pPr algn="just"/>
                <a:r>
                  <a:rPr lang="es-AR" dirty="0">
                    <a:latin typeface="Century Gothic" panose="020B0502020202020204" pitchFamily="34" charset="0"/>
                  </a:rPr>
                  <a:t>Por lo tanto,</a:t>
                </a:r>
              </a:p>
              <a:p>
                <a:pPr algn="just"/>
                <a14:m>
                  <m:oMathPara xmlns:m="http://schemas.openxmlformats.org/officeDocument/2006/math">
                    <m:oMathParaPr>
                      <m:jc m:val="centerGroup"/>
                    </m:oMathParaPr>
                    <m:oMath xmlns:m="http://schemas.openxmlformats.org/officeDocument/2006/math">
                      <m:r>
                        <a:rPr lang="es-AR" i="1">
                          <a:latin typeface="Cambria Math" panose="02040503050406030204" pitchFamily="18" charset="0"/>
                        </a:rPr>
                        <m:t>𝑃</m:t>
                      </m:r>
                      <m:d>
                        <m:dPr>
                          <m:begChr m:val="["/>
                          <m:endChr m:val="]"/>
                          <m:ctrlPr>
                            <a:rPr lang="es-AR" i="1">
                              <a:latin typeface="Cambria Math" panose="02040503050406030204" pitchFamily="18" charset="0"/>
                            </a:rPr>
                          </m:ctrlPr>
                        </m:dPr>
                        <m:e>
                          <m:r>
                            <a:rPr lang="es-AR" i="1">
                              <a:latin typeface="Cambria Math" panose="02040503050406030204" pitchFamily="18" charset="0"/>
                            </a:rPr>
                            <m:t>100</m:t>
                          </m:r>
                          <m:r>
                            <a:rPr lang="es-AR" i="1">
                              <a:latin typeface="Cambria Math" panose="02040503050406030204" pitchFamily="18" charset="0"/>
                              <a:ea typeface="Cambria Math" panose="02040503050406030204" pitchFamily="18" charset="0"/>
                            </a:rPr>
                            <m:t>≤</m:t>
                          </m:r>
                          <m:r>
                            <a:rPr lang="es-AR" i="1">
                              <a:latin typeface="Cambria Math" panose="02040503050406030204" pitchFamily="18" charset="0"/>
                            </a:rPr>
                            <m:t>𝑋</m:t>
                          </m:r>
                          <m:r>
                            <a:rPr lang="es-AR" i="1">
                              <a:latin typeface="Cambria Math" panose="02040503050406030204" pitchFamily="18" charset="0"/>
                              <a:ea typeface="Cambria Math" panose="02040503050406030204" pitchFamily="18" charset="0"/>
                            </a:rPr>
                            <m:t>≤200</m:t>
                          </m:r>
                        </m:e>
                      </m:d>
                      <m:r>
                        <a:rPr lang="es-AR" i="1">
                          <a:latin typeface="Cambria Math" panose="02040503050406030204" pitchFamily="18" charset="0"/>
                        </a:rPr>
                        <m:t>=</m:t>
                      </m:r>
                      <m:nary>
                        <m:naryPr>
                          <m:ctrlPr>
                            <a:rPr lang="es-AR" i="1">
                              <a:latin typeface="Cambria Math" panose="02040503050406030204" pitchFamily="18" charset="0"/>
                            </a:rPr>
                          </m:ctrlPr>
                        </m:naryPr>
                        <m:sub>
                          <m:r>
                            <m:rPr>
                              <m:brk m:alnAt="23"/>
                            </m:rPr>
                            <a:rPr lang="es-AR" i="1">
                              <a:latin typeface="Cambria Math" panose="02040503050406030204" pitchFamily="18" charset="0"/>
                            </a:rPr>
                            <m:t>1</m:t>
                          </m:r>
                          <m:r>
                            <a:rPr lang="es-AR" i="1">
                              <a:latin typeface="Cambria Math" panose="02040503050406030204" pitchFamily="18" charset="0"/>
                            </a:rPr>
                            <m:t>00</m:t>
                          </m:r>
                        </m:sub>
                        <m:sup>
                          <m:r>
                            <a:rPr lang="es-AR" i="1">
                              <a:latin typeface="Cambria Math" panose="02040503050406030204" pitchFamily="18" charset="0"/>
                            </a:rPr>
                            <m:t>200</m:t>
                          </m:r>
                        </m:sup>
                        <m:e>
                          <m:f>
                            <m:fPr>
                              <m:ctrlPr>
                                <a:rPr lang="es-AR" i="1">
                                  <a:latin typeface="Cambria Math" panose="02040503050406030204" pitchFamily="18" charset="0"/>
                                </a:rPr>
                              </m:ctrlPr>
                            </m:fPr>
                            <m:num>
                              <m:r>
                                <a:rPr lang="es-AR" i="1">
                                  <a:latin typeface="Cambria Math" panose="02040503050406030204" pitchFamily="18" charset="0"/>
                                </a:rPr>
                                <m:t>1</m:t>
                              </m:r>
                            </m:num>
                            <m:den>
                              <m:r>
                                <a:rPr lang="es-AR" i="1">
                                  <a:latin typeface="Cambria Math" panose="02040503050406030204" pitchFamily="18" charset="0"/>
                                </a:rPr>
                                <m:t>95</m:t>
                              </m:r>
                            </m:den>
                          </m:f>
                          <m:sSup>
                            <m:sSupPr>
                              <m:ctrlPr>
                                <a:rPr lang="es-AR" i="1">
                                  <a:latin typeface="Cambria Math" panose="02040503050406030204" pitchFamily="18" charset="0"/>
                                </a:rPr>
                              </m:ctrlPr>
                            </m:sSupPr>
                            <m:e>
                              <m:r>
                                <a:rPr lang="es-AR" i="1">
                                  <a:latin typeface="Cambria Math" panose="02040503050406030204" pitchFamily="18" charset="0"/>
                                </a:rPr>
                                <m:t>𝑒</m:t>
                              </m:r>
                            </m:e>
                            <m:sup>
                              <m:r>
                                <a:rPr lang="es-AR" i="1">
                                  <a:latin typeface="Cambria Math" panose="02040503050406030204" pitchFamily="18" charset="0"/>
                                </a:rPr>
                                <m:t>−</m:t>
                              </m:r>
                              <m:f>
                                <m:fPr>
                                  <m:ctrlPr>
                                    <a:rPr lang="es-AR" i="1">
                                      <a:latin typeface="Cambria Math" panose="02040503050406030204" pitchFamily="18" charset="0"/>
                                    </a:rPr>
                                  </m:ctrlPr>
                                </m:fPr>
                                <m:num>
                                  <m:r>
                                    <a:rPr lang="es-AR" i="1">
                                      <a:latin typeface="Cambria Math" panose="02040503050406030204" pitchFamily="18" charset="0"/>
                                    </a:rPr>
                                    <m:t>𝑥</m:t>
                                  </m:r>
                                </m:num>
                                <m:den>
                                  <m:r>
                                    <a:rPr lang="es-AR" i="1">
                                      <a:latin typeface="Cambria Math" panose="02040503050406030204" pitchFamily="18" charset="0"/>
                                    </a:rPr>
                                    <m:t>95</m:t>
                                  </m:r>
                                </m:den>
                              </m:f>
                            </m:sup>
                          </m:sSup>
                          <m:r>
                            <a:rPr lang="es-AR" i="1">
                              <a:latin typeface="Cambria Math" panose="02040503050406030204" pitchFamily="18" charset="0"/>
                            </a:rPr>
                            <m:t>𝑑𝑥</m:t>
                          </m:r>
                        </m:e>
                      </m:nary>
                    </m:oMath>
                  </m:oMathPara>
                </a14:m>
                <a:endParaRPr lang="es-AR" dirty="0">
                  <a:latin typeface="Century Gothic" panose="020B0502020202020204" pitchFamily="34" charset="0"/>
                </a:endParaRPr>
              </a:p>
              <a:p>
                <a:pPr algn="just"/>
                <a:endParaRPr lang="es-AR" dirty="0">
                  <a:latin typeface="Century Gothic" panose="020B0502020202020204" pitchFamily="34" charset="0"/>
                </a:endParaRPr>
              </a:p>
              <a:p>
                <a:pPr algn="just"/>
                <a14:m>
                  <m:oMathPara xmlns:m="http://schemas.openxmlformats.org/officeDocument/2006/math">
                    <m:oMathParaPr>
                      <m:jc m:val="centerGroup"/>
                    </m:oMathParaPr>
                    <m:oMath xmlns:m="http://schemas.openxmlformats.org/officeDocument/2006/math">
                      <m:r>
                        <a:rPr lang="es-AR" i="1">
                          <a:latin typeface="Cambria Math" panose="02040503050406030204" pitchFamily="18" charset="0"/>
                        </a:rPr>
                        <m:t>𝑃</m:t>
                      </m:r>
                      <m:d>
                        <m:dPr>
                          <m:begChr m:val="["/>
                          <m:endChr m:val="]"/>
                          <m:ctrlPr>
                            <a:rPr lang="es-AR" i="1">
                              <a:latin typeface="Cambria Math" panose="02040503050406030204" pitchFamily="18" charset="0"/>
                            </a:rPr>
                          </m:ctrlPr>
                        </m:dPr>
                        <m:e>
                          <m:r>
                            <a:rPr lang="es-AR" i="1">
                              <a:latin typeface="Cambria Math" panose="02040503050406030204" pitchFamily="18" charset="0"/>
                            </a:rPr>
                            <m:t>100</m:t>
                          </m:r>
                          <m:r>
                            <a:rPr lang="es-AR" i="1">
                              <a:latin typeface="Cambria Math" panose="02040503050406030204" pitchFamily="18" charset="0"/>
                              <a:ea typeface="Cambria Math" panose="02040503050406030204" pitchFamily="18" charset="0"/>
                            </a:rPr>
                            <m:t>≤</m:t>
                          </m:r>
                          <m:r>
                            <a:rPr lang="es-AR" i="1">
                              <a:latin typeface="Cambria Math" panose="02040503050406030204" pitchFamily="18" charset="0"/>
                            </a:rPr>
                            <m:t>𝑋</m:t>
                          </m:r>
                          <m:r>
                            <a:rPr lang="es-AR" i="1">
                              <a:latin typeface="Cambria Math" panose="02040503050406030204" pitchFamily="18" charset="0"/>
                              <a:ea typeface="Cambria Math" panose="02040503050406030204" pitchFamily="18" charset="0"/>
                            </a:rPr>
                            <m:t>≤200</m:t>
                          </m:r>
                        </m:e>
                      </m:d>
                      <m:r>
                        <a:rPr lang="es-AR" i="1">
                          <a:latin typeface="Cambria Math" panose="02040503050406030204" pitchFamily="18" charset="0"/>
                        </a:rPr>
                        <m:t>=</m:t>
                      </m:r>
                      <m:f>
                        <m:fPr>
                          <m:ctrlPr>
                            <a:rPr lang="es-AR" i="1">
                              <a:latin typeface="Cambria Math" panose="02040503050406030204" pitchFamily="18" charset="0"/>
                            </a:rPr>
                          </m:ctrlPr>
                        </m:fPr>
                        <m:num>
                          <m:r>
                            <a:rPr lang="es-AR" i="1">
                              <a:latin typeface="Cambria Math" panose="02040503050406030204" pitchFamily="18" charset="0"/>
                            </a:rPr>
                            <m:t>1</m:t>
                          </m:r>
                        </m:num>
                        <m:den>
                          <m:r>
                            <a:rPr lang="es-AR" i="1">
                              <a:latin typeface="Cambria Math" panose="02040503050406030204" pitchFamily="18" charset="0"/>
                            </a:rPr>
                            <m:t>95</m:t>
                          </m:r>
                        </m:den>
                      </m:f>
                      <m:nary>
                        <m:naryPr>
                          <m:ctrlPr>
                            <a:rPr lang="es-AR" i="1">
                              <a:latin typeface="Cambria Math" panose="02040503050406030204" pitchFamily="18" charset="0"/>
                            </a:rPr>
                          </m:ctrlPr>
                        </m:naryPr>
                        <m:sub>
                          <m:r>
                            <m:rPr>
                              <m:brk m:alnAt="23"/>
                            </m:rPr>
                            <a:rPr lang="es-AR" i="1">
                              <a:latin typeface="Cambria Math" panose="02040503050406030204" pitchFamily="18" charset="0"/>
                            </a:rPr>
                            <m:t>1</m:t>
                          </m:r>
                          <m:r>
                            <a:rPr lang="es-AR" i="1">
                              <a:latin typeface="Cambria Math" panose="02040503050406030204" pitchFamily="18" charset="0"/>
                            </a:rPr>
                            <m:t>00</m:t>
                          </m:r>
                        </m:sub>
                        <m:sup>
                          <m:r>
                            <a:rPr lang="es-AR" i="1">
                              <a:latin typeface="Cambria Math" panose="02040503050406030204" pitchFamily="18" charset="0"/>
                            </a:rPr>
                            <m:t>200</m:t>
                          </m:r>
                        </m:sup>
                        <m:e>
                          <m:sSup>
                            <m:sSupPr>
                              <m:ctrlPr>
                                <a:rPr lang="es-AR" i="1">
                                  <a:latin typeface="Cambria Math" panose="02040503050406030204" pitchFamily="18" charset="0"/>
                                </a:rPr>
                              </m:ctrlPr>
                            </m:sSupPr>
                            <m:e>
                              <m:r>
                                <a:rPr lang="es-AR" i="1">
                                  <a:latin typeface="Cambria Math" panose="02040503050406030204" pitchFamily="18" charset="0"/>
                                </a:rPr>
                                <m:t>𝑒</m:t>
                              </m:r>
                            </m:e>
                            <m:sup>
                              <m:r>
                                <a:rPr lang="es-AR" i="1">
                                  <a:latin typeface="Cambria Math" panose="02040503050406030204" pitchFamily="18" charset="0"/>
                                </a:rPr>
                                <m:t>−</m:t>
                              </m:r>
                              <m:f>
                                <m:fPr>
                                  <m:ctrlPr>
                                    <a:rPr lang="es-AR" i="1">
                                      <a:latin typeface="Cambria Math" panose="02040503050406030204" pitchFamily="18" charset="0"/>
                                    </a:rPr>
                                  </m:ctrlPr>
                                </m:fPr>
                                <m:num>
                                  <m:r>
                                    <a:rPr lang="es-AR" i="1">
                                      <a:latin typeface="Cambria Math" panose="02040503050406030204" pitchFamily="18" charset="0"/>
                                    </a:rPr>
                                    <m:t>𝑥</m:t>
                                  </m:r>
                                </m:num>
                                <m:den>
                                  <m:r>
                                    <a:rPr lang="es-AR" i="1">
                                      <a:latin typeface="Cambria Math" panose="02040503050406030204" pitchFamily="18" charset="0"/>
                                    </a:rPr>
                                    <m:t>95</m:t>
                                  </m:r>
                                </m:den>
                              </m:f>
                            </m:sup>
                          </m:sSup>
                          <m:r>
                            <a:rPr lang="es-AR" i="1">
                              <a:latin typeface="Cambria Math" panose="02040503050406030204" pitchFamily="18" charset="0"/>
                            </a:rPr>
                            <m:t>𝑑𝑥</m:t>
                          </m:r>
                        </m:e>
                      </m:nary>
                    </m:oMath>
                  </m:oMathPara>
                </a14:m>
                <a:endParaRPr lang="es-AR" dirty="0">
                  <a:latin typeface="Century Gothic" panose="020B0502020202020204" pitchFamily="34" charset="0"/>
                </a:endParaRPr>
              </a:p>
              <a:p>
                <a:pPr algn="just"/>
                <a:endParaRPr lang="es-AR" dirty="0">
                  <a:latin typeface="Century Gothic" panose="020B0502020202020204" pitchFamily="34" charset="0"/>
                </a:endParaRPr>
              </a:p>
              <a:p>
                <a:pPr algn="just"/>
                <a:r>
                  <a:rPr lang="es-AR" dirty="0">
                    <a:latin typeface="Century Gothic" panose="020B0502020202020204" pitchFamily="34" charset="0"/>
                  </a:rPr>
                  <a:t>Sustitución </a:t>
                </a:r>
                <a14:m>
                  <m:oMath xmlns:m="http://schemas.openxmlformats.org/officeDocument/2006/math">
                    <m:r>
                      <a:rPr lang="es-AR" i="1">
                        <a:latin typeface="Cambria Math" panose="02040503050406030204" pitchFamily="18" charset="0"/>
                      </a:rPr>
                      <m:t>𝑢</m:t>
                    </m:r>
                    <m:r>
                      <a:rPr lang="es-AR" i="1">
                        <a:latin typeface="Cambria Math" panose="02040503050406030204" pitchFamily="18" charset="0"/>
                      </a:rPr>
                      <m:t>=</m:t>
                    </m:r>
                    <m:f>
                      <m:fPr>
                        <m:ctrlPr>
                          <a:rPr lang="es-AR" i="1">
                            <a:latin typeface="Cambria Math" panose="02040503050406030204" pitchFamily="18" charset="0"/>
                          </a:rPr>
                        </m:ctrlPr>
                      </m:fPr>
                      <m:num>
                        <m:r>
                          <a:rPr lang="es-AR" i="1">
                            <a:latin typeface="Cambria Math" panose="02040503050406030204" pitchFamily="18" charset="0"/>
                          </a:rPr>
                          <m:t>𝑥</m:t>
                        </m:r>
                      </m:num>
                      <m:den>
                        <m:r>
                          <a:rPr lang="es-AR" i="1">
                            <a:latin typeface="Cambria Math" panose="02040503050406030204" pitchFamily="18" charset="0"/>
                          </a:rPr>
                          <m:t>95</m:t>
                        </m:r>
                      </m:den>
                    </m:f>
                  </m:oMath>
                </a14:m>
                <a:endParaRPr lang="es-AR" dirty="0">
                  <a:latin typeface="Century Gothic" panose="020B0502020202020204" pitchFamily="34" charset="0"/>
                </a:endParaRPr>
              </a:p>
            </p:txBody>
          </p:sp>
        </mc:Choice>
        <mc:Fallback>
          <p:sp>
            <p:nvSpPr>
              <p:cNvPr id="2" name="Rectángulo 1">
                <a:extLst>
                  <a:ext uri="{FF2B5EF4-FFF2-40B4-BE49-F238E27FC236}">
                    <a16:creationId xmlns:a16="http://schemas.microsoft.com/office/drawing/2014/main" id="{696C9133-F9CB-4A73-9167-AB64BB57066D}"/>
                  </a:ext>
                </a:extLst>
              </p:cNvPr>
              <p:cNvSpPr>
                <a:spLocks noRot="1" noChangeAspect="1" noMove="1" noResize="1" noEditPoints="1" noAdjustHandles="1" noChangeArrowheads="1" noChangeShapeType="1" noTextEdit="1"/>
              </p:cNvSpPr>
              <p:nvPr/>
            </p:nvSpPr>
            <p:spPr>
              <a:xfrm>
                <a:off x="1522996" y="908720"/>
                <a:ext cx="9145004" cy="5394618"/>
              </a:xfrm>
              <a:prstGeom prst="rect">
                <a:avLst/>
              </a:prstGeom>
              <a:blipFill>
                <a:blip r:embed="rId2"/>
                <a:stretch>
                  <a:fillRect l="-600" t="-565"/>
                </a:stretch>
              </a:blipFill>
            </p:spPr>
            <p:txBody>
              <a:bodyPr/>
              <a:lstStyle/>
              <a:p>
                <a:r>
                  <a:rPr lang="es-AR">
                    <a:noFill/>
                  </a:rPr>
                  <a:t> </a:t>
                </a:r>
              </a:p>
            </p:txBody>
          </p:sp>
        </mc:Fallback>
      </mc:AlternateContent>
    </p:spTree>
    <p:extLst>
      <p:ext uri="{BB962C8B-B14F-4D97-AF65-F5344CB8AC3E}">
        <p14:creationId xmlns:p14="http://schemas.microsoft.com/office/powerpoint/2010/main" val="369503042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Rectángulo 1">
                <a:extLst>
                  <a:ext uri="{FF2B5EF4-FFF2-40B4-BE49-F238E27FC236}">
                    <a16:creationId xmlns:a16="http://schemas.microsoft.com/office/drawing/2014/main" id="{4DA6A543-A563-4CB0-A3C4-6C208CD9B17D}"/>
                  </a:ext>
                </a:extLst>
              </p:cNvPr>
              <p:cNvSpPr/>
              <p:nvPr/>
            </p:nvSpPr>
            <p:spPr>
              <a:xfrm>
                <a:off x="1524000" y="980728"/>
                <a:ext cx="9144000" cy="4816318"/>
              </a:xfrm>
              <a:prstGeom prst="rect">
                <a:avLst/>
              </a:prstGeom>
            </p:spPr>
            <p:txBody>
              <a:bodyPr wrap="square">
                <a:spAutoFit/>
              </a:bodyPr>
              <a:lstStyle/>
              <a:p>
                <a:pPr algn="just"/>
                <a14:m>
                  <m:oMathPara xmlns:m="http://schemas.openxmlformats.org/officeDocument/2006/math">
                    <m:oMathParaPr>
                      <m:jc m:val="centerGroup"/>
                    </m:oMathParaPr>
                    <m:oMath xmlns:m="http://schemas.openxmlformats.org/officeDocument/2006/math">
                      <m:r>
                        <a:rPr lang="es-AR" i="1">
                          <a:latin typeface="Cambria Math" panose="02040503050406030204" pitchFamily="18" charset="0"/>
                        </a:rPr>
                        <m:t>𝑃</m:t>
                      </m:r>
                      <m:d>
                        <m:dPr>
                          <m:begChr m:val="["/>
                          <m:endChr m:val="]"/>
                          <m:ctrlPr>
                            <a:rPr lang="es-AR" i="1">
                              <a:latin typeface="Cambria Math" panose="02040503050406030204" pitchFamily="18" charset="0"/>
                            </a:rPr>
                          </m:ctrlPr>
                        </m:dPr>
                        <m:e>
                          <m:r>
                            <a:rPr lang="es-AR" i="1">
                              <a:latin typeface="Cambria Math" panose="02040503050406030204" pitchFamily="18" charset="0"/>
                            </a:rPr>
                            <m:t>100</m:t>
                          </m:r>
                          <m:r>
                            <a:rPr lang="es-AR" i="1">
                              <a:latin typeface="Cambria Math" panose="02040503050406030204" pitchFamily="18" charset="0"/>
                              <a:ea typeface="Cambria Math" panose="02040503050406030204" pitchFamily="18" charset="0"/>
                            </a:rPr>
                            <m:t>≤</m:t>
                          </m:r>
                          <m:r>
                            <a:rPr lang="es-AR" i="1">
                              <a:latin typeface="Cambria Math" panose="02040503050406030204" pitchFamily="18" charset="0"/>
                            </a:rPr>
                            <m:t>𝑋</m:t>
                          </m:r>
                          <m:r>
                            <a:rPr lang="es-AR" i="1">
                              <a:latin typeface="Cambria Math" panose="02040503050406030204" pitchFamily="18" charset="0"/>
                              <a:ea typeface="Cambria Math" panose="02040503050406030204" pitchFamily="18" charset="0"/>
                            </a:rPr>
                            <m:t>≤200</m:t>
                          </m:r>
                        </m:e>
                      </m:d>
                      <m:r>
                        <a:rPr lang="es-AR" i="1">
                          <a:latin typeface="Cambria Math" panose="02040503050406030204" pitchFamily="18" charset="0"/>
                        </a:rPr>
                        <m:t>=</m:t>
                      </m:r>
                      <m:f>
                        <m:fPr>
                          <m:ctrlPr>
                            <a:rPr lang="es-AR" i="1">
                              <a:latin typeface="Cambria Math" panose="02040503050406030204" pitchFamily="18" charset="0"/>
                            </a:rPr>
                          </m:ctrlPr>
                        </m:fPr>
                        <m:num>
                          <m:r>
                            <a:rPr lang="es-AR" i="1">
                              <a:latin typeface="Cambria Math" panose="02040503050406030204" pitchFamily="18" charset="0"/>
                            </a:rPr>
                            <m:t>1</m:t>
                          </m:r>
                        </m:num>
                        <m:den>
                          <m:r>
                            <a:rPr lang="es-AR" i="1">
                              <a:latin typeface="Cambria Math" panose="02040503050406030204" pitchFamily="18" charset="0"/>
                            </a:rPr>
                            <m:t>95</m:t>
                          </m:r>
                        </m:den>
                      </m:f>
                      <m:nary>
                        <m:naryPr>
                          <m:ctrlPr>
                            <a:rPr lang="es-AR" i="1">
                              <a:latin typeface="Cambria Math" panose="02040503050406030204" pitchFamily="18" charset="0"/>
                            </a:rPr>
                          </m:ctrlPr>
                        </m:naryPr>
                        <m:sub>
                          <m:r>
                            <m:rPr>
                              <m:brk m:alnAt="23"/>
                            </m:rPr>
                            <a:rPr lang="es-AR" i="1">
                              <a:latin typeface="Cambria Math" panose="02040503050406030204" pitchFamily="18" charset="0"/>
                            </a:rPr>
                            <m:t>1</m:t>
                          </m:r>
                          <m:r>
                            <a:rPr lang="es-AR" i="1">
                              <a:latin typeface="Cambria Math" panose="02040503050406030204" pitchFamily="18" charset="0"/>
                            </a:rPr>
                            <m:t>00</m:t>
                          </m:r>
                        </m:sub>
                        <m:sup>
                          <m:r>
                            <a:rPr lang="es-AR" i="1">
                              <a:latin typeface="Cambria Math" panose="02040503050406030204" pitchFamily="18" charset="0"/>
                            </a:rPr>
                            <m:t>200</m:t>
                          </m:r>
                        </m:sup>
                        <m:e>
                          <m:sSup>
                            <m:sSupPr>
                              <m:ctrlPr>
                                <a:rPr lang="es-AR" i="1">
                                  <a:latin typeface="Cambria Math" panose="02040503050406030204" pitchFamily="18" charset="0"/>
                                </a:rPr>
                              </m:ctrlPr>
                            </m:sSupPr>
                            <m:e>
                              <m:r>
                                <a:rPr lang="es-AR" i="1">
                                  <a:latin typeface="Cambria Math" panose="02040503050406030204" pitchFamily="18" charset="0"/>
                                </a:rPr>
                                <m:t>𝑒</m:t>
                              </m:r>
                            </m:e>
                            <m:sup>
                              <m:r>
                                <a:rPr lang="es-AR" i="1">
                                  <a:latin typeface="Cambria Math" panose="02040503050406030204" pitchFamily="18" charset="0"/>
                                </a:rPr>
                                <m:t>−</m:t>
                              </m:r>
                              <m:f>
                                <m:fPr>
                                  <m:ctrlPr>
                                    <a:rPr lang="es-AR" i="1">
                                      <a:latin typeface="Cambria Math" panose="02040503050406030204" pitchFamily="18" charset="0"/>
                                    </a:rPr>
                                  </m:ctrlPr>
                                </m:fPr>
                                <m:num>
                                  <m:r>
                                    <a:rPr lang="es-AR" i="1">
                                      <a:latin typeface="Cambria Math" panose="02040503050406030204" pitchFamily="18" charset="0"/>
                                    </a:rPr>
                                    <m:t>𝑥</m:t>
                                  </m:r>
                                </m:num>
                                <m:den>
                                  <m:r>
                                    <a:rPr lang="es-AR" i="1">
                                      <a:latin typeface="Cambria Math" panose="02040503050406030204" pitchFamily="18" charset="0"/>
                                    </a:rPr>
                                    <m:t>95</m:t>
                                  </m:r>
                                </m:den>
                              </m:f>
                            </m:sup>
                          </m:sSup>
                          <m:r>
                            <a:rPr lang="es-AR" i="1">
                              <a:latin typeface="Cambria Math" panose="02040503050406030204" pitchFamily="18" charset="0"/>
                            </a:rPr>
                            <m:t>𝑑𝑥</m:t>
                          </m:r>
                        </m:e>
                      </m:nary>
                    </m:oMath>
                  </m:oMathPara>
                </a14:m>
                <a:endParaRPr lang="es-AR" dirty="0">
                  <a:latin typeface="Century Gothic" panose="020B0502020202020204" pitchFamily="34" charset="0"/>
                </a:endParaRPr>
              </a:p>
              <a:p>
                <a:pPr algn="just"/>
                <a:endParaRPr lang="es-AR" dirty="0">
                  <a:latin typeface="Century Gothic" panose="020B0502020202020204" pitchFamily="34" charset="0"/>
                </a:endParaRPr>
              </a:p>
              <a:p>
                <a:pPr algn="just"/>
                <a:r>
                  <a:rPr lang="es-AR" dirty="0">
                    <a:latin typeface="Century Gothic" panose="020B0502020202020204" pitchFamily="34" charset="0"/>
                  </a:rPr>
                  <a:t>Sustitución </a:t>
                </a:r>
                <a14:m>
                  <m:oMath xmlns:m="http://schemas.openxmlformats.org/officeDocument/2006/math">
                    <m:r>
                      <a:rPr lang="es-AR" i="1">
                        <a:latin typeface="Cambria Math" panose="02040503050406030204" pitchFamily="18" charset="0"/>
                      </a:rPr>
                      <m:t>𝑢</m:t>
                    </m:r>
                    <m:r>
                      <a:rPr lang="es-AR" i="1">
                        <a:latin typeface="Cambria Math" panose="02040503050406030204" pitchFamily="18" charset="0"/>
                      </a:rPr>
                      <m:t>=</m:t>
                    </m:r>
                    <m:f>
                      <m:fPr>
                        <m:ctrlPr>
                          <a:rPr lang="es-AR" i="1">
                            <a:latin typeface="Cambria Math" panose="02040503050406030204" pitchFamily="18" charset="0"/>
                          </a:rPr>
                        </m:ctrlPr>
                      </m:fPr>
                      <m:num>
                        <m:r>
                          <a:rPr lang="es-AR" i="1">
                            <a:latin typeface="Cambria Math" panose="02040503050406030204" pitchFamily="18" charset="0"/>
                          </a:rPr>
                          <m:t>𝑥</m:t>
                        </m:r>
                      </m:num>
                      <m:den>
                        <m:r>
                          <a:rPr lang="es-AR" i="1">
                            <a:latin typeface="Cambria Math" panose="02040503050406030204" pitchFamily="18" charset="0"/>
                          </a:rPr>
                          <m:t>95</m:t>
                        </m:r>
                      </m:den>
                    </m:f>
                    <m:r>
                      <a:rPr lang="es-AR" i="1">
                        <a:latin typeface="Cambria Math" panose="02040503050406030204" pitchFamily="18" charset="0"/>
                        <a:ea typeface="Cambria Math" panose="02040503050406030204" pitchFamily="18" charset="0"/>
                      </a:rPr>
                      <m:t>⇒</m:t>
                    </m:r>
                    <m:r>
                      <a:rPr lang="es-AR" i="1">
                        <a:latin typeface="Cambria Math" panose="02040503050406030204" pitchFamily="18" charset="0"/>
                        <a:ea typeface="Cambria Math" panose="02040503050406030204" pitchFamily="18" charset="0"/>
                      </a:rPr>
                      <m:t>𝑑𝑢</m:t>
                    </m:r>
                    <m:r>
                      <a:rPr lang="es-AR" i="1">
                        <a:latin typeface="Cambria Math" panose="02040503050406030204" pitchFamily="18" charset="0"/>
                        <a:ea typeface="Cambria Math" panose="02040503050406030204" pitchFamily="18" charset="0"/>
                      </a:rPr>
                      <m:t>=</m:t>
                    </m:r>
                    <m:f>
                      <m:fPr>
                        <m:ctrlPr>
                          <a:rPr lang="es-AR" i="1">
                            <a:latin typeface="Cambria Math" panose="02040503050406030204" pitchFamily="18" charset="0"/>
                            <a:ea typeface="Cambria Math" panose="02040503050406030204" pitchFamily="18" charset="0"/>
                          </a:rPr>
                        </m:ctrlPr>
                      </m:fPr>
                      <m:num>
                        <m:r>
                          <a:rPr lang="es-AR" i="1">
                            <a:latin typeface="Cambria Math" panose="02040503050406030204" pitchFamily="18" charset="0"/>
                            <a:ea typeface="Cambria Math" panose="02040503050406030204" pitchFamily="18" charset="0"/>
                          </a:rPr>
                          <m:t>𝑑𝑥</m:t>
                        </m:r>
                      </m:num>
                      <m:den>
                        <m:r>
                          <a:rPr lang="es-AR" i="1">
                            <a:latin typeface="Cambria Math" panose="02040503050406030204" pitchFamily="18" charset="0"/>
                            <a:ea typeface="Cambria Math" panose="02040503050406030204" pitchFamily="18" charset="0"/>
                          </a:rPr>
                          <m:t>95</m:t>
                        </m:r>
                      </m:den>
                    </m:f>
                    <m:r>
                      <a:rPr lang="es-AR" i="1">
                        <a:latin typeface="Cambria Math" panose="02040503050406030204" pitchFamily="18" charset="0"/>
                        <a:ea typeface="Cambria Math" panose="02040503050406030204" pitchFamily="18" charset="0"/>
                      </a:rPr>
                      <m:t>⇒95</m:t>
                    </m:r>
                    <m:r>
                      <a:rPr lang="es-AR" i="1">
                        <a:latin typeface="Cambria Math" panose="02040503050406030204" pitchFamily="18" charset="0"/>
                        <a:ea typeface="Cambria Math" panose="02040503050406030204" pitchFamily="18" charset="0"/>
                      </a:rPr>
                      <m:t>𝑑𝑢</m:t>
                    </m:r>
                    <m:r>
                      <a:rPr lang="es-AR" i="1">
                        <a:latin typeface="Cambria Math" panose="02040503050406030204" pitchFamily="18" charset="0"/>
                        <a:ea typeface="Cambria Math" panose="02040503050406030204" pitchFamily="18" charset="0"/>
                      </a:rPr>
                      <m:t>=</m:t>
                    </m:r>
                    <m:r>
                      <a:rPr lang="es-AR" i="1">
                        <a:latin typeface="Cambria Math" panose="02040503050406030204" pitchFamily="18" charset="0"/>
                        <a:ea typeface="Cambria Math" panose="02040503050406030204" pitchFamily="18" charset="0"/>
                      </a:rPr>
                      <m:t>𝑑𝑥</m:t>
                    </m:r>
                  </m:oMath>
                </a14:m>
                <a:endParaRPr lang="es-AR" dirty="0">
                  <a:latin typeface="Century Gothic" panose="020B0502020202020204" pitchFamily="34" charset="0"/>
                </a:endParaRPr>
              </a:p>
              <a:p>
                <a:pPr algn="just"/>
                <a:endParaRPr lang="es-AR" dirty="0">
                  <a:latin typeface="Century Gothic" panose="020B0502020202020204" pitchFamily="34" charset="0"/>
                </a:endParaRPr>
              </a:p>
              <a:p>
                <a:pPr algn="just"/>
                <a14:m>
                  <m:oMathPara xmlns:m="http://schemas.openxmlformats.org/officeDocument/2006/math">
                    <m:oMathParaPr>
                      <m:jc m:val="centerGroup"/>
                    </m:oMathParaPr>
                    <m:oMath xmlns:m="http://schemas.openxmlformats.org/officeDocument/2006/math">
                      <m:r>
                        <a:rPr lang="es-AR" i="1">
                          <a:latin typeface="Cambria Math" panose="02040503050406030204" pitchFamily="18" charset="0"/>
                        </a:rPr>
                        <m:t>𝑃</m:t>
                      </m:r>
                      <m:d>
                        <m:dPr>
                          <m:begChr m:val="["/>
                          <m:endChr m:val="]"/>
                          <m:ctrlPr>
                            <a:rPr lang="es-AR" i="1">
                              <a:latin typeface="Cambria Math" panose="02040503050406030204" pitchFamily="18" charset="0"/>
                            </a:rPr>
                          </m:ctrlPr>
                        </m:dPr>
                        <m:e>
                          <m:r>
                            <a:rPr lang="es-AR" i="1">
                              <a:latin typeface="Cambria Math" panose="02040503050406030204" pitchFamily="18" charset="0"/>
                            </a:rPr>
                            <m:t>100</m:t>
                          </m:r>
                          <m:r>
                            <a:rPr lang="es-AR" i="1">
                              <a:latin typeface="Cambria Math" panose="02040503050406030204" pitchFamily="18" charset="0"/>
                              <a:ea typeface="Cambria Math" panose="02040503050406030204" pitchFamily="18" charset="0"/>
                            </a:rPr>
                            <m:t>≤</m:t>
                          </m:r>
                          <m:r>
                            <a:rPr lang="es-AR" i="1">
                              <a:latin typeface="Cambria Math" panose="02040503050406030204" pitchFamily="18" charset="0"/>
                            </a:rPr>
                            <m:t>𝑋</m:t>
                          </m:r>
                          <m:r>
                            <a:rPr lang="es-AR" i="1">
                              <a:latin typeface="Cambria Math" panose="02040503050406030204" pitchFamily="18" charset="0"/>
                              <a:ea typeface="Cambria Math" panose="02040503050406030204" pitchFamily="18" charset="0"/>
                            </a:rPr>
                            <m:t>≤200</m:t>
                          </m:r>
                        </m:e>
                      </m:d>
                      <m:r>
                        <a:rPr lang="es-AR" i="1">
                          <a:latin typeface="Cambria Math" panose="02040503050406030204" pitchFamily="18" charset="0"/>
                        </a:rPr>
                        <m:t>=</m:t>
                      </m:r>
                      <m:f>
                        <m:fPr>
                          <m:ctrlPr>
                            <a:rPr lang="es-AR" i="1">
                              <a:latin typeface="Cambria Math" panose="02040503050406030204" pitchFamily="18" charset="0"/>
                            </a:rPr>
                          </m:ctrlPr>
                        </m:fPr>
                        <m:num>
                          <m:r>
                            <a:rPr lang="es-AR" i="1">
                              <a:latin typeface="Cambria Math" panose="02040503050406030204" pitchFamily="18" charset="0"/>
                            </a:rPr>
                            <m:t>1</m:t>
                          </m:r>
                        </m:num>
                        <m:den>
                          <m:r>
                            <a:rPr lang="es-AR" i="1">
                              <a:latin typeface="Cambria Math" panose="02040503050406030204" pitchFamily="18" charset="0"/>
                            </a:rPr>
                            <m:t>95</m:t>
                          </m:r>
                        </m:den>
                      </m:f>
                      <m:nary>
                        <m:naryPr>
                          <m:ctrlPr>
                            <a:rPr lang="es-AR" i="1">
                              <a:latin typeface="Cambria Math" panose="02040503050406030204" pitchFamily="18" charset="0"/>
                            </a:rPr>
                          </m:ctrlPr>
                        </m:naryPr>
                        <m:sub>
                          <m:f>
                            <m:fPr>
                              <m:ctrlPr>
                                <a:rPr lang="es-AR" i="1">
                                  <a:latin typeface="Cambria Math" panose="02040503050406030204" pitchFamily="18" charset="0"/>
                                </a:rPr>
                              </m:ctrlPr>
                            </m:fPr>
                            <m:num>
                              <m:r>
                                <m:rPr>
                                  <m:brk m:alnAt="23"/>
                                </m:rPr>
                                <a:rPr lang="es-AR" i="1">
                                  <a:latin typeface="Cambria Math" panose="02040503050406030204" pitchFamily="18" charset="0"/>
                                </a:rPr>
                                <m:t>1</m:t>
                              </m:r>
                              <m:r>
                                <a:rPr lang="es-AR" i="1">
                                  <a:latin typeface="Cambria Math" panose="02040503050406030204" pitchFamily="18" charset="0"/>
                                </a:rPr>
                                <m:t>00</m:t>
                              </m:r>
                            </m:num>
                            <m:den>
                              <m:r>
                                <a:rPr lang="es-AR" i="1">
                                  <a:latin typeface="Cambria Math" panose="02040503050406030204" pitchFamily="18" charset="0"/>
                                </a:rPr>
                                <m:t>95</m:t>
                              </m:r>
                            </m:den>
                          </m:f>
                        </m:sub>
                        <m:sup>
                          <m:f>
                            <m:fPr>
                              <m:ctrlPr>
                                <a:rPr lang="es-AR" i="1">
                                  <a:latin typeface="Cambria Math" panose="02040503050406030204" pitchFamily="18" charset="0"/>
                                </a:rPr>
                              </m:ctrlPr>
                            </m:fPr>
                            <m:num>
                              <m:r>
                                <a:rPr lang="es-AR" i="1">
                                  <a:latin typeface="Cambria Math" panose="02040503050406030204" pitchFamily="18" charset="0"/>
                                </a:rPr>
                                <m:t>200</m:t>
                              </m:r>
                            </m:num>
                            <m:den>
                              <m:r>
                                <a:rPr lang="es-AR" i="1">
                                  <a:latin typeface="Cambria Math" panose="02040503050406030204" pitchFamily="18" charset="0"/>
                                </a:rPr>
                                <m:t>95</m:t>
                              </m:r>
                            </m:den>
                          </m:f>
                        </m:sup>
                        <m:e>
                          <m:sSup>
                            <m:sSupPr>
                              <m:ctrlPr>
                                <a:rPr lang="es-AR" i="1">
                                  <a:latin typeface="Cambria Math" panose="02040503050406030204" pitchFamily="18" charset="0"/>
                                </a:rPr>
                              </m:ctrlPr>
                            </m:sSupPr>
                            <m:e>
                              <m:r>
                                <a:rPr lang="es-AR" i="1">
                                  <a:latin typeface="Cambria Math" panose="02040503050406030204" pitchFamily="18" charset="0"/>
                                </a:rPr>
                                <m:t>𝑒</m:t>
                              </m:r>
                            </m:e>
                            <m:sup>
                              <m:r>
                                <a:rPr lang="es-AR" i="1">
                                  <a:latin typeface="Cambria Math" panose="02040503050406030204" pitchFamily="18" charset="0"/>
                                </a:rPr>
                                <m:t>−</m:t>
                              </m:r>
                              <m:r>
                                <a:rPr lang="es-AR" i="1">
                                  <a:latin typeface="Cambria Math" panose="02040503050406030204" pitchFamily="18" charset="0"/>
                                </a:rPr>
                                <m:t>𝑢</m:t>
                              </m:r>
                            </m:sup>
                          </m:sSup>
                          <m:r>
                            <a:rPr lang="es-AR" i="1">
                              <a:latin typeface="Cambria Math" panose="02040503050406030204" pitchFamily="18" charset="0"/>
                            </a:rPr>
                            <m:t>95</m:t>
                          </m:r>
                          <m:r>
                            <a:rPr lang="es-AR" i="1">
                              <a:latin typeface="Cambria Math" panose="02040503050406030204" pitchFamily="18" charset="0"/>
                            </a:rPr>
                            <m:t>𝑑𝑢</m:t>
                          </m:r>
                        </m:e>
                      </m:nary>
                      <m:r>
                        <a:rPr lang="es-AR" i="1">
                          <a:latin typeface="Cambria Math" panose="02040503050406030204" pitchFamily="18" charset="0"/>
                        </a:rPr>
                        <m:t>=</m:t>
                      </m:r>
                      <m:nary>
                        <m:naryPr>
                          <m:ctrlPr>
                            <a:rPr lang="es-AR" i="1">
                              <a:latin typeface="Cambria Math" panose="02040503050406030204" pitchFamily="18" charset="0"/>
                            </a:rPr>
                          </m:ctrlPr>
                        </m:naryPr>
                        <m:sub>
                          <m:f>
                            <m:fPr>
                              <m:ctrlPr>
                                <a:rPr lang="es-AR" i="1">
                                  <a:latin typeface="Cambria Math" panose="02040503050406030204" pitchFamily="18" charset="0"/>
                                </a:rPr>
                              </m:ctrlPr>
                            </m:fPr>
                            <m:num>
                              <m:r>
                                <m:rPr>
                                  <m:brk m:alnAt="23"/>
                                </m:rPr>
                                <a:rPr lang="es-AR" i="1">
                                  <a:latin typeface="Cambria Math" panose="02040503050406030204" pitchFamily="18" charset="0"/>
                                </a:rPr>
                                <m:t>1</m:t>
                              </m:r>
                              <m:r>
                                <a:rPr lang="es-AR" i="1">
                                  <a:latin typeface="Cambria Math" panose="02040503050406030204" pitchFamily="18" charset="0"/>
                                </a:rPr>
                                <m:t>00</m:t>
                              </m:r>
                            </m:num>
                            <m:den>
                              <m:r>
                                <a:rPr lang="es-AR" i="1">
                                  <a:latin typeface="Cambria Math" panose="02040503050406030204" pitchFamily="18" charset="0"/>
                                </a:rPr>
                                <m:t>95</m:t>
                              </m:r>
                            </m:den>
                          </m:f>
                        </m:sub>
                        <m:sup>
                          <m:f>
                            <m:fPr>
                              <m:ctrlPr>
                                <a:rPr lang="es-AR" i="1">
                                  <a:latin typeface="Cambria Math" panose="02040503050406030204" pitchFamily="18" charset="0"/>
                                </a:rPr>
                              </m:ctrlPr>
                            </m:fPr>
                            <m:num>
                              <m:r>
                                <a:rPr lang="es-AR" i="1">
                                  <a:latin typeface="Cambria Math" panose="02040503050406030204" pitchFamily="18" charset="0"/>
                                </a:rPr>
                                <m:t>200</m:t>
                              </m:r>
                            </m:num>
                            <m:den>
                              <m:r>
                                <a:rPr lang="es-AR" i="1">
                                  <a:latin typeface="Cambria Math" panose="02040503050406030204" pitchFamily="18" charset="0"/>
                                </a:rPr>
                                <m:t>95</m:t>
                              </m:r>
                            </m:den>
                          </m:f>
                        </m:sup>
                        <m:e>
                          <m:sSup>
                            <m:sSupPr>
                              <m:ctrlPr>
                                <a:rPr lang="es-AR" i="1">
                                  <a:latin typeface="Cambria Math" panose="02040503050406030204" pitchFamily="18" charset="0"/>
                                </a:rPr>
                              </m:ctrlPr>
                            </m:sSupPr>
                            <m:e>
                              <m:r>
                                <a:rPr lang="es-AR" i="1">
                                  <a:latin typeface="Cambria Math" panose="02040503050406030204" pitchFamily="18" charset="0"/>
                                </a:rPr>
                                <m:t>𝑒</m:t>
                              </m:r>
                            </m:e>
                            <m:sup>
                              <m:r>
                                <a:rPr lang="es-AR" i="1">
                                  <a:latin typeface="Cambria Math" panose="02040503050406030204" pitchFamily="18" charset="0"/>
                                </a:rPr>
                                <m:t>−</m:t>
                              </m:r>
                              <m:r>
                                <a:rPr lang="es-AR" i="1">
                                  <a:latin typeface="Cambria Math" panose="02040503050406030204" pitchFamily="18" charset="0"/>
                                </a:rPr>
                                <m:t>𝑢</m:t>
                              </m:r>
                            </m:sup>
                          </m:sSup>
                          <m:r>
                            <a:rPr lang="es-AR" i="1">
                              <a:latin typeface="Cambria Math" panose="02040503050406030204" pitchFamily="18" charset="0"/>
                            </a:rPr>
                            <m:t>𝑑𝑢</m:t>
                          </m:r>
                        </m:e>
                      </m:nary>
                    </m:oMath>
                  </m:oMathPara>
                </a14:m>
                <a:endParaRPr lang="es-AR" dirty="0">
                  <a:latin typeface="Century Gothic" panose="020B0502020202020204" pitchFamily="34" charset="0"/>
                </a:endParaRPr>
              </a:p>
              <a:p>
                <a:pPr algn="just"/>
                <a:endParaRPr lang="es-AR" dirty="0">
                  <a:latin typeface="Century Gothic" panose="020B0502020202020204" pitchFamily="34" charset="0"/>
                </a:endParaRPr>
              </a:p>
              <a:p>
                <a:pPr algn="just"/>
                <a14:m>
                  <m:oMathPara xmlns:m="http://schemas.openxmlformats.org/officeDocument/2006/math">
                    <m:oMathParaPr>
                      <m:jc m:val="centerGroup"/>
                    </m:oMathParaPr>
                    <m:oMath xmlns:m="http://schemas.openxmlformats.org/officeDocument/2006/math">
                      <m:r>
                        <a:rPr lang="es-AR" i="1">
                          <a:latin typeface="Cambria Math" panose="02040503050406030204" pitchFamily="18" charset="0"/>
                        </a:rPr>
                        <m:t>𝑃</m:t>
                      </m:r>
                      <m:d>
                        <m:dPr>
                          <m:begChr m:val="["/>
                          <m:endChr m:val="]"/>
                          <m:ctrlPr>
                            <a:rPr lang="es-AR" i="1">
                              <a:latin typeface="Cambria Math" panose="02040503050406030204" pitchFamily="18" charset="0"/>
                            </a:rPr>
                          </m:ctrlPr>
                        </m:dPr>
                        <m:e>
                          <m:r>
                            <a:rPr lang="es-AR" i="1">
                              <a:latin typeface="Cambria Math" panose="02040503050406030204" pitchFamily="18" charset="0"/>
                            </a:rPr>
                            <m:t>100</m:t>
                          </m:r>
                          <m:r>
                            <a:rPr lang="es-AR" i="1">
                              <a:latin typeface="Cambria Math" panose="02040503050406030204" pitchFamily="18" charset="0"/>
                              <a:ea typeface="Cambria Math" panose="02040503050406030204" pitchFamily="18" charset="0"/>
                            </a:rPr>
                            <m:t>≤</m:t>
                          </m:r>
                          <m:r>
                            <a:rPr lang="es-AR" i="1">
                              <a:latin typeface="Cambria Math" panose="02040503050406030204" pitchFamily="18" charset="0"/>
                            </a:rPr>
                            <m:t>𝑋</m:t>
                          </m:r>
                          <m:r>
                            <a:rPr lang="es-AR" i="1">
                              <a:latin typeface="Cambria Math" panose="02040503050406030204" pitchFamily="18" charset="0"/>
                              <a:ea typeface="Cambria Math" panose="02040503050406030204" pitchFamily="18" charset="0"/>
                            </a:rPr>
                            <m:t>≤200</m:t>
                          </m:r>
                        </m:e>
                      </m:d>
                      <m:r>
                        <a:rPr lang="es-AR" i="1">
                          <a:latin typeface="Cambria Math" panose="02040503050406030204" pitchFamily="18" charset="0"/>
                          <a:ea typeface="Cambria Math" panose="02040503050406030204" pitchFamily="18" charset="0"/>
                        </a:rPr>
                        <m:t>=−</m:t>
                      </m:r>
                      <m:d>
                        <m:dPr>
                          <m:ctrlPr>
                            <a:rPr lang="es-AR" i="1">
                              <a:latin typeface="Cambria Math" panose="02040503050406030204" pitchFamily="18" charset="0"/>
                              <a:ea typeface="Cambria Math" panose="02040503050406030204" pitchFamily="18" charset="0"/>
                            </a:rPr>
                          </m:ctrlPr>
                        </m:dPr>
                        <m:e>
                          <m:sSup>
                            <m:sSupPr>
                              <m:ctrlPr>
                                <a:rPr lang="es-AR" i="1">
                                  <a:latin typeface="Cambria Math" panose="02040503050406030204" pitchFamily="18" charset="0"/>
                                </a:rPr>
                              </m:ctrlPr>
                            </m:sSupPr>
                            <m:e>
                              <m:r>
                                <a:rPr lang="es-AR" i="1">
                                  <a:latin typeface="Cambria Math" panose="02040503050406030204" pitchFamily="18" charset="0"/>
                                </a:rPr>
                                <m:t>𝑒</m:t>
                              </m:r>
                            </m:e>
                            <m:sup>
                              <m:r>
                                <a:rPr lang="es-AR" i="1">
                                  <a:latin typeface="Cambria Math" panose="02040503050406030204" pitchFamily="18" charset="0"/>
                                </a:rPr>
                                <m:t>−</m:t>
                              </m:r>
                              <m:f>
                                <m:fPr>
                                  <m:ctrlPr>
                                    <a:rPr lang="es-AR" i="1">
                                      <a:latin typeface="Cambria Math" panose="02040503050406030204" pitchFamily="18" charset="0"/>
                                    </a:rPr>
                                  </m:ctrlPr>
                                </m:fPr>
                                <m:num>
                                  <m:r>
                                    <a:rPr lang="es-AR" i="1">
                                      <a:latin typeface="Cambria Math" panose="02040503050406030204" pitchFamily="18" charset="0"/>
                                    </a:rPr>
                                    <m:t>200</m:t>
                                  </m:r>
                                </m:num>
                                <m:den>
                                  <m:r>
                                    <a:rPr lang="es-AR" i="1">
                                      <a:latin typeface="Cambria Math" panose="02040503050406030204" pitchFamily="18" charset="0"/>
                                    </a:rPr>
                                    <m:t>95</m:t>
                                  </m:r>
                                </m:den>
                              </m:f>
                            </m:sup>
                          </m:sSup>
                          <m:r>
                            <a:rPr lang="es-AR" i="1">
                              <a:latin typeface="Cambria Math" panose="02040503050406030204" pitchFamily="18" charset="0"/>
                            </a:rPr>
                            <m:t>−</m:t>
                          </m:r>
                          <m:sSup>
                            <m:sSupPr>
                              <m:ctrlPr>
                                <a:rPr lang="es-AR" i="1">
                                  <a:latin typeface="Cambria Math" panose="02040503050406030204" pitchFamily="18" charset="0"/>
                                </a:rPr>
                              </m:ctrlPr>
                            </m:sSupPr>
                            <m:e>
                              <m:r>
                                <a:rPr lang="es-AR" i="1">
                                  <a:latin typeface="Cambria Math" panose="02040503050406030204" pitchFamily="18" charset="0"/>
                                </a:rPr>
                                <m:t>𝑒</m:t>
                              </m:r>
                            </m:e>
                            <m:sup>
                              <m:r>
                                <a:rPr lang="es-AR" i="1">
                                  <a:latin typeface="Cambria Math" panose="02040503050406030204" pitchFamily="18" charset="0"/>
                                </a:rPr>
                                <m:t>−</m:t>
                              </m:r>
                              <m:f>
                                <m:fPr>
                                  <m:ctrlPr>
                                    <a:rPr lang="es-AR" i="1">
                                      <a:latin typeface="Cambria Math" panose="02040503050406030204" pitchFamily="18" charset="0"/>
                                    </a:rPr>
                                  </m:ctrlPr>
                                </m:fPr>
                                <m:num>
                                  <m:r>
                                    <a:rPr lang="es-AR" i="1">
                                      <a:latin typeface="Cambria Math" panose="02040503050406030204" pitchFamily="18" charset="0"/>
                                    </a:rPr>
                                    <m:t>1</m:t>
                                  </m:r>
                                  <m:r>
                                    <a:rPr lang="es-AR" i="1">
                                      <a:latin typeface="Cambria Math" panose="02040503050406030204" pitchFamily="18" charset="0"/>
                                    </a:rPr>
                                    <m:t>00</m:t>
                                  </m:r>
                                </m:num>
                                <m:den>
                                  <m:r>
                                    <a:rPr lang="es-AR" i="1">
                                      <a:latin typeface="Cambria Math" panose="02040503050406030204" pitchFamily="18" charset="0"/>
                                    </a:rPr>
                                    <m:t>95</m:t>
                                  </m:r>
                                </m:den>
                              </m:f>
                            </m:sup>
                          </m:sSup>
                        </m:e>
                      </m:d>
                      <m:r>
                        <a:rPr lang="es-AR" i="1">
                          <a:latin typeface="Cambria Math" panose="02040503050406030204" pitchFamily="18" charset="0"/>
                        </a:rPr>
                        <m:t>=−</m:t>
                      </m:r>
                      <m:d>
                        <m:dPr>
                          <m:ctrlPr>
                            <a:rPr lang="es-AR" i="1">
                              <a:latin typeface="Cambria Math" panose="02040503050406030204" pitchFamily="18" charset="0"/>
                            </a:rPr>
                          </m:ctrlPr>
                        </m:dPr>
                        <m:e>
                          <m:r>
                            <a:rPr lang="es-AR" i="1">
                              <a:latin typeface="Cambria Math" panose="02040503050406030204" pitchFamily="18" charset="0"/>
                            </a:rPr>
                            <m:t>0,121813613−0,34901807</m:t>
                          </m:r>
                        </m:e>
                      </m:d>
                    </m:oMath>
                  </m:oMathPara>
                </a14:m>
                <a:endParaRPr lang="es-AR" dirty="0">
                  <a:latin typeface="Century Gothic" panose="020B0502020202020204" pitchFamily="34" charset="0"/>
                </a:endParaRPr>
              </a:p>
              <a:p>
                <a:pPr algn="just"/>
                <a:endParaRPr lang="es-AR" dirty="0">
                  <a:latin typeface="Century Gothic" panose="020B0502020202020204" pitchFamily="34" charset="0"/>
                </a:endParaRPr>
              </a:p>
              <a:p>
                <a:pPr algn="just"/>
                <a:endParaRPr lang="es-AR" i="1" dirty="0">
                  <a:latin typeface="Century Gothic" panose="020B0502020202020204" pitchFamily="34" charset="0"/>
                </a:endParaRPr>
              </a:p>
              <a:p>
                <a:pPr algn="just"/>
                <a14:m>
                  <m:oMathPara xmlns:m="http://schemas.openxmlformats.org/officeDocument/2006/math">
                    <m:oMathParaPr>
                      <m:jc m:val="centerGroup"/>
                    </m:oMathParaPr>
                    <m:oMath xmlns:m="http://schemas.openxmlformats.org/officeDocument/2006/math">
                      <m:r>
                        <a:rPr lang="es-AR" i="1">
                          <a:latin typeface="Cambria Math" panose="02040503050406030204" pitchFamily="18" charset="0"/>
                        </a:rPr>
                        <m:t>𝑃</m:t>
                      </m:r>
                      <m:d>
                        <m:dPr>
                          <m:begChr m:val="["/>
                          <m:endChr m:val="]"/>
                          <m:ctrlPr>
                            <a:rPr lang="es-AR" i="1">
                              <a:latin typeface="Cambria Math" panose="02040503050406030204" pitchFamily="18" charset="0"/>
                            </a:rPr>
                          </m:ctrlPr>
                        </m:dPr>
                        <m:e>
                          <m:r>
                            <a:rPr lang="es-AR" i="1">
                              <a:latin typeface="Cambria Math" panose="02040503050406030204" pitchFamily="18" charset="0"/>
                            </a:rPr>
                            <m:t>100</m:t>
                          </m:r>
                          <m:r>
                            <a:rPr lang="es-AR" i="1">
                              <a:latin typeface="Cambria Math" panose="02040503050406030204" pitchFamily="18" charset="0"/>
                              <a:ea typeface="Cambria Math" panose="02040503050406030204" pitchFamily="18" charset="0"/>
                            </a:rPr>
                            <m:t>≤</m:t>
                          </m:r>
                          <m:r>
                            <a:rPr lang="es-AR" i="1">
                              <a:latin typeface="Cambria Math" panose="02040503050406030204" pitchFamily="18" charset="0"/>
                            </a:rPr>
                            <m:t>𝑋</m:t>
                          </m:r>
                          <m:r>
                            <a:rPr lang="es-AR" i="1">
                              <a:latin typeface="Cambria Math" panose="02040503050406030204" pitchFamily="18" charset="0"/>
                              <a:ea typeface="Cambria Math" panose="02040503050406030204" pitchFamily="18" charset="0"/>
                            </a:rPr>
                            <m:t>≤200</m:t>
                          </m:r>
                        </m:e>
                      </m:d>
                      <m:r>
                        <a:rPr lang="es-AR" i="1">
                          <a:latin typeface="Cambria Math" panose="02040503050406030204" pitchFamily="18" charset="0"/>
                          <a:ea typeface="Cambria Math" panose="02040503050406030204" pitchFamily="18" charset="0"/>
                        </a:rPr>
                        <m:t>=</m:t>
                      </m:r>
                      <m:r>
                        <a:rPr lang="es-AR" i="1">
                          <a:latin typeface="Cambria Math" panose="02040503050406030204" pitchFamily="18" charset="0"/>
                          <a:ea typeface="Cambria Math" panose="02040503050406030204" pitchFamily="18" charset="0"/>
                        </a:rPr>
                        <m:t>0,227204457</m:t>
                      </m:r>
                    </m:oMath>
                  </m:oMathPara>
                </a14:m>
                <a:endParaRPr lang="es-AR" dirty="0">
                  <a:latin typeface="Century Gothic" panose="020B0502020202020204" pitchFamily="34" charset="0"/>
                </a:endParaRPr>
              </a:p>
              <a:p>
                <a:pPr algn="just"/>
                <a:endParaRPr lang="es-AR" dirty="0">
                  <a:latin typeface="Century Gothic" panose="020B0502020202020204" pitchFamily="34" charset="0"/>
                </a:endParaRPr>
              </a:p>
              <a:p>
                <a:pPr algn="just"/>
                <a:r>
                  <a:rPr lang="es-AR" dirty="0">
                    <a:latin typeface="Century Gothic" panose="020B0502020202020204" pitchFamily="34" charset="0"/>
                  </a:rPr>
                  <a:t>La probabilidad de que la variable exponencial asuma un valor entre 100 y 200 es de 0,227204457.</a:t>
                </a:r>
              </a:p>
            </p:txBody>
          </p:sp>
        </mc:Choice>
        <mc:Fallback>
          <p:sp>
            <p:nvSpPr>
              <p:cNvPr id="2" name="Rectángulo 1">
                <a:extLst>
                  <a:ext uri="{FF2B5EF4-FFF2-40B4-BE49-F238E27FC236}">
                    <a16:creationId xmlns:a16="http://schemas.microsoft.com/office/drawing/2014/main" id="{4DA6A543-A563-4CB0-A3C4-6C208CD9B17D}"/>
                  </a:ext>
                </a:extLst>
              </p:cNvPr>
              <p:cNvSpPr>
                <a:spLocks noRot="1" noChangeAspect="1" noMove="1" noResize="1" noEditPoints="1" noAdjustHandles="1" noChangeArrowheads="1" noChangeShapeType="1" noTextEdit="1"/>
              </p:cNvSpPr>
              <p:nvPr/>
            </p:nvSpPr>
            <p:spPr>
              <a:xfrm>
                <a:off x="1524000" y="980728"/>
                <a:ext cx="9144000" cy="4816318"/>
              </a:xfrm>
              <a:prstGeom prst="rect">
                <a:avLst/>
              </a:prstGeom>
              <a:blipFill>
                <a:blip r:embed="rId2"/>
                <a:stretch>
                  <a:fillRect l="-533" r="-533" b="-1013"/>
                </a:stretch>
              </a:blipFill>
            </p:spPr>
            <p:txBody>
              <a:bodyPr/>
              <a:lstStyle/>
              <a:p>
                <a:r>
                  <a:rPr lang="es-AR">
                    <a:noFill/>
                  </a:rPr>
                  <a:t> </a:t>
                </a:r>
              </a:p>
            </p:txBody>
          </p:sp>
        </mc:Fallback>
      </mc:AlternateContent>
    </p:spTree>
    <p:extLst>
      <p:ext uri="{BB962C8B-B14F-4D97-AF65-F5344CB8AC3E}">
        <p14:creationId xmlns:p14="http://schemas.microsoft.com/office/powerpoint/2010/main" val="283074321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Rectángulo 1">
                <a:extLst>
                  <a:ext uri="{FF2B5EF4-FFF2-40B4-BE49-F238E27FC236}">
                    <a16:creationId xmlns:a16="http://schemas.microsoft.com/office/drawing/2014/main" id="{3E01C888-E5BB-4B8C-B08D-11822F002DDF}"/>
                  </a:ext>
                </a:extLst>
              </p:cNvPr>
              <p:cNvSpPr/>
              <p:nvPr/>
            </p:nvSpPr>
            <p:spPr>
              <a:xfrm>
                <a:off x="1524000" y="908721"/>
                <a:ext cx="9144000" cy="5331524"/>
              </a:xfrm>
              <a:prstGeom prst="rect">
                <a:avLst/>
              </a:prstGeom>
            </p:spPr>
            <p:txBody>
              <a:bodyPr wrap="square">
                <a:spAutoFit/>
              </a:bodyPr>
              <a:lstStyle/>
              <a:p>
                <a:pPr>
                  <a:lnSpc>
                    <a:spcPct val="107000"/>
                  </a:lnSpc>
                  <a:spcAft>
                    <a:spcPts val="800"/>
                  </a:spcAft>
                </a:pPr>
                <a:r>
                  <a:rPr lang="es-AR" b="1" dirty="0">
                    <a:solidFill>
                      <a:srgbClr val="2E3192"/>
                    </a:solidFill>
                    <a:latin typeface="Century Gothic" panose="020B0502020202020204" pitchFamily="34" charset="0"/>
                  </a:rPr>
                  <a:t>Función de Distribución</a:t>
                </a:r>
              </a:p>
              <a:p>
                <a:pPr algn="just">
                  <a:lnSpc>
                    <a:spcPct val="107000"/>
                  </a:lnSpc>
                  <a:spcAft>
                    <a:spcPts val="800"/>
                  </a:spcAft>
                </a:pPr>
                <a:r>
                  <a:rPr lang="es-AR" dirty="0">
                    <a:latin typeface="Century Gothic" panose="020B0502020202020204" pitchFamily="34" charset="0"/>
                  </a:rPr>
                  <a:t>De igual forma que con la Variable Uniforme se puede obtener una expresión genérica para calcular probabilidades acumuladas con esta distribución de probabilidad. En términos formales,</a:t>
                </a:r>
              </a:p>
              <a:p>
                <a:pPr algn="just">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es-AR" i="1">
                              <a:latin typeface="Cambria Math" panose="02040503050406030204" pitchFamily="18" charset="0"/>
                              <a:cs typeface="Times New Roman" panose="02020603050405020304" pitchFamily="18" charset="0"/>
                            </a:rPr>
                          </m:ctrlPr>
                        </m:sSubPr>
                        <m:e>
                          <m:r>
                            <a:rPr lang="es-AR" i="1">
                              <a:latin typeface="Cambria Math" panose="02040503050406030204" pitchFamily="18" charset="0"/>
                              <a:cs typeface="Times New Roman" panose="02020603050405020304" pitchFamily="18" charset="0"/>
                            </a:rPr>
                            <m:t>𝐹</m:t>
                          </m:r>
                        </m:e>
                        <m:sub>
                          <m:r>
                            <a:rPr lang="es-AR" i="1">
                              <a:latin typeface="Cambria Math" panose="02040503050406030204" pitchFamily="18" charset="0"/>
                              <a:cs typeface="Times New Roman" panose="02020603050405020304" pitchFamily="18" charset="0"/>
                            </a:rPr>
                            <m:t>𝑋</m:t>
                          </m:r>
                        </m:sub>
                      </m:sSub>
                      <m:d>
                        <m:dPr>
                          <m:ctrlPr>
                            <a:rPr lang="es-AR" i="1">
                              <a:latin typeface="Cambria Math" panose="02040503050406030204" pitchFamily="18" charset="0"/>
                              <a:cs typeface="Times New Roman" panose="02020603050405020304" pitchFamily="18" charset="0"/>
                            </a:rPr>
                          </m:ctrlPr>
                        </m:dPr>
                        <m:e>
                          <m:r>
                            <a:rPr lang="es-AR" i="1">
                              <a:latin typeface="Cambria Math" panose="02040503050406030204" pitchFamily="18" charset="0"/>
                              <a:cs typeface="Times New Roman" panose="02020603050405020304" pitchFamily="18" charset="0"/>
                            </a:rPr>
                            <m:t>𝑥</m:t>
                          </m:r>
                        </m:e>
                      </m:d>
                      <m:r>
                        <a:rPr lang="es-AR" i="1">
                          <a:latin typeface="Cambria Math" panose="02040503050406030204" pitchFamily="18" charset="0"/>
                          <a:ea typeface="Times New Roman" panose="02020603050405020304" pitchFamily="18" charset="0"/>
                          <a:cs typeface="Times New Roman" panose="02020603050405020304" pitchFamily="18" charset="0"/>
                        </a:rPr>
                        <m:t>=</m:t>
                      </m:r>
                      <m:r>
                        <a:rPr lang="es-AR" i="1">
                          <a:latin typeface="Cambria Math" panose="02040503050406030204" pitchFamily="18" charset="0"/>
                          <a:ea typeface="Times New Roman" panose="02020603050405020304" pitchFamily="18" charset="0"/>
                          <a:cs typeface="Times New Roman" panose="02020603050405020304" pitchFamily="18" charset="0"/>
                        </a:rPr>
                        <m:t>𝑃</m:t>
                      </m:r>
                      <m:d>
                        <m:dPr>
                          <m:begChr m:val="["/>
                          <m:endChr m:val="]"/>
                          <m:ctrlPr>
                            <a:rPr lang="es-AR" i="1">
                              <a:latin typeface="Cambria Math" panose="02040503050406030204" pitchFamily="18" charset="0"/>
                              <a:ea typeface="Times New Roman" panose="02020603050405020304" pitchFamily="18" charset="0"/>
                              <a:cs typeface="Times New Roman" panose="02020603050405020304" pitchFamily="18" charset="0"/>
                            </a:rPr>
                          </m:ctrlPr>
                        </m:dPr>
                        <m:e>
                          <m:r>
                            <a:rPr lang="es-AR" i="1">
                              <a:latin typeface="Cambria Math" panose="02040503050406030204" pitchFamily="18" charset="0"/>
                              <a:ea typeface="Times New Roman" panose="02020603050405020304" pitchFamily="18" charset="0"/>
                              <a:cs typeface="Times New Roman" panose="02020603050405020304" pitchFamily="18" charset="0"/>
                            </a:rPr>
                            <m:t>𝑋</m:t>
                          </m:r>
                          <m:r>
                            <a:rPr lang="es-AR" i="1">
                              <a:latin typeface="Cambria Math" panose="02040503050406030204" pitchFamily="18" charset="0"/>
                              <a:ea typeface="Cambria Math" panose="02040503050406030204" pitchFamily="18" charset="0"/>
                              <a:cs typeface="Times New Roman" panose="02020603050405020304" pitchFamily="18" charset="0"/>
                            </a:rPr>
                            <m:t>≤</m:t>
                          </m:r>
                          <m:r>
                            <a:rPr lang="es-AR" i="1">
                              <a:latin typeface="Cambria Math" panose="02040503050406030204" pitchFamily="18" charset="0"/>
                              <a:ea typeface="Cambria Math" panose="02040503050406030204" pitchFamily="18" charset="0"/>
                              <a:cs typeface="Times New Roman" panose="02020603050405020304" pitchFamily="18" charset="0"/>
                            </a:rPr>
                            <m:t>𝑥</m:t>
                          </m:r>
                        </m:e>
                      </m:d>
                      <m:r>
                        <a:rPr lang="es-AR" i="1">
                          <a:latin typeface="Cambria Math" panose="02040503050406030204" pitchFamily="18" charset="0"/>
                          <a:ea typeface="Times New Roman" panose="02020603050405020304" pitchFamily="18" charset="0"/>
                          <a:cs typeface="Times New Roman" panose="02020603050405020304" pitchFamily="18" charset="0"/>
                        </a:rPr>
                        <m:t>=</m:t>
                      </m:r>
                      <m:nary>
                        <m:naryPr>
                          <m:ctrlPr>
                            <a:rPr lang="es-AR" i="1">
                              <a:latin typeface="Cambria Math" panose="02040503050406030204" pitchFamily="18" charset="0"/>
                            </a:rPr>
                          </m:ctrlPr>
                        </m:naryPr>
                        <m:sub>
                          <m:r>
                            <a:rPr lang="es-AR" i="1">
                              <a:latin typeface="Cambria Math" panose="02040503050406030204" pitchFamily="18" charset="0"/>
                            </a:rPr>
                            <m:t>0</m:t>
                          </m:r>
                        </m:sub>
                        <m:sup>
                          <m:r>
                            <a:rPr lang="es-AR" i="1">
                              <a:latin typeface="Cambria Math" panose="02040503050406030204" pitchFamily="18" charset="0"/>
                            </a:rPr>
                            <m:t>𝑥</m:t>
                          </m:r>
                        </m:sup>
                        <m:e>
                          <m:sSub>
                            <m:sSubPr>
                              <m:ctrlPr>
                                <a:rPr lang="es-AR" i="1">
                                  <a:latin typeface="Cambria Math" panose="02040503050406030204" pitchFamily="18" charset="0"/>
                                </a:rPr>
                              </m:ctrlPr>
                            </m:sSubPr>
                            <m:e>
                              <m:r>
                                <a:rPr lang="es-AR" i="1">
                                  <a:latin typeface="Cambria Math" panose="02040503050406030204" pitchFamily="18" charset="0"/>
                                </a:rPr>
                                <m:t>𝑓</m:t>
                              </m:r>
                            </m:e>
                            <m:sub>
                              <m:r>
                                <a:rPr lang="es-AR" i="1">
                                  <a:latin typeface="Cambria Math" panose="02040503050406030204" pitchFamily="18" charset="0"/>
                                </a:rPr>
                                <m:t>𝑋</m:t>
                              </m:r>
                            </m:sub>
                          </m:sSub>
                          <m:d>
                            <m:dPr>
                              <m:ctrlPr>
                                <a:rPr lang="es-AR" i="1">
                                  <a:latin typeface="Cambria Math" panose="02040503050406030204" pitchFamily="18" charset="0"/>
                                </a:rPr>
                              </m:ctrlPr>
                            </m:dPr>
                            <m:e>
                              <m:r>
                                <a:rPr lang="es-AR" i="1">
                                  <a:latin typeface="Cambria Math" panose="02040503050406030204" pitchFamily="18" charset="0"/>
                                </a:rPr>
                                <m:t>𝑠</m:t>
                              </m:r>
                            </m:e>
                          </m:d>
                          <m:r>
                            <a:rPr lang="es-AR" i="1">
                              <a:latin typeface="Cambria Math" panose="02040503050406030204" pitchFamily="18" charset="0"/>
                            </a:rPr>
                            <m:t>𝑑</m:t>
                          </m:r>
                          <m:r>
                            <a:rPr lang="es-AR" i="1">
                              <a:latin typeface="Cambria Math" panose="02040503050406030204" pitchFamily="18" charset="0"/>
                            </a:rPr>
                            <m:t>𝑠</m:t>
                          </m:r>
                        </m:e>
                      </m:nary>
                    </m:oMath>
                  </m:oMathPara>
                </a14:m>
                <a:endParaRPr lang="es-AR" i="1" dirty="0">
                  <a:latin typeface="Century Gothic" panose="020B0502020202020204" pitchFamily="34" charset="0"/>
                </a:endParaRPr>
              </a:p>
              <a:p>
                <a:pPr algn="just">
                  <a:lnSpc>
                    <a:spcPct val="107000"/>
                  </a:lnSpc>
                  <a:spcAft>
                    <a:spcPts val="800"/>
                  </a:spcAft>
                </a:pPr>
                <a:endParaRPr lang="es-AR" i="1" dirty="0">
                  <a:latin typeface="Century Gothic" panose="020B0502020202020204" pitchFamily="34" charset="0"/>
                  <a:ea typeface="Times New Roman" panose="02020603050405020304" pitchFamily="18" charset="0"/>
                  <a:cs typeface="Times New Roman" panose="02020603050405020304" pitchFamily="18" charset="0"/>
                </a:endParaRPr>
              </a:p>
              <a:p>
                <a:pPr algn="just">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es-AR" i="1">
                              <a:latin typeface="Cambria Math" panose="02040503050406030204" pitchFamily="18" charset="0"/>
                              <a:cs typeface="Times New Roman" panose="02020603050405020304" pitchFamily="18" charset="0"/>
                            </a:rPr>
                          </m:ctrlPr>
                        </m:sSubPr>
                        <m:e>
                          <m:r>
                            <a:rPr lang="es-AR" i="1">
                              <a:latin typeface="Cambria Math" panose="02040503050406030204" pitchFamily="18" charset="0"/>
                              <a:cs typeface="Times New Roman" panose="02020603050405020304" pitchFamily="18" charset="0"/>
                            </a:rPr>
                            <m:t>𝐹</m:t>
                          </m:r>
                        </m:e>
                        <m:sub>
                          <m:r>
                            <a:rPr lang="es-AR" i="1">
                              <a:latin typeface="Cambria Math" panose="02040503050406030204" pitchFamily="18" charset="0"/>
                              <a:cs typeface="Times New Roman" panose="02020603050405020304" pitchFamily="18" charset="0"/>
                            </a:rPr>
                            <m:t>𝑋</m:t>
                          </m:r>
                        </m:sub>
                      </m:sSub>
                      <m:d>
                        <m:dPr>
                          <m:ctrlPr>
                            <a:rPr lang="es-AR" i="1">
                              <a:latin typeface="Cambria Math" panose="02040503050406030204" pitchFamily="18" charset="0"/>
                              <a:cs typeface="Times New Roman" panose="02020603050405020304" pitchFamily="18" charset="0"/>
                            </a:rPr>
                          </m:ctrlPr>
                        </m:dPr>
                        <m:e>
                          <m:r>
                            <a:rPr lang="es-AR" i="1">
                              <a:latin typeface="Cambria Math" panose="02040503050406030204" pitchFamily="18" charset="0"/>
                              <a:cs typeface="Times New Roman" panose="02020603050405020304" pitchFamily="18" charset="0"/>
                            </a:rPr>
                            <m:t>𝑥</m:t>
                          </m:r>
                        </m:e>
                      </m:d>
                      <m:r>
                        <a:rPr lang="es-AR" i="1">
                          <a:latin typeface="Cambria Math" panose="02040503050406030204" pitchFamily="18" charset="0"/>
                          <a:ea typeface="Times New Roman" panose="02020603050405020304" pitchFamily="18" charset="0"/>
                          <a:cs typeface="Times New Roman" panose="02020603050405020304" pitchFamily="18" charset="0"/>
                        </a:rPr>
                        <m:t>=</m:t>
                      </m:r>
                      <m:r>
                        <a:rPr lang="es-AR" i="1">
                          <a:latin typeface="Cambria Math" panose="02040503050406030204" pitchFamily="18" charset="0"/>
                          <a:ea typeface="Times New Roman" panose="02020603050405020304" pitchFamily="18" charset="0"/>
                          <a:cs typeface="Times New Roman" panose="02020603050405020304" pitchFamily="18" charset="0"/>
                        </a:rPr>
                        <m:t>𝑃</m:t>
                      </m:r>
                      <m:d>
                        <m:dPr>
                          <m:begChr m:val="["/>
                          <m:endChr m:val="]"/>
                          <m:ctrlPr>
                            <a:rPr lang="es-AR" i="1">
                              <a:latin typeface="Cambria Math" panose="02040503050406030204" pitchFamily="18" charset="0"/>
                              <a:ea typeface="Times New Roman" panose="02020603050405020304" pitchFamily="18" charset="0"/>
                              <a:cs typeface="Times New Roman" panose="02020603050405020304" pitchFamily="18" charset="0"/>
                            </a:rPr>
                          </m:ctrlPr>
                        </m:dPr>
                        <m:e>
                          <m:r>
                            <a:rPr lang="es-AR" i="1">
                              <a:latin typeface="Cambria Math" panose="02040503050406030204" pitchFamily="18" charset="0"/>
                              <a:ea typeface="Times New Roman" panose="02020603050405020304" pitchFamily="18" charset="0"/>
                              <a:cs typeface="Times New Roman" panose="02020603050405020304" pitchFamily="18" charset="0"/>
                            </a:rPr>
                            <m:t>𝑋</m:t>
                          </m:r>
                          <m:r>
                            <a:rPr lang="es-AR" i="1">
                              <a:latin typeface="Cambria Math" panose="02040503050406030204" pitchFamily="18" charset="0"/>
                              <a:ea typeface="Cambria Math" panose="02040503050406030204" pitchFamily="18" charset="0"/>
                              <a:cs typeface="Times New Roman" panose="02020603050405020304" pitchFamily="18" charset="0"/>
                            </a:rPr>
                            <m:t>≤</m:t>
                          </m:r>
                          <m:r>
                            <a:rPr lang="es-AR" i="1">
                              <a:latin typeface="Cambria Math" panose="02040503050406030204" pitchFamily="18" charset="0"/>
                              <a:ea typeface="Cambria Math" panose="02040503050406030204" pitchFamily="18" charset="0"/>
                              <a:cs typeface="Times New Roman" panose="02020603050405020304" pitchFamily="18" charset="0"/>
                            </a:rPr>
                            <m:t>𝑥</m:t>
                          </m:r>
                        </m:e>
                      </m:d>
                      <m:r>
                        <a:rPr lang="es-AR" i="1">
                          <a:latin typeface="Cambria Math" panose="02040503050406030204" pitchFamily="18" charset="0"/>
                          <a:ea typeface="Cambria Math" panose="02040503050406030204" pitchFamily="18" charset="0"/>
                          <a:cs typeface="Times New Roman" panose="02020603050405020304" pitchFamily="18" charset="0"/>
                        </a:rPr>
                        <m:t>=</m:t>
                      </m:r>
                      <m:nary>
                        <m:naryPr>
                          <m:ctrlPr>
                            <a:rPr lang="es-AR" i="1">
                              <a:latin typeface="Cambria Math" panose="02040503050406030204" pitchFamily="18" charset="0"/>
                            </a:rPr>
                          </m:ctrlPr>
                        </m:naryPr>
                        <m:sub>
                          <m:r>
                            <a:rPr lang="es-AR" i="1">
                              <a:latin typeface="Cambria Math" panose="02040503050406030204" pitchFamily="18" charset="0"/>
                            </a:rPr>
                            <m:t>0</m:t>
                          </m:r>
                        </m:sub>
                        <m:sup>
                          <m:r>
                            <a:rPr lang="es-AR" i="1">
                              <a:latin typeface="Cambria Math" panose="02040503050406030204" pitchFamily="18" charset="0"/>
                            </a:rPr>
                            <m:t>𝑥</m:t>
                          </m:r>
                        </m:sup>
                        <m:e>
                          <m:f>
                            <m:fPr>
                              <m:ctrlPr>
                                <a:rPr lang="es-AR" i="1">
                                  <a:latin typeface="Cambria Math" panose="02040503050406030204" pitchFamily="18" charset="0"/>
                                </a:rPr>
                              </m:ctrlPr>
                            </m:fPr>
                            <m:num>
                              <m:r>
                                <a:rPr lang="es-AR" i="1">
                                  <a:latin typeface="Cambria Math" panose="02040503050406030204" pitchFamily="18" charset="0"/>
                                </a:rPr>
                                <m:t>1</m:t>
                              </m:r>
                            </m:num>
                            <m:den>
                              <m:r>
                                <a:rPr lang="es-AR" i="1">
                                  <a:latin typeface="Cambria Math" panose="02040503050406030204" pitchFamily="18" charset="0"/>
                                </a:rPr>
                                <m:t>𝛽</m:t>
                              </m:r>
                            </m:den>
                          </m:f>
                          <m:sSup>
                            <m:sSupPr>
                              <m:ctrlPr>
                                <a:rPr lang="es-AR" i="1">
                                  <a:latin typeface="Cambria Math" panose="02040503050406030204" pitchFamily="18" charset="0"/>
                                </a:rPr>
                              </m:ctrlPr>
                            </m:sSupPr>
                            <m:e>
                              <m:r>
                                <a:rPr lang="es-AR" i="1">
                                  <a:latin typeface="Cambria Math" panose="02040503050406030204" pitchFamily="18" charset="0"/>
                                </a:rPr>
                                <m:t>𝑒</m:t>
                              </m:r>
                            </m:e>
                            <m:sup>
                              <m:r>
                                <a:rPr lang="es-AR" i="1">
                                  <a:latin typeface="Cambria Math" panose="02040503050406030204" pitchFamily="18" charset="0"/>
                                </a:rPr>
                                <m:t>−</m:t>
                              </m:r>
                              <m:f>
                                <m:fPr>
                                  <m:ctrlPr>
                                    <a:rPr lang="es-AR" i="1">
                                      <a:latin typeface="Cambria Math" panose="02040503050406030204" pitchFamily="18" charset="0"/>
                                    </a:rPr>
                                  </m:ctrlPr>
                                </m:fPr>
                                <m:num>
                                  <m:r>
                                    <a:rPr lang="es-AR" i="1">
                                      <a:latin typeface="Cambria Math" panose="02040503050406030204" pitchFamily="18" charset="0"/>
                                    </a:rPr>
                                    <m:t>𝑠</m:t>
                                  </m:r>
                                </m:num>
                                <m:den>
                                  <m:r>
                                    <a:rPr lang="es-AR" i="1">
                                      <a:latin typeface="Cambria Math" panose="02040503050406030204" pitchFamily="18" charset="0"/>
                                    </a:rPr>
                                    <m:t>𝛽</m:t>
                                  </m:r>
                                </m:den>
                              </m:f>
                            </m:sup>
                          </m:sSup>
                          <m:r>
                            <a:rPr lang="es-AR" i="1">
                              <a:latin typeface="Cambria Math" panose="02040503050406030204" pitchFamily="18" charset="0"/>
                            </a:rPr>
                            <m:t>𝑑𝑠</m:t>
                          </m:r>
                        </m:e>
                      </m:nary>
                    </m:oMath>
                  </m:oMathPara>
                </a14:m>
                <a:endParaRPr lang="es-AR" i="1" dirty="0">
                  <a:latin typeface="Century Gothic" panose="020B0502020202020204" pitchFamily="34" charset="0"/>
                  <a:ea typeface="Times New Roman" panose="02020603050405020304" pitchFamily="18" charset="0"/>
                  <a:cs typeface="Times New Roman" panose="02020603050405020304" pitchFamily="18" charset="0"/>
                </a:endParaRPr>
              </a:p>
              <a:p>
                <a:pPr algn="just">
                  <a:lnSpc>
                    <a:spcPct val="107000"/>
                  </a:lnSpc>
                  <a:spcAft>
                    <a:spcPts val="800"/>
                  </a:spcAft>
                </a:pPr>
                <a:endParaRPr lang="es-AR" i="1" dirty="0">
                  <a:latin typeface="Century Gothic" panose="020B0502020202020204" pitchFamily="34" charset="0"/>
                  <a:ea typeface="Times New Roman" panose="02020603050405020304" pitchFamily="18" charset="0"/>
                  <a:cs typeface="Times New Roman" panose="02020603050405020304" pitchFamily="18" charset="0"/>
                </a:endParaRPr>
              </a:p>
              <a:p>
                <a:pPr algn="just">
                  <a:lnSpc>
                    <a:spcPct val="107000"/>
                  </a:lnSpc>
                  <a:spcAft>
                    <a:spcPts val="800"/>
                  </a:spcAft>
                </a:pPr>
                <a:r>
                  <a:rPr lang="es-AR" dirty="0">
                    <a:latin typeface="Century Gothic" panose="020B0502020202020204" pitchFamily="34" charset="0"/>
                  </a:rPr>
                  <a:t>Con la misma sustitución se obtiene la siguiente expresión,</a:t>
                </a:r>
              </a:p>
              <a:p>
                <a:pPr algn="just">
                  <a:lnSpc>
                    <a:spcPct val="107000"/>
                  </a:lnSpc>
                  <a:spcAft>
                    <a:spcPts val="800"/>
                  </a:spcAft>
                </a:pPr>
                <a:endParaRPr lang="es-AR" i="1" dirty="0">
                  <a:latin typeface="Century Gothic" panose="020B0502020202020204" pitchFamily="34" charset="0"/>
                  <a:cs typeface="Times New Roman" panose="02020603050405020304" pitchFamily="18" charset="0"/>
                </a:endParaRPr>
              </a:p>
              <a:p>
                <a:pPr algn="just">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es-AR" i="1">
                              <a:latin typeface="Cambria Math" panose="02040503050406030204" pitchFamily="18" charset="0"/>
                              <a:cs typeface="Times New Roman" panose="02020603050405020304" pitchFamily="18" charset="0"/>
                            </a:rPr>
                          </m:ctrlPr>
                        </m:sSubPr>
                        <m:e>
                          <m:r>
                            <a:rPr lang="es-AR" i="1">
                              <a:latin typeface="Cambria Math" panose="02040503050406030204" pitchFamily="18" charset="0"/>
                              <a:cs typeface="Times New Roman" panose="02020603050405020304" pitchFamily="18" charset="0"/>
                            </a:rPr>
                            <m:t>𝐹</m:t>
                          </m:r>
                        </m:e>
                        <m:sub>
                          <m:r>
                            <a:rPr lang="es-AR" i="1">
                              <a:latin typeface="Cambria Math" panose="02040503050406030204" pitchFamily="18" charset="0"/>
                              <a:cs typeface="Times New Roman" panose="02020603050405020304" pitchFamily="18" charset="0"/>
                            </a:rPr>
                            <m:t>𝑋</m:t>
                          </m:r>
                        </m:sub>
                      </m:sSub>
                      <m:d>
                        <m:dPr>
                          <m:ctrlPr>
                            <a:rPr lang="es-AR" i="1">
                              <a:latin typeface="Cambria Math" panose="02040503050406030204" pitchFamily="18" charset="0"/>
                              <a:cs typeface="Times New Roman" panose="02020603050405020304" pitchFamily="18" charset="0"/>
                            </a:rPr>
                          </m:ctrlPr>
                        </m:dPr>
                        <m:e>
                          <m:r>
                            <a:rPr lang="es-AR" i="1">
                              <a:latin typeface="Cambria Math" panose="02040503050406030204" pitchFamily="18" charset="0"/>
                              <a:cs typeface="Times New Roman" panose="02020603050405020304" pitchFamily="18" charset="0"/>
                            </a:rPr>
                            <m:t>𝑥</m:t>
                          </m:r>
                        </m:e>
                      </m:d>
                      <m:r>
                        <a:rPr lang="es-AR" i="1">
                          <a:latin typeface="Cambria Math" panose="02040503050406030204" pitchFamily="18" charset="0"/>
                          <a:ea typeface="Times New Roman" panose="02020603050405020304" pitchFamily="18" charset="0"/>
                          <a:cs typeface="Times New Roman" panose="02020603050405020304" pitchFamily="18" charset="0"/>
                        </a:rPr>
                        <m:t>=</m:t>
                      </m:r>
                      <m:r>
                        <a:rPr lang="es-AR" i="1">
                          <a:latin typeface="Cambria Math" panose="02040503050406030204" pitchFamily="18" charset="0"/>
                          <a:ea typeface="Times New Roman" panose="02020603050405020304" pitchFamily="18" charset="0"/>
                          <a:cs typeface="Times New Roman" panose="02020603050405020304" pitchFamily="18" charset="0"/>
                        </a:rPr>
                        <m:t>𝑃</m:t>
                      </m:r>
                      <m:d>
                        <m:dPr>
                          <m:begChr m:val="["/>
                          <m:endChr m:val="]"/>
                          <m:ctrlPr>
                            <a:rPr lang="es-AR" i="1">
                              <a:latin typeface="Cambria Math" panose="02040503050406030204" pitchFamily="18" charset="0"/>
                              <a:ea typeface="Times New Roman" panose="02020603050405020304" pitchFamily="18" charset="0"/>
                              <a:cs typeface="Times New Roman" panose="02020603050405020304" pitchFamily="18" charset="0"/>
                            </a:rPr>
                          </m:ctrlPr>
                        </m:dPr>
                        <m:e>
                          <m:r>
                            <a:rPr lang="es-AR" i="1">
                              <a:latin typeface="Cambria Math" panose="02040503050406030204" pitchFamily="18" charset="0"/>
                              <a:ea typeface="Times New Roman" panose="02020603050405020304" pitchFamily="18" charset="0"/>
                              <a:cs typeface="Times New Roman" panose="02020603050405020304" pitchFamily="18" charset="0"/>
                            </a:rPr>
                            <m:t>𝑋</m:t>
                          </m:r>
                          <m:r>
                            <a:rPr lang="es-AR" i="1">
                              <a:latin typeface="Cambria Math" panose="02040503050406030204" pitchFamily="18" charset="0"/>
                              <a:ea typeface="Cambria Math" panose="02040503050406030204" pitchFamily="18" charset="0"/>
                              <a:cs typeface="Times New Roman" panose="02020603050405020304" pitchFamily="18" charset="0"/>
                            </a:rPr>
                            <m:t>≤</m:t>
                          </m:r>
                          <m:r>
                            <a:rPr lang="es-AR" i="1">
                              <a:latin typeface="Cambria Math" panose="02040503050406030204" pitchFamily="18" charset="0"/>
                              <a:ea typeface="Cambria Math" panose="02040503050406030204" pitchFamily="18" charset="0"/>
                              <a:cs typeface="Times New Roman" panose="02020603050405020304" pitchFamily="18" charset="0"/>
                            </a:rPr>
                            <m:t>𝑥</m:t>
                          </m:r>
                        </m:e>
                      </m:d>
                      <m:r>
                        <a:rPr lang="es-AR" i="1">
                          <a:latin typeface="Cambria Math" panose="02040503050406030204" pitchFamily="18" charset="0"/>
                          <a:ea typeface="Cambria Math" panose="02040503050406030204" pitchFamily="18" charset="0"/>
                          <a:cs typeface="Times New Roman" panose="02020603050405020304" pitchFamily="18" charset="0"/>
                        </a:rPr>
                        <m:t>=</m:t>
                      </m:r>
                      <m:r>
                        <a:rPr lang="es-AR" i="1">
                          <a:latin typeface="Cambria Math" panose="02040503050406030204" pitchFamily="18" charset="0"/>
                          <a:ea typeface="Times New Roman" panose="02020603050405020304" pitchFamily="18" charset="0"/>
                          <a:cs typeface="Times New Roman" panose="02020603050405020304" pitchFamily="18" charset="0"/>
                        </a:rPr>
                        <m:t>1−</m:t>
                      </m:r>
                      <m:sSup>
                        <m:sSupPr>
                          <m:ctrlPr>
                            <a:rPr lang="es-AR" i="1">
                              <a:latin typeface="Cambria Math" panose="02040503050406030204" pitchFamily="18" charset="0"/>
                              <a:ea typeface="Times New Roman" panose="02020603050405020304" pitchFamily="18" charset="0"/>
                              <a:cs typeface="Times New Roman" panose="02020603050405020304" pitchFamily="18" charset="0"/>
                            </a:rPr>
                          </m:ctrlPr>
                        </m:sSupPr>
                        <m:e>
                          <m:r>
                            <a:rPr lang="es-AR" i="1">
                              <a:latin typeface="Cambria Math" panose="02040503050406030204" pitchFamily="18" charset="0"/>
                              <a:ea typeface="Times New Roman" panose="02020603050405020304" pitchFamily="18" charset="0"/>
                              <a:cs typeface="Times New Roman" panose="02020603050405020304" pitchFamily="18" charset="0"/>
                            </a:rPr>
                            <m:t>𝑒</m:t>
                          </m:r>
                        </m:e>
                        <m:sup>
                          <m:r>
                            <a:rPr lang="es-AR" i="1">
                              <a:latin typeface="Cambria Math" panose="02040503050406030204" pitchFamily="18" charset="0"/>
                              <a:ea typeface="Times New Roman" panose="02020603050405020304" pitchFamily="18" charset="0"/>
                              <a:cs typeface="Times New Roman" panose="02020603050405020304" pitchFamily="18" charset="0"/>
                            </a:rPr>
                            <m:t>−</m:t>
                          </m:r>
                          <m:f>
                            <m:fPr>
                              <m:ctrlPr>
                                <a:rPr lang="es-AR" i="1">
                                  <a:latin typeface="Cambria Math" panose="02040503050406030204" pitchFamily="18" charset="0"/>
                                  <a:ea typeface="Times New Roman" panose="02020603050405020304" pitchFamily="18" charset="0"/>
                                  <a:cs typeface="Times New Roman" panose="02020603050405020304" pitchFamily="18" charset="0"/>
                                </a:rPr>
                              </m:ctrlPr>
                            </m:fPr>
                            <m:num>
                              <m:r>
                                <a:rPr lang="es-AR" i="1">
                                  <a:latin typeface="Cambria Math" panose="02040503050406030204" pitchFamily="18" charset="0"/>
                                  <a:ea typeface="Times New Roman" panose="02020603050405020304" pitchFamily="18" charset="0"/>
                                  <a:cs typeface="Times New Roman" panose="02020603050405020304" pitchFamily="18" charset="0"/>
                                </a:rPr>
                                <m:t>𝑥</m:t>
                              </m:r>
                            </m:num>
                            <m:den>
                              <m:r>
                                <a:rPr lang="es-AR" i="1">
                                  <a:latin typeface="Cambria Math" panose="02040503050406030204" pitchFamily="18" charset="0"/>
                                  <a:ea typeface="Times New Roman" panose="02020603050405020304" pitchFamily="18" charset="0"/>
                                  <a:cs typeface="Times New Roman" panose="02020603050405020304" pitchFamily="18" charset="0"/>
                                </a:rPr>
                                <m:t>𝛽</m:t>
                              </m:r>
                            </m:den>
                          </m:f>
                        </m:sup>
                      </m:sSup>
                    </m:oMath>
                  </m:oMathPara>
                </a14:m>
                <a:endParaRPr lang="es-AR" i="1" dirty="0">
                  <a:latin typeface="Century Gothic" panose="020B0502020202020204" pitchFamily="34" charset="0"/>
                  <a:ea typeface="Times New Roman" panose="02020603050405020304" pitchFamily="18" charset="0"/>
                  <a:cs typeface="Times New Roman" panose="02020603050405020304" pitchFamily="18" charset="0"/>
                </a:endParaRPr>
              </a:p>
              <a:p>
                <a:pPr algn="just">
                  <a:lnSpc>
                    <a:spcPct val="107000"/>
                  </a:lnSpc>
                  <a:spcAft>
                    <a:spcPts val="800"/>
                  </a:spcAft>
                </a:pPr>
                <a:endParaRPr lang="es-AR" sz="1400" dirty="0">
                  <a:latin typeface="Century Gothic" panose="020B0502020202020204" pitchFamily="34" charset="0"/>
                  <a:ea typeface="Calibri" panose="020F0502020204030204" pitchFamily="34" charset="0"/>
                  <a:cs typeface="Times New Roman" panose="02020603050405020304" pitchFamily="18" charset="0"/>
                </a:endParaRPr>
              </a:p>
            </p:txBody>
          </p:sp>
        </mc:Choice>
        <mc:Fallback>
          <p:sp>
            <p:nvSpPr>
              <p:cNvPr id="2" name="Rectángulo 1">
                <a:extLst>
                  <a:ext uri="{FF2B5EF4-FFF2-40B4-BE49-F238E27FC236}">
                    <a16:creationId xmlns:a16="http://schemas.microsoft.com/office/drawing/2014/main" id="{3E01C888-E5BB-4B8C-B08D-11822F002DDF}"/>
                  </a:ext>
                </a:extLst>
              </p:cNvPr>
              <p:cNvSpPr>
                <a:spLocks noRot="1" noChangeAspect="1" noMove="1" noResize="1" noEditPoints="1" noAdjustHandles="1" noChangeArrowheads="1" noChangeShapeType="1" noTextEdit="1"/>
              </p:cNvSpPr>
              <p:nvPr/>
            </p:nvSpPr>
            <p:spPr>
              <a:xfrm>
                <a:off x="1524000" y="908721"/>
                <a:ext cx="9144000" cy="5331524"/>
              </a:xfrm>
              <a:prstGeom prst="rect">
                <a:avLst/>
              </a:prstGeom>
              <a:blipFill>
                <a:blip r:embed="rId2"/>
                <a:stretch>
                  <a:fillRect l="-533" t="-686" r="-533"/>
                </a:stretch>
              </a:blipFill>
            </p:spPr>
            <p:txBody>
              <a:bodyPr/>
              <a:lstStyle/>
              <a:p>
                <a:r>
                  <a:rPr lang="es-AR">
                    <a:noFill/>
                  </a:rPr>
                  <a:t> </a:t>
                </a:r>
              </a:p>
            </p:txBody>
          </p:sp>
        </mc:Fallback>
      </mc:AlternateContent>
    </p:spTree>
    <p:extLst>
      <p:ext uri="{BB962C8B-B14F-4D97-AF65-F5344CB8AC3E}">
        <p14:creationId xmlns:p14="http://schemas.microsoft.com/office/powerpoint/2010/main" val="268066318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Rectángulo 1">
                <a:extLst>
                  <a:ext uri="{FF2B5EF4-FFF2-40B4-BE49-F238E27FC236}">
                    <a16:creationId xmlns:a16="http://schemas.microsoft.com/office/drawing/2014/main" id="{1BC4E91A-E886-4E01-BA28-FFEF08FADBED}"/>
                  </a:ext>
                </a:extLst>
              </p:cNvPr>
              <p:cNvSpPr/>
              <p:nvPr/>
            </p:nvSpPr>
            <p:spPr>
              <a:xfrm>
                <a:off x="1524001" y="980729"/>
                <a:ext cx="9144000" cy="5472267"/>
              </a:xfrm>
              <a:prstGeom prst="rect">
                <a:avLst/>
              </a:prstGeom>
            </p:spPr>
            <p:txBody>
              <a:bodyPr wrap="square">
                <a:spAutoFit/>
              </a:bodyPr>
              <a:lstStyle/>
              <a:p>
                <a:r>
                  <a:rPr lang="es-AR" dirty="0">
                    <a:latin typeface="Century Gothic" panose="020B0502020202020204" pitchFamily="34" charset="0"/>
                  </a:rPr>
                  <a:t>Supongamos que deseamos calcular la misma probabilidad que antes pero mediante la Función de Distribución,</a:t>
                </a:r>
              </a:p>
              <a:p>
                <a:endParaRPr lang="es-AR" dirty="0">
                  <a:latin typeface="Century Gothic" panose="020B0502020202020204" pitchFamily="34" charset="0"/>
                </a:endParaRPr>
              </a:p>
              <a:p>
                <a:pPr/>
                <a14:m>
                  <m:oMathPara xmlns:m="http://schemas.openxmlformats.org/officeDocument/2006/math">
                    <m:oMathParaPr>
                      <m:jc m:val="centerGroup"/>
                    </m:oMathParaPr>
                    <m:oMath xmlns:m="http://schemas.openxmlformats.org/officeDocument/2006/math">
                      <m:r>
                        <a:rPr lang="es-AR" i="1">
                          <a:latin typeface="Cambria Math" panose="02040503050406030204" pitchFamily="18" charset="0"/>
                        </a:rPr>
                        <m:t>𝑃</m:t>
                      </m:r>
                      <m:d>
                        <m:dPr>
                          <m:begChr m:val="["/>
                          <m:endChr m:val="]"/>
                          <m:ctrlPr>
                            <a:rPr lang="es-AR" i="1">
                              <a:latin typeface="Cambria Math" panose="02040503050406030204" pitchFamily="18" charset="0"/>
                            </a:rPr>
                          </m:ctrlPr>
                        </m:dPr>
                        <m:e>
                          <m:r>
                            <a:rPr lang="es-AR" i="1">
                              <a:latin typeface="Cambria Math" panose="02040503050406030204" pitchFamily="18" charset="0"/>
                            </a:rPr>
                            <m:t>100</m:t>
                          </m:r>
                          <m:r>
                            <a:rPr lang="es-AR" i="1">
                              <a:latin typeface="Cambria Math" panose="02040503050406030204" pitchFamily="18" charset="0"/>
                              <a:ea typeface="Cambria Math" panose="02040503050406030204" pitchFamily="18" charset="0"/>
                            </a:rPr>
                            <m:t>≤</m:t>
                          </m:r>
                          <m:r>
                            <a:rPr lang="es-AR" i="1">
                              <a:latin typeface="Cambria Math" panose="02040503050406030204" pitchFamily="18" charset="0"/>
                            </a:rPr>
                            <m:t>𝑋</m:t>
                          </m:r>
                          <m:r>
                            <a:rPr lang="es-AR" i="1">
                              <a:latin typeface="Cambria Math" panose="02040503050406030204" pitchFamily="18" charset="0"/>
                              <a:ea typeface="Cambria Math" panose="02040503050406030204" pitchFamily="18" charset="0"/>
                            </a:rPr>
                            <m:t>≤200</m:t>
                          </m:r>
                        </m:e>
                      </m:d>
                      <m:r>
                        <a:rPr lang="es-AR" i="1">
                          <a:latin typeface="Cambria Math" panose="02040503050406030204" pitchFamily="18" charset="0"/>
                          <a:ea typeface="Cambria Math" panose="02040503050406030204" pitchFamily="18" charset="0"/>
                        </a:rPr>
                        <m:t>=</m:t>
                      </m:r>
                      <m:r>
                        <a:rPr lang="es-AR" i="1">
                          <a:latin typeface="Cambria Math" panose="02040503050406030204" pitchFamily="18" charset="0"/>
                          <a:ea typeface="Cambria Math" panose="02040503050406030204" pitchFamily="18" charset="0"/>
                        </a:rPr>
                        <m:t>𝐹</m:t>
                      </m:r>
                      <m:d>
                        <m:dPr>
                          <m:begChr m:val="["/>
                          <m:endChr m:val="]"/>
                          <m:ctrlPr>
                            <a:rPr lang="es-AR" i="1">
                              <a:latin typeface="Cambria Math" panose="02040503050406030204" pitchFamily="18" charset="0"/>
                              <a:ea typeface="Cambria Math" panose="02040503050406030204" pitchFamily="18" charset="0"/>
                            </a:rPr>
                          </m:ctrlPr>
                        </m:dPr>
                        <m:e>
                          <m:r>
                            <a:rPr lang="es-AR" i="1">
                              <a:latin typeface="Cambria Math" panose="02040503050406030204" pitchFamily="18" charset="0"/>
                              <a:ea typeface="Cambria Math" panose="02040503050406030204" pitchFamily="18" charset="0"/>
                            </a:rPr>
                            <m:t>𝑋</m:t>
                          </m:r>
                          <m:r>
                            <a:rPr lang="es-AR" i="1">
                              <a:latin typeface="Cambria Math" panose="02040503050406030204" pitchFamily="18" charset="0"/>
                              <a:ea typeface="Cambria Math" panose="02040503050406030204" pitchFamily="18" charset="0"/>
                            </a:rPr>
                            <m:t>=200</m:t>
                          </m:r>
                        </m:e>
                      </m:d>
                      <m:r>
                        <a:rPr lang="es-AR" i="1">
                          <a:latin typeface="Cambria Math" panose="02040503050406030204" pitchFamily="18" charset="0"/>
                          <a:ea typeface="Cambria Math" panose="02040503050406030204" pitchFamily="18" charset="0"/>
                        </a:rPr>
                        <m:t>−</m:t>
                      </m:r>
                      <m:r>
                        <a:rPr lang="es-AR" i="1">
                          <a:latin typeface="Cambria Math" panose="02040503050406030204" pitchFamily="18" charset="0"/>
                          <a:ea typeface="Cambria Math" panose="02040503050406030204" pitchFamily="18" charset="0"/>
                        </a:rPr>
                        <m:t>𝐹</m:t>
                      </m:r>
                      <m:r>
                        <a:rPr lang="es-AR" i="1">
                          <a:latin typeface="Cambria Math" panose="02040503050406030204" pitchFamily="18" charset="0"/>
                          <a:ea typeface="Cambria Math" panose="02040503050406030204" pitchFamily="18" charset="0"/>
                        </a:rPr>
                        <m:t>[</m:t>
                      </m:r>
                      <m:r>
                        <a:rPr lang="es-AR" i="1">
                          <a:latin typeface="Cambria Math" panose="02040503050406030204" pitchFamily="18" charset="0"/>
                          <a:ea typeface="Cambria Math" panose="02040503050406030204" pitchFamily="18" charset="0"/>
                        </a:rPr>
                        <m:t>𝑋</m:t>
                      </m:r>
                      <m:r>
                        <a:rPr lang="es-AR" i="1">
                          <a:latin typeface="Cambria Math" panose="02040503050406030204" pitchFamily="18" charset="0"/>
                          <a:ea typeface="Cambria Math" panose="02040503050406030204" pitchFamily="18" charset="0"/>
                        </a:rPr>
                        <m:t>=100]</m:t>
                      </m:r>
                    </m:oMath>
                  </m:oMathPara>
                </a14:m>
                <a:endParaRPr lang="es-AR" dirty="0">
                  <a:latin typeface="Century Gothic" panose="020B0502020202020204" pitchFamily="34" charset="0"/>
                </a:endParaRPr>
              </a:p>
              <a:p>
                <a:endParaRPr lang="es-AR" dirty="0">
                  <a:latin typeface="Century Gothic" panose="020B0502020202020204" pitchFamily="34" charset="0"/>
                </a:endParaRPr>
              </a:p>
              <a:p>
                <a:pPr/>
                <a14:m>
                  <m:oMathPara xmlns:m="http://schemas.openxmlformats.org/officeDocument/2006/math">
                    <m:oMathParaPr>
                      <m:jc m:val="centerGroup"/>
                    </m:oMathParaPr>
                    <m:oMath xmlns:m="http://schemas.openxmlformats.org/officeDocument/2006/math">
                      <m:r>
                        <a:rPr lang="es-AR" i="1">
                          <a:latin typeface="Cambria Math" panose="02040503050406030204" pitchFamily="18" charset="0"/>
                          <a:ea typeface="Cambria Math" panose="02040503050406030204" pitchFamily="18" charset="0"/>
                        </a:rPr>
                        <m:t>𝐹</m:t>
                      </m:r>
                      <m:d>
                        <m:dPr>
                          <m:begChr m:val="["/>
                          <m:endChr m:val="]"/>
                          <m:ctrlPr>
                            <a:rPr lang="es-AR" i="1">
                              <a:latin typeface="Cambria Math" panose="02040503050406030204" pitchFamily="18" charset="0"/>
                              <a:ea typeface="Cambria Math" panose="02040503050406030204" pitchFamily="18" charset="0"/>
                            </a:rPr>
                          </m:ctrlPr>
                        </m:dPr>
                        <m:e>
                          <m:r>
                            <a:rPr lang="es-AR" i="1">
                              <a:latin typeface="Cambria Math" panose="02040503050406030204" pitchFamily="18" charset="0"/>
                              <a:ea typeface="Cambria Math" panose="02040503050406030204" pitchFamily="18" charset="0"/>
                            </a:rPr>
                            <m:t>𝑋</m:t>
                          </m:r>
                          <m:r>
                            <a:rPr lang="es-AR" i="1">
                              <a:latin typeface="Cambria Math" panose="02040503050406030204" pitchFamily="18" charset="0"/>
                              <a:ea typeface="Cambria Math" panose="02040503050406030204" pitchFamily="18" charset="0"/>
                            </a:rPr>
                            <m:t>=</m:t>
                          </m:r>
                          <m:r>
                            <a:rPr lang="es-AR" i="1">
                              <a:latin typeface="Cambria Math" panose="02040503050406030204" pitchFamily="18" charset="0"/>
                              <a:ea typeface="Cambria Math" panose="02040503050406030204" pitchFamily="18" charset="0"/>
                            </a:rPr>
                            <m:t>𝑥</m:t>
                          </m:r>
                        </m:e>
                      </m:d>
                      <m:r>
                        <a:rPr lang="es-AR" i="1">
                          <a:latin typeface="Cambria Math" panose="02040503050406030204" pitchFamily="18" charset="0"/>
                          <a:ea typeface="Cambria Math" panose="02040503050406030204" pitchFamily="18" charset="0"/>
                        </a:rPr>
                        <m:t>=</m:t>
                      </m:r>
                      <m:r>
                        <a:rPr lang="es-AR" i="1">
                          <a:latin typeface="Cambria Math" panose="02040503050406030204" pitchFamily="18" charset="0"/>
                          <a:ea typeface="Times New Roman" panose="02020603050405020304" pitchFamily="18" charset="0"/>
                          <a:cs typeface="Times New Roman" panose="02020603050405020304" pitchFamily="18" charset="0"/>
                        </a:rPr>
                        <m:t>1−</m:t>
                      </m:r>
                      <m:sSup>
                        <m:sSupPr>
                          <m:ctrlPr>
                            <a:rPr lang="es-AR" i="1">
                              <a:latin typeface="Cambria Math" panose="02040503050406030204" pitchFamily="18" charset="0"/>
                              <a:ea typeface="Times New Roman" panose="02020603050405020304" pitchFamily="18" charset="0"/>
                              <a:cs typeface="Times New Roman" panose="02020603050405020304" pitchFamily="18" charset="0"/>
                            </a:rPr>
                          </m:ctrlPr>
                        </m:sSupPr>
                        <m:e>
                          <m:r>
                            <a:rPr lang="es-AR" i="1">
                              <a:latin typeface="Cambria Math" panose="02040503050406030204" pitchFamily="18" charset="0"/>
                              <a:ea typeface="Times New Roman" panose="02020603050405020304" pitchFamily="18" charset="0"/>
                              <a:cs typeface="Times New Roman" panose="02020603050405020304" pitchFamily="18" charset="0"/>
                            </a:rPr>
                            <m:t>𝑒</m:t>
                          </m:r>
                        </m:e>
                        <m:sup>
                          <m:r>
                            <a:rPr lang="es-AR" i="1">
                              <a:latin typeface="Cambria Math" panose="02040503050406030204" pitchFamily="18" charset="0"/>
                              <a:ea typeface="Times New Roman" panose="02020603050405020304" pitchFamily="18" charset="0"/>
                              <a:cs typeface="Times New Roman" panose="02020603050405020304" pitchFamily="18" charset="0"/>
                            </a:rPr>
                            <m:t>−</m:t>
                          </m:r>
                          <m:f>
                            <m:fPr>
                              <m:ctrlPr>
                                <a:rPr lang="es-AR" i="1">
                                  <a:latin typeface="Cambria Math" panose="02040503050406030204" pitchFamily="18" charset="0"/>
                                  <a:ea typeface="Times New Roman" panose="02020603050405020304" pitchFamily="18" charset="0"/>
                                  <a:cs typeface="Times New Roman" panose="02020603050405020304" pitchFamily="18" charset="0"/>
                                </a:rPr>
                              </m:ctrlPr>
                            </m:fPr>
                            <m:num>
                              <m:r>
                                <a:rPr lang="es-AR" i="1">
                                  <a:latin typeface="Cambria Math" panose="02040503050406030204" pitchFamily="18" charset="0"/>
                                  <a:ea typeface="Times New Roman" panose="02020603050405020304" pitchFamily="18" charset="0"/>
                                  <a:cs typeface="Times New Roman" panose="02020603050405020304" pitchFamily="18" charset="0"/>
                                </a:rPr>
                                <m:t>𝑥</m:t>
                              </m:r>
                            </m:num>
                            <m:den>
                              <m:r>
                                <a:rPr lang="es-AR" i="1">
                                  <a:latin typeface="Cambria Math" panose="02040503050406030204" pitchFamily="18" charset="0"/>
                                  <a:ea typeface="Times New Roman" panose="02020603050405020304" pitchFamily="18" charset="0"/>
                                  <a:cs typeface="Times New Roman" panose="02020603050405020304" pitchFamily="18" charset="0"/>
                                </a:rPr>
                                <m:t>𝛽</m:t>
                              </m:r>
                            </m:den>
                          </m:f>
                        </m:sup>
                      </m:sSup>
                    </m:oMath>
                  </m:oMathPara>
                </a14:m>
                <a:endParaRPr lang="es-AR" dirty="0">
                  <a:latin typeface="Century Gothic" panose="020B0502020202020204" pitchFamily="34" charset="0"/>
                </a:endParaRPr>
              </a:p>
              <a:p>
                <a:endParaRPr lang="es-AR" dirty="0">
                  <a:latin typeface="Century Gothic" panose="020B0502020202020204" pitchFamily="34" charset="0"/>
                </a:endParaRPr>
              </a:p>
              <a:p>
                <a:pPr/>
                <a14:m>
                  <m:oMathPara xmlns:m="http://schemas.openxmlformats.org/officeDocument/2006/math">
                    <m:oMathParaPr>
                      <m:jc m:val="centerGroup"/>
                    </m:oMathParaPr>
                    <m:oMath xmlns:m="http://schemas.openxmlformats.org/officeDocument/2006/math">
                      <m:r>
                        <a:rPr lang="es-AR" i="1">
                          <a:latin typeface="Cambria Math" panose="02040503050406030204" pitchFamily="18" charset="0"/>
                        </a:rPr>
                        <m:t>𝑃</m:t>
                      </m:r>
                      <m:d>
                        <m:dPr>
                          <m:begChr m:val="["/>
                          <m:endChr m:val="]"/>
                          <m:ctrlPr>
                            <a:rPr lang="es-AR" i="1">
                              <a:latin typeface="Cambria Math" panose="02040503050406030204" pitchFamily="18" charset="0"/>
                            </a:rPr>
                          </m:ctrlPr>
                        </m:dPr>
                        <m:e>
                          <m:r>
                            <a:rPr lang="es-AR" i="1">
                              <a:latin typeface="Cambria Math" panose="02040503050406030204" pitchFamily="18" charset="0"/>
                            </a:rPr>
                            <m:t>100</m:t>
                          </m:r>
                          <m:r>
                            <a:rPr lang="es-AR" i="1">
                              <a:latin typeface="Cambria Math" panose="02040503050406030204" pitchFamily="18" charset="0"/>
                              <a:ea typeface="Cambria Math" panose="02040503050406030204" pitchFamily="18" charset="0"/>
                            </a:rPr>
                            <m:t>≤</m:t>
                          </m:r>
                          <m:r>
                            <a:rPr lang="es-AR" i="1">
                              <a:latin typeface="Cambria Math" panose="02040503050406030204" pitchFamily="18" charset="0"/>
                            </a:rPr>
                            <m:t>𝑋</m:t>
                          </m:r>
                          <m:r>
                            <a:rPr lang="es-AR" i="1">
                              <a:latin typeface="Cambria Math" panose="02040503050406030204" pitchFamily="18" charset="0"/>
                              <a:ea typeface="Cambria Math" panose="02040503050406030204" pitchFamily="18" charset="0"/>
                            </a:rPr>
                            <m:t>≤200</m:t>
                          </m:r>
                        </m:e>
                      </m:d>
                      <m:r>
                        <a:rPr lang="es-AR" i="1">
                          <a:latin typeface="Cambria Math" panose="02040503050406030204" pitchFamily="18" charset="0"/>
                          <a:ea typeface="Cambria Math" panose="02040503050406030204" pitchFamily="18" charset="0"/>
                        </a:rPr>
                        <m:t>=</m:t>
                      </m:r>
                      <m:r>
                        <a:rPr lang="es-AR" i="1">
                          <a:latin typeface="Cambria Math" panose="02040503050406030204" pitchFamily="18" charset="0"/>
                          <a:ea typeface="Times New Roman" panose="02020603050405020304" pitchFamily="18" charset="0"/>
                          <a:cs typeface="Times New Roman" panose="02020603050405020304" pitchFamily="18" charset="0"/>
                        </a:rPr>
                        <m:t>1−</m:t>
                      </m:r>
                      <m:sSup>
                        <m:sSupPr>
                          <m:ctrlPr>
                            <a:rPr lang="es-AR" i="1">
                              <a:latin typeface="Cambria Math" panose="02040503050406030204" pitchFamily="18" charset="0"/>
                              <a:ea typeface="Times New Roman" panose="02020603050405020304" pitchFamily="18" charset="0"/>
                              <a:cs typeface="Times New Roman" panose="02020603050405020304" pitchFamily="18" charset="0"/>
                            </a:rPr>
                          </m:ctrlPr>
                        </m:sSupPr>
                        <m:e>
                          <m:r>
                            <a:rPr lang="es-AR" i="1">
                              <a:latin typeface="Cambria Math" panose="02040503050406030204" pitchFamily="18" charset="0"/>
                              <a:ea typeface="Times New Roman" panose="02020603050405020304" pitchFamily="18" charset="0"/>
                              <a:cs typeface="Times New Roman" panose="02020603050405020304" pitchFamily="18" charset="0"/>
                            </a:rPr>
                            <m:t>𝑒</m:t>
                          </m:r>
                        </m:e>
                        <m:sup>
                          <m:r>
                            <a:rPr lang="es-AR" i="1">
                              <a:latin typeface="Cambria Math" panose="02040503050406030204" pitchFamily="18" charset="0"/>
                              <a:ea typeface="Times New Roman" panose="02020603050405020304" pitchFamily="18" charset="0"/>
                              <a:cs typeface="Times New Roman" panose="02020603050405020304" pitchFamily="18" charset="0"/>
                            </a:rPr>
                            <m:t>−</m:t>
                          </m:r>
                          <m:f>
                            <m:fPr>
                              <m:ctrlPr>
                                <a:rPr lang="es-AR" i="1">
                                  <a:latin typeface="Cambria Math" panose="02040503050406030204" pitchFamily="18" charset="0"/>
                                  <a:ea typeface="Times New Roman" panose="02020603050405020304" pitchFamily="18" charset="0"/>
                                  <a:cs typeface="Times New Roman" panose="02020603050405020304" pitchFamily="18" charset="0"/>
                                </a:rPr>
                              </m:ctrlPr>
                            </m:fPr>
                            <m:num>
                              <m:r>
                                <a:rPr lang="es-AR" i="1">
                                  <a:latin typeface="Cambria Math" panose="02040503050406030204" pitchFamily="18" charset="0"/>
                                  <a:ea typeface="Times New Roman" panose="02020603050405020304" pitchFamily="18" charset="0"/>
                                  <a:cs typeface="Times New Roman" panose="02020603050405020304" pitchFamily="18" charset="0"/>
                                </a:rPr>
                                <m:t>200</m:t>
                              </m:r>
                            </m:num>
                            <m:den>
                              <m:r>
                                <a:rPr lang="es-AR" i="1">
                                  <a:latin typeface="Cambria Math" panose="02040503050406030204" pitchFamily="18" charset="0"/>
                                  <a:ea typeface="Times New Roman" panose="02020603050405020304" pitchFamily="18" charset="0"/>
                                  <a:cs typeface="Times New Roman" panose="02020603050405020304" pitchFamily="18" charset="0"/>
                                </a:rPr>
                                <m:t>95</m:t>
                              </m:r>
                            </m:den>
                          </m:f>
                        </m:sup>
                      </m:sSup>
                      <m:r>
                        <a:rPr lang="es-AR" i="1">
                          <a:latin typeface="Cambria Math" panose="02040503050406030204" pitchFamily="18" charset="0"/>
                          <a:ea typeface="Times New Roman" panose="02020603050405020304" pitchFamily="18" charset="0"/>
                          <a:cs typeface="Times New Roman" panose="02020603050405020304" pitchFamily="18" charset="0"/>
                        </a:rPr>
                        <m:t>−</m:t>
                      </m:r>
                      <m:d>
                        <m:dPr>
                          <m:ctrlPr>
                            <a:rPr lang="es-AR" i="1">
                              <a:latin typeface="Cambria Math" panose="02040503050406030204" pitchFamily="18" charset="0"/>
                              <a:ea typeface="Times New Roman" panose="02020603050405020304" pitchFamily="18" charset="0"/>
                              <a:cs typeface="Times New Roman" panose="02020603050405020304" pitchFamily="18" charset="0"/>
                            </a:rPr>
                          </m:ctrlPr>
                        </m:dPr>
                        <m:e>
                          <m:r>
                            <a:rPr lang="es-AR" i="1">
                              <a:latin typeface="Cambria Math" panose="02040503050406030204" pitchFamily="18" charset="0"/>
                              <a:ea typeface="Times New Roman" panose="02020603050405020304" pitchFamily="18" charset="0"/>
                              <a:cs typeface="Times New Roman" panose="02020603050405020304" pitchFamily="18" charset="0"/>
                            </a:rPr>
                            <m:t>1−</m:t>
                          </m:r>
                          <m:sSup>
                            <m:sSupPr>
                              <m:ctrlPr>
                                <a:rPr lang="es-AR" i="1">
                                  <a:latin typeface="Cambria Math" panose="02040503050406030204" pitchFamily="18" charset="0"/>
                                  <a:ea typeface="Times New Roman" panose="02020603050405020304" pitchFamily="18" charset="0"/>
                                  <a:cs typeface="Times New Roman" panose="02020603050405020304" pitchFamily="18" charset="0"/>
                                </a:rPr>
                              </m:ctrlPr>
                            </m:sSupPr>
                            <m:e>
                              <m:r>
                                <a:rPr lang="es-AR" i="1">
                                  <a:latin typeface="Cambria Math" panose="02040503050406030204" pitchFamily="18" charset="0"/>
                                  <a:ea typeface="Times New Roman" panose="02020603050405020304" pitchFamily="18" charset="0"/>
                                  <a:cs typeface="Times New Roman" panose="02020603050405020304" pitchFamily="18" charset="0"/>
                                </a:rPr>
                                <m:t>𝑒</m:t>
                              </m:r>
                            </m:e>
                            <m:sup>
                              <m:r>
                                <a:rPr lang="es-AR" i="1">
                                  <a:latin typeface="Cambria Math" panose="02040503050406030204" pitchFamily="18" charset="0"/>
                                  <a:ea typeface="Times New Roman" panose="02020603050405020304" pitchFamily="18" charset="0"/>
                                  <a:cs typeface="Times New Roman" panose="02020603050405020304" pitchFamily="18" charset="0"/>
                                </a:rPr>
                                <m:t>−</m:t>
                              </m:r>
                              <m:f>
                                <m:fPr>
                                  <m:ctrlPr>
                                    <a:rPr lang="es-AR" i="1">
                                      <a:latin typeface="Cambria Math" panose="02040503050406030204" pitchFamily="18" charset="0"/>
                                      <a:ea typeface="Times New Roman" panose="02020603050405020304" pitchFamily="18" charset="0"/>
                                      <a:cs typeface="Times New Roman" panose="02020603050405020304" pitchFamily="18" charset="0"/>
                                    </a:rPr>
                                  </m:ctrlPr>
                                </m:fPr>
                                <m:num>
                                  <m:r>
                                    <a:rPr lang="es-AR" i="1">
                                      <a:latin typeface="Cambria Math" panose="02040503050406030204" pitchFamily="18" charset="0"/>
                                      <a:ea typeface="Times New Roman" panose="02020603050405020304" pitchFamily="18" charset="0"/>
                                      <a:cs typeface="Times New Roman" panose="02020603050405020304" pitchFamily="18" charset="0"/>
                                    </a:rPr>
                                    <m:t>1</m:t>
                                  </m:r>
                                  <m:r>
                                    <a:rPr lang="es-AR" i="1">
                                      <a:latin typeface="Cambria Math" panose="02040503050406030204" pitchFamily="18" charset="0"/>
                                      <a:ea typeface="Times New Roman" panose="02020603050405020304" pitchFamily="18" charset="0"/>
                                      <a:cs typeface="Times New Roman" panose="02020603050405020304" pitchFamily="18" charset="0"/>
                                    </a:rPr>
                                    <m:t>00</m:t>
                                  </m:r>
                                </m:num>
                                <m:den>
                                  <m:r>
                                    <a:rPr lang="es-AR" i="1">
                                      <a:latin typeface="Cambria Math" panose="02040503050406030204" pitchFamily="18" charset="0"/>
                                      <a:ea typeface="Times New Roman" panose="02020603050405020304" pitchFamily="18" charset="0"/>
                                      <a:cs typeface="Times New Roman" panose="02020603050405020304" pitchFamily="18" charset="0"/>
                                    </a:rPr>
                                    <m:t>95</m:t>
                                  </m:r>
                                </m:den>
                              </m:f>
                            </m:sup>
                          </m:sSup>
                        </m:e>
                      </m:d>
                    </m:oMath>
                  </m:oMathPara>
                </a14:m>
                <a:endParaRPr lang="es-AR" dirty="0">
                  <a:latin typeface="Century Gothic" panose="020B0502020202020204" pitchFamily="34" charset="0"/>
                  <a:ea typeface="Times New Roman" panose="02020603050405020304" pitchFamily="18" charset="0"/>
                  <a:cs typeface="Times New Roman" panose="02020603050405020304" pitchFamily="18" charset="0"/>
                </a:endParaRPr>
              </a:p>
              <a:p>
                <a:endParaRPr lang="es-AR" dirty="0">
                  <a:latin typeface="Century Gothic" panose="020B0502020202020204" pitchFamily="34" charset="0"/>
                </a:endParaRPr>
              </a:p>
              <a:p>
                <a:endParaRPr lang="es-AR" dirty="0">
                  <a:latin typeface="Century Gothic" panose="020B0502020202020204" pitchFamily="34" charset="0"/>
                </a:endParaRPr>
              </a:p>
              <a:p>
                <a:pPr/>
                <a14:m>
                  <m:oMathPara xmlns:m="http://schemas.openxmlformats.org/officeDocument/2006/math">
                    <m:oMathParaPr>
                      <m:jc m:val="centerGroup"/>
                    </m:oMathParaPr>
                    <m:oMath xmlns:m="http://schemas.openxmlformats.org/officeDocument/2006/math">
                      <m:r>
                        <a:rPr lang="es-AR" i="1">
                          <a:latin typeface="Cambria Math" panose="02040503050406030204" pitchFamily="18" charset="0"/>
                        </a:rPr>
                        <m:t>𝑃</m:t>
                      </m:r>
                      <m:d>
                        <m:dPr>
                          <m:begChr m:val="["/>
                          <m:endChr m:val="]"/>
                          <m:ctrlPr>
                            <a:rPr lang="es-AR" i="1">
                              <a:latin typeface="Cambria Math" panose="02040503050406030204" pitchFamily="18" charset="0"/>
                            </a:rPr>
                          </m:ctrlPr>
                        </m:dPr>
                        <m:e>
                          <m:r>
                            <a:rPr lang="es-AR" i="1">
                              <a:latin typeface="Cambria Math" panose="02040503050406030204" pitchFamily="18" charset="0"/>
                            </a:rPr>
                            <m:t>100</m:t>
                          </m:r>
                          <m:r>
                            <a:rPr lang="es-AR" i="1">
                              <a:latin typeface="Cambria Math" panose="02040503050406030204" pitchFamily="18" charset="0"/>
                              <a:ea typeface="Cambria Math" panose="02040503050406030204" pitchFamily="18" charset="0"/>
                            </a:rPr>
                            <m:t>≤</m:t>
                          </m:r>
                          <m:r>
                            <a:rPr lang="es-AR" i="1">
                              <a:latin typeface="Cambria Math" panose="02040503050406030204" pitchFamily="18" charset="0"/>
                            </a:rPr>
                            <m:t>𝑋</m:t>
                          </m:r>
                          <m:r>
                            <a:rPr lang="es-AR" i="1">
                              <a:latin typeface="Cambria Math" panose="02040503050406030204" pitchFamily="18" charset="0"/>
                              <a:ea typeface="Cambria Math" panose="02040503050406030204" pitchFamily="18" charset="0"/>
                            </a:rPr>
                            <m:t>≤200</m:t>
                          </m:r>
                        </m:e>
                      </m:d>
                      <m:r>
                        <a:rPr lang="es-AR" i="1">
                          <a:latin typeface="Cambria Math" panose="02040503050406030204" pitchFamily="18" charset="0"/>
                          <a:ea typeface="Cambria Math" panose="02040503050406030204" pitchFamily="18" charset="0"/>
                        </a:rPr>
                        <m:t>=</m:t>
                      </m:r>
                      <m:sSup>
                        <m:sSupPr>
                          <m:ctrlPr>
                            <a:rPr lang="es-AR" i="1">
                              <a:latin typeface="Cambria Math" panose="02040503050406030204" pitchFamily="18" charset="0"/>
                              <a:ea typeface="Times New Roman" panose="02020603050405020304" pitchFamily="18" charset="0"/>
                              <a:cs typeface="Times New Roman" panose="02020603050405020304" pitchFamily="18" charset="0"/>
                            </a:rPr>
                          </m:ctrlPr>
                        </m:sSupPr>
                        <m:e>
                          <m:r>
                            <a:rPr lang="es-AR" i="1">
                              <a:latin typeface="Cambria Math" panose="02040503050406030204" pitchFamily="18" charset="0"/>
                              <a:ea typeface="Times New Roman" panose="02020603050405020304" pitchFamily="18" charset="0"/>
                              <a:cs typeface="Times New Roman" panose="02020603050405020304" pitchFamily="18" charset="0"/>
                            </a:rPr>
                            <m:t>𝑒</m:t>
                          </m:r>
                        </m:e>
                        <m:sup>
                          <m:r>
                            <a:rPr lang="es-AR" i="1">
                              <a:latin typeface="Cambria Math" panose="02040503050406030204" pitchFamily="18" charset="0"/>
                              <a:ea typeface="Times New Roman" panose="02020603050405020304" pitchFamily="18" charset="0"/>
                              <a:cs typeface="Times New Roman" panose="02020603050405020304" pitchFamily="18" charset="0"/>
                            </a:rPr>
                            <m:t>−</m:t>
                          </m:r>
                          <m:f>
                            <m:fPr>
                              <m:ctrlPr>
                                <a:rPr lang="es-AR" i="1">
                                  <a:latin typeface="Cambria Math" panose="02040503050406030204" pitchFamily="18" charset="0"/>
                                  <a:ea typeface="Times New Roman" panose="02020603050405020304" pitchFamily="18" charset="0"/>
                                  <a:cs typeface="Times New Roman" panose="02020603050405020304" pitchFamily="18" charset="0"/>
                                </a:rPr>
                              </m:ctrlPr>
                            </m:fPr>
                            <m:num>
                              <m:r>
                                <a:rPr lang="es-AR" i="1">
                                  <a:latin typeface="Cambria Math" panose="02040503050406030204" pitchFamily="18" charset="0"/>
                                  <a:ea typeface="Times New Roman" panose="02020603050405020304" pitchFamily="18" charset="0"/>
                                  <a:cs typeface="Times New Roman" panose="02020603050405020304" pitchFamily="18" charset="0"/>
                                </a:rPr>
                                <m:t>100</m:t>
                              </m:r>
                            </m:num>
                            <m:den>
                              <m:r>
                                <a:rPr lang="es-AR" i="1">
                                  <a:latin typeface="Cambria Math" panose="02040503050406030204" pitchFamily="18" charset="0"/>
                                  <a:ea typeface="Times New Roman" panose="02020603050405020304" pitchFamily="18" charset="0"/>
                                  <a:cs typeface="Times New Roman" panose="02020603050405020304" pitchFamily="18" charset="0"/>
                                </a:rPr>
                                <m:t>95</m:t>
                              </m:r>
                            </m:den>
                          </m:f>
                        </m:sup>
                      </m:sSup>
                      <m:r>
                        <a:rPr lang="es-AR" i="1">
                          <a:latin typeface="Cambria Math" panose="02040503050406030204" pitchFamily="18" charset="0"/>
                          <a:ea typeface="Times New Roman" panose="02020603050405020304" pitchFamily="18" charset="0"/>
                          <a:cs typeface="Times New Roman" panose="02020603050405020304" pitchFamily="18" charset="0"/>
                        </a:rPr>
                        <m:t>−</m:t>
                      </m:r>
                      <m:sSup>
                        <m:sSupPr>
                          <m:ctrlPr>
                            <a:rPr lang="es-AR" i="1">
                              <a:latin typeface="Cambria Math" panose="02040503050406030204" pitchFamily="18" charset="0"/>
                              <a:ea typeface="Times New Roman" panose="02020603050405020304" pitchFamily="18" charset="0"/>
                              <a:cs typeface="Times New Roman" panose="02020603050405020304" pitchFamily="18" charset="0"/>
                            </a:rPr>
                          </m:ctrlPr>
                        </m:sSupPr>
                        <m:e>
                          <m:r>
                            <a:rPr lang="es-AR" i="1">
                              <a:latin typeface="Cambria Math" panose="02040503050406030204" pitchFamily="18" charset="0"/>
                              <a:ea typeface="Times New Roman" panose="02020603050405020304" pitchFamily="18" charset="0"/>
                              <a:cs typeface="Times New Roman" panose="02020603050405020304" pitchFamily="18" charset="0"/>
                            </a:rPr>
                            <m:t>𝑒</m:t>
                          </m:r>
                        </m:e>
                        <m:sup>
                          <m:r>
                            <a:rPr lang="es-AR" i="1">
                              <a:latin typeface="Cambria Math" panose="02040503050406030204" pitchFamily="18" charset="0"/>
                              <a:ea typeface="Times New Roman" panose="02020603050405020304" pitchFamily="18" charset="0"/>
                              <a:cs typeface="Times New Roman" panose="02020603050405020304" pitchFamily="18" charset="0"/>
                            </a:rPr>
                            <m:t>−</m:t>
                          </m:r>
                          <m:f>
                            <m:fPr>
                              <m:ctrlPr>
                                <a:rPr lang="es-AR" i="1">
                                  <a:latin typeface="Cambria Math" panose="02040503050406030204" pitchFamily="18" charset="0"/>
                                  <a:ea typeface="Times New Roman" panose="02020603050405020304" pitchFamily="18" charset="0"/>
                                  <a:cs typeface="Times New Roman" panose="02020603050405020304" pitchFamily="18" charset="0"/>
                                </a:rPr>
                              </m:ctrlPr>
                            </m:fPr>
                            <m:num>
                              <m:r>
                                <a:rPr lang="es-AR" i="1">
                                  <a:latin typeface="Cambria Math" panose="02040503050406030204" pitchFamily="18" charset="0"/>
                                  <a:ea typeface="Times New Roman" panose="02020603050405020304" pitchFamily="18" charset="0"/>
                                  <a:cs typeface="Times New Roman" panose="02020603050405020304" pitchFamily="18" charset="0"/>
                                </a:rPr>
                                <m:t>200</m:t>
                              </m:r>
                            </m:num>
                            <m:den>
                              <m:r>
                                <a:rPr lang="es-AR" i="1">
                                  <a:latin typeface="Cambria Math" panose="02040503050406030204" pitchFamily="18" charset="0"/>
                                  <a:ea typeface="Times New Roman" panose="02020603050405020304" pitchFamily="18" charset="0"/>
                                  <a:cs typeface="Times New Roman" panose="02020603050405020304" pitchFamily="18" charset="0"/>
                                </a:rPr>
                                <m:t>95</m:t>
                              </m:r>
                            </m:den>
                          </m:f>
                        </m:sup>
                      </m:sSup>
                    </m:oMath>
                  </m:oMathPara>
                </a14:m>
                <a:endParaRPr lang="es-AR" dirty="0">
                  <a:latin typeface="Century Gothic" panose="020B0502020202020204" pitchFamily="34" charset="0"/>
                  <a:ea typeface="Times New Roman" panose="02020603050405020304" pitchFamily="18" charset="0"/>
                  <a:cs typeface="Times New Roman" panose="02020603050405020304" pitchFamily="18" charset="0"/>
                </a:endParaRPr>
              </a:p>
              <a:p>
                <a:endParaRPr lang="es-AR" dirty="0">
                  <a:latin typeface="Century Gothic" panose="020B0502020202020204" pitchFamily="34" charset="0"/>
                </a:endParaRPr>
              </a:p>
              <a:p>
                <a:endParaRPr lang="es-AR" dirty="0">
                  <a:latin typeface="Century Gothic" panose="020B0502020202020204" pitchFamily="34" charset="0"/>
                </a:endParaRPr>
              </a:p>
              <a:p>
                <a:pPr/>
                <a14:m>
                  <m:oMathPara xmlns:m="http://schemas.openxmlformats.org/officeDocument/2006/math">
                    <m:oMathParaPr>
                      <m:jc m:val="centerGroup"/>
                    </m:oMathParaPr>
                    <m:oMath xmlns:m="http://schemas.openxmlformats.org/officeDocument/2006/math">
                      <m:r>
                        <a:rPr lang="es-AR" i="1">
                          <a:latin typeface="Cambria Math" panose="02040503050406030204" pitchFamily="18" charset="0"/>
                        </a:rPr>
                        <m:t>𝑃</m:t>
                      </m:r>
                      <m:d>
                        <m:dPr>
                          <m:begChr m:val="["/>
                          <m:endChr m:val="]"/>
                          <m:ctrlPr>
                            <a:rPr lang="es-AR" i="1">
                              <a:latin typeface="Cambria Math" panose="02040503050406030204" pitchFamily="18" charset="0"/>
                            </a:rPr>
                          </m:ctrlPr>
                        </m:dPr>
                        <m:e>
                          <m:r>
                            <a:rPr lang="es-AR" i="1">
                              <a:latin typeface="Cambria Math" panose="02040503050406030204" pitchFamily="18" charset="0"/>
                            </a:rPr>
                            <m:t>100</m:t>
                          </m:r>
                          <m:r>
                            <a:rPr lang="es-AR" i="1">
                              <a:latin typeface="Cambria Math" panose="02040503050406030204" pitchFamily="18" charset="0"/>
                              <a:ea typeface="Cambria Math" panose="02040503050406030204" pitchFamily="18" charset="0"/>
                            </a:rPr>
                            <m:t>≤</m:t>
                          </m:r>
                          <m:r>
                            <a:rPr lang="es-AR" i="1">
                              <a:latin typeface="Cambria Math" panose="02040503050406030204" pitchFamily="18" charset="0"/>
                            </a:rPr>
                            <m:t>𝑋</m:t>
                          </m:r>
                          <m:r>
                            <a:rPr lang="es-AR" i="1">
                              <a:latin typeface="Cambria Math" panose="02040503050406030204" pitchFamily="18" charset="0"/>
                              <a:ea typeface="Cambria Math" panose="02040503050406030204" pitchFamily="18" charset="0"/>
                            </a:rPr>
                            <m:t>≤200</m:t>
                          </m:r>
                        </m:e>
                      </m:d>
                      <m:r>
                        <a:rPr lang="es-AR" i="1">
                          <a:latin typeface="Cambria Math" panose="02040503050406030204" pitchFamily="18" charset="0"/>
                          <a:ea typeface="Cambria Math" panose="02040503050406030204" pitchFamily="18" charset="0"/>
                        </a:rPr>
                        <m:t>=0,227204457</m:t>
                      </m:r>
                    </m:oMath>
                  </m:oMathPara>
                </a14:m>
                <a:endParaRPr lang="es-AR" dirty="0">
                  <a:latin typeface="Century Gothic" panose="020B0502020202020204" pitchFamily="34" charset="0"/>
                </a:endParaRPr>
              </a:p>
              <a:p>
                <a:pPr algn="just"/>
                <a:endParaRPr lang="es-AR" dirty="0">
                  <a:latin typeface="Century Gothic" panose="020B0502020202020204" pitchFamily="34" charset="0"/>
                </a:endParaRPr>
              </a:p>
              <a:p>
                <a:pPr algn="just"/>
                <a:r>
                  <a:rPr lang="es-AR" dirty="0">
                    <a:latin typeface="Century Gothic" panose="020B0502020202020204" pitchFamily="34" charset="0"/>
                  </a:rPr>
                  <a:t>La probabilidad de que la variable exponencial asuma un valor entre 100 y 200 es de 0,227204457.</a:t>
                </a:r>
              </a:p>
              <a:p>
                <a:endParaRPr lang="es-AR" dirty="0">
                  <a:latin typeface="Century Gothic" panose="020B0502020202020204" pitchFamily="34" charset="0"/>
                </a:endParaRPr>
              </a:p>
            </p:txBody>
          </p:sp>
        </mc:Choice>
        <mc:Fallback>
          <p:sp>
            <p:nvSpPr>
              <p:cNvPr id="2" name="Rectángulo 1">
                <a:extLst>
                  <a:ext uri="{FF2B5EF4-FFF2-40B4-BE49-F238E27FC236}">
                    <a16:creationId xmlns:a16="http://schemas.microsoft.com/office/drawing/2014/main" id="{1BC4E91A-E886-4E01-BA28-FFEF08FADBED}"/>
                  </a:ext>
                </a:extLst>
              </p:cNvPr>
              <p:cNvSpPr>
                <a:spLocks noRot="1" noChangeAspect="1" noMove="1" noResize="1" noEditPoints="1" noAdjustHandles="1" noChangeArrowheads="1" noChangeShapeType="1" noTextEdit="1"/>
              </p:cNvSpPr>
              <p:nvPr/>
            </p:nvSpPr>
            <p:spPr>
              <a:xfrm>
                <a:off x="1524001" y="980729"/>
                <a:ext cx="9144000" cy="5472267"/>
              </a:xfrm>
              <a:prstGeom prst="rect">
                <a:avLst/>
              </a:prstGeom>
              <a:blipFill>
                <a:blip r:embed="rId2"/>
                <a:stretch>
                  <a:fillRect l="-533" t="-668" r="-533"/>
                </a:stretch>
              </a:blipFill>
            </p:spPr>
            <p:txBody>
              <a:bodyPr/>
              <a:lstStyle/>
              <a:p>
                <a:r>
                  <a:rPr lang="es-AR">
                    <a:noFill/>
                  </a:rPr>
                  <a:t> </a:t>
                </a:r>
              </a:p>
            </p:txBody>
          </p:sp>
        </mc:Fallback>
      </mc:AlternateContent>
    </p:spTree>
    <p:extLst>
      <p:ext uri="{BB962C8B-B14F-4D97-AF65-F5344CB8AC3E}">
        <p14:creationId xmlns:p14="http://schemas.microsoft.com/office/powerpoint/2010/main" val="242217712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Rectángulo 1">
                <a:extLst>
                  <a:ext uri="{FF2B5EF4-FFF2-40B4-BE49-F238E27FC236}">
                    <a16:creationId xmlns:a16="http://schemas.microsoft.com/office/drawing/2014/main" id="{1B027A3E-1103-4DD9-BD88-DC55E0AE79B7}"/>
                  </a:ext>
                </a:extLst>
              </p:cNvPr>
              <p:cNvSpPr/>
              <p:nvPr/>
            </p:nvSpPr>
            <p:spPr>
              <a:xfrm>
                <a:off x="1524000" y="908721"/>
                <a:ext cx="9144000" cy="6482929"/>
              </a:xfrm>
              <a:prstGeom prst="rect">
                <a:avLst/>
              </a:prstGeom>
            </p:spPr>
            <p:txBody>
              <a:bodyPr wrap="square">
                <a:spAutoFit/>
              </a:bodyPr>
              <a:lstStyle/>
              <a:p>
                <a:pPr>
                  <a:lnSpc>
                    <a:spcPct val="107000"/>
                  </a:lnSpc>
                  <a:spcAft>
                    <a:spcPts val="800"/>
                  </a:spcAft>
                </a:pPr>
                <a:r>
                  <a:rPr lang="es-AR" b="1" dirty="0">
                    <a:solidFill>
                      <a:srgbClr val="2E3192"/>
                    </a:solidFill>
                    <a:latin typeface="Century Gothic" panose="020B0502020202020204" pitchFamily="34" charset="0"/>
                  </a:rPr>
                  <a:t>Función de Supervivencia</a:t>
                </a:r>
              </a:p>
              <a:p>
                <a:pPr>
                  <a:lnSpc>
                    <a:spcPct val="107000"/>
                  </a:lnSpc>
                  <a:spcAft>
                    <a:spcPts val="800"/>
                  </a:spcAft>
                </a:pPr>
                <a:r>
                  <a:rPr lang="es-AR" dirty="0">
                    <a:latin typeface="Century Gothic" panose="020B0502020202020204" pitchFamily="34" charset="0"/>
                  </a:rPr>
                  <a:t>La función de Supervivencia para esta distribución de probabilidad es,</a:t>
                </a:r>
              </a:p>
              <a:p>
                <a:pP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es-AR" i="1">
                              <a:latin typeface="Cambria Math" panose="02040503050406030204" pitchFamily="18" charset="0"/>
                            </a:rPr>
                          </m:ctrlPr>
                        </m:sSubPr>
                        <m:e>
                          <m:r>
                            <a:rPr lang="es-AR" i="1">
                              <a:latin typeface="Cambria Math" panose="02040503050406030204" pitchFamily="18" charset="0"/>
                            </a:rPr>
                            <m:t>𝑃</m:t>
                          </m:r>
                          <m:d>
                            <m:dPr>
                              <m:begChr m:val="["/>
                              <m:endChr m:val="]"/>
                              <m:ctrlPr>
                                <a:rPr lang="es-AR" i="1">
                                  <a:latin typeface="Cambria Math" panose="02040503050406030204" pitchFamily="18" charset="0"/>
                                </a:rPr>
                              </m:ctrlPr>
                            </m:dPr>
                            <m:e>
                              <m:r>
                                <a:rPr lang="es-AR" i="1">
                                  <a:latin typeface="Cambria Math" panose="02040503050406030204" pitchFamily="18" charset="0"/>
                                </a:rPr>
                                <m:t>𝑋</m:t>
                              </m:r>
                              <m:r>
                                <a:rPr lang="es-AR" i="1">
                                  <a:latin typeface="Cambria Math" panose="02040503050406030204" pitchFamily="18" charset="0"/>
                                </a:rPr>
                                <m:t>&gt;</m:t>
                              </m:r>
                              <m:r>
                                <a:rPr lang="es-AR" i="1">
                                  <a:latin typeface="Cambria Math" panose="02040503050406030204" pitchFamily="18" charset="0"/>
                                </a:rPr>
                                <m:t>𝑥</m:t>
                              </m:r>
                            </m:e>
                          </m:d>
                          <m:r>
                            <a:rPr lang="es-AR" i="1">
                              <a:latin typeface="Cambria Math" panose="02040503050406030204" pitchFamily="18" charset="0"/>
                            </a:rPr>
                            <m:t>=</m:t>
                          </m:r>
                          <m:r>
                            <a:rPr lang="es-AR" i="1">
                              <a:latin typeface="Cambria Math" panose="02040503050406030204" pitchFamily="18" charset="0"/>
                            </a:rPr>
                            <m:t>𝑆</m:t>
                          </m:r>
                        </m:e>
                        <m:sub>
                          <m:r>
                            <a:rPr lang="es-AR" i="1">
                              <a:latin typeface="Cambria Math" panose="02040503050406030204" pitchFamily="18" charset="0"/>
                            </a:rPr>
                            <m:t>𝑋</m:t>
                          </m:r>
                        </m:sub>
                      </m:sSub>
                      <m:d>
                        <m:dPr>
                          <m:ctrlPr>
                            <a:rPr lang="es-AR" i="1">
                              <a:latin typeface="Cambria Math" panose="02040503050406030204" pitchFamily="18" charset="0"/>
                            </a:rPr>
                          </m:ctrlPr>
                        </m:dPr>
                        <m:e>
                          <m:r>
                            <a:rPr lang="es-AR" i="1">
                              <a:latin typeface="Cambria Math" panose="02040503050406030204" pitchFamily="18" charset="0"/>
                            </a:rPr>
                            <m:t>𝑥</m:t>
                          </m:r>
                        </m:e>
                      </m:d>
                      <m:r>
                        <a:rPr lang="es-AR" i="1">
                          <a:latin typeface="Cambria Math" panose="02040503050406030204" pitchFamily="18" charset="0"/>
                        </a:rPr>
                        <m:t>=</m:t>
                      </m:r>
                      <m:sSup>
                        <m:sSupPr>
                          <m:ctrlPr>
                            <a:rPr lang="es-AR" i="1">
                              <a:latin typeface="Cambria Math" panose="02040503050406030204" pitchFamily="18" charset="0"/>
                            </a:rPr>
                          </m:ctrlPr>
                        </m:sSupPr>
                        <m:e>
                          <m:r>
                            <a:rPr lang="es-AR" i="1">
                              <a:latin typeface="Cambria Math" panose="02040503050406030204" pitchFamily="18" charset="0"/>
                            </a:rPr>
                            <m:t>𝑒</m:t>
                          </m:r>
                        </m:e>
                        <m:sup>
                          <m:r>
                            <a:rPr lang="es-AR" i="1">
                              <a:latin typeface="Cambria Math" panose="02040503050406030204" pitchFamily="18" charset="0"/>
                            </a:rPr>
                            <m:t>−</m:t>
                          </m:r>
                          <m:f>
                            <m:fPr>
                              <m:ctrlPr>
                                <a:rPr lang="es-AR" i="1">
                                  <a:latin typeface="Cambria Math" panose="02040503050406030204" pitchFamily="18" charset="0"/>
                                </a:rPr>
                              </m:ctrlPr>
                            </m:fPr>
                            <m:num>
                              <m:r>
                                <a:rPr lang="es-AR" i="1">
                                  <a:latin typeface="Cambria Math" panose="02040503050406030204" pitchFamily="18" charset="0"/>
                                </a:rPr>
                                <m:t>𝑥</m:t>
                              </m:r>
                            </m:num>
                            <m:den>
                              <m:r>
                                <a:rPr lang="es-AR" i="1">
                                  <a:latin typeface="Cambria Math" panose="02040503050406030204" pitchFamily="18" charset="0"/>
                                </a:rPr>
                                <m:t>𝛽</m:t>
                              </m:r>
                            </m:den>
                          </m:f>
                        </m:sup>
                      </m:sSup>
                    </m:oMath>
                  </m:oMathPara>
                </a14:m>
                <a:endParaRPr lang="es-AR" dirty="0">
                  <a:latin typeface="Century Gothic" panose="020B0502020202020204" pitchFamily="34" charset="0"/>
                </a:endParaRPr>
              </a:p>
              <a:p>
                <a:pPr>
                  <a:lnSpc>
                    <a:spcPct val="107000"/>
                  </a:lnSpc>
                  <a:spcAft>
                    <a:spcPts val="800"/>
                  </a:spcAft>
                </a:pPr>
                <a:endParaRPr lang="es-AR" b="1" dirty="0">
                  <a:solidFill>
                    <a:srgbClr val="FF0000"/>
                  </a:solidFill>
                  <a:latin typeface="Century Gothic" panose="020B0502020202020204" pitchFamily="34" charset="0"/>
                </a:endParaRPr>
              </a:p>
              <a:p>
                <a:pPr>
                  <a:lnSpc>
                    <a:spcPct val="107000"/>
                  </a:lnSpc>
                  <a:spcAft>
                    <a:spcPts val="800"/>
                  </a:spcAft>
                </a:pPr>
                <a:r>
                  <a:rPr lang="es-AR" dirty="0">
                    <a:latin typeface="Century Gothic" panose="020B0502020202020204" pitchFamily="34" charset="0"/>
                  </a:rPr>
                  <a:t>Por ejemplo, para nuestro ejemplo </a:t>
                </a:r>
                <a14:m>
                  <m:oMath xmlns:m="http://schemas.openxmlformats.org/officeDocument/2006/math">
                    <m:r>
                      <a:rPr lang="es-AR" i="1">
                        <a:latin typeface="Cambria Math" panose="02040503050406030204" pitchFamily="18" charset="0"/>
                      </a:rPr>
                      <m:t>𝑋</m:t>
                    </m:r>
                    <m:r>
                      <a:rPr lang="es-AR" i="1">
                        <a:latin typeface="Cambria Math" panose="02040503050406030204" pitchFamily="18" charset="0"/>
                      </a:rPr>
                      <m:t> ~ </m:t>
                    </m:r>
                    <m:r>
                      <a:rPr lang="es-AR" i="1">
                        <a:latin typeface="Cambria Math" panose="02040503050406030204" pitchFamily="18" charset="0"/>
                      </a:rPr>
                      <m:t>𝐸𝑥</m:t>
                    </m:r>
                    <m:d>
                      <m:dPr>
                        <m:ctrlPr>
                          <a:rPr lang="es-AR" i="1">
                            <a:latin typeface="Cambria Math" panose="02040503050406030204" pitchFamily="18" charset="0"/>
                          </a:rPr>
                        </m:ctrlPr>
                      </m:dPr>
                      <m:e>
                        <m:r>
                          <a:rPr lang="es-AR" i="1">
                            <a:latin typeface="Cambria Math" panose="02040503050406030204" pitchFamily="18" charset="0"/>
                          </a:rPr>
                          <m:t>95</m:t>
                        </m:r>
                      </m:e>
                    </m:d>
                  </m:oMath>
                </a14:m>
                <a:endParaRPr lang="es-AR" b="1" dirty="0">
                  <a:solidFill>
                    <a:srgbClr val="FF0000"/>
                  </a:solidFill>
                  <a:latin typeface="Century Gothic" panose="020B0502020202020204" pitchFamily="34"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r>
                        <a:rPr lang="es-AR" i="1">
                          <a:latin typeface="Cambria Math" panose="02040503050406030204" pitchFamily="18" charset="0"/>
                        </a:rPr>
                        <m:t>𝑃</m:t>
                      </m:r>
                      <m:d>
                        <m:dPr>
                          <m:begChr m:val="["/>
                          <m:endChr m:val="]"/>
                          <m:ctrlPr>
                            <a:rPr lang="es-AR" i="1">
                              <a:latin typeface="Cambria Math" panose="02040503050406030204" pitchFamily="18" charset="0"/>
                            </a:rPr>
                          </m:ctrlPr>
                        </m:dPr>
                        <m:e>
                          <m:r>
                            <a:rPr lang="es-AR" i="1">
                              <a:latin typeface="Cambria Math" panose="02040503050406030204" pitchFamily="18" charset="0"/>
                            </a:rPr>
                            <m:t>𝑋</m:t>
                          </m:r>
                          <m:r>
                            <a:rPr lang="es-AR" i="1">
                              <a:latin typeface="Cambria Math" panose="02040503050406030204" pitchFamily="18" charset="0"/>
                            </a:rPr>
                            <m:t>&gt;100</m:t>
                          </m:r>
                        </m:e>
                      </m:d>
                      <m:r>
                        <a:rPr lang="es-AR" i="1">
                          <a:latin typeface="Cambria Math" panose="02040503050406030204" pitchFamily="18" charset="0"/>
                        </a:rPr>
                        <m:t>=</m:t>
                      </m:r>
                      <m:sSup>
                        <m:sSupPr>
                          <m:ctrlPr>
                            <a:rPr lang="es-AR" i="1">
                              <a:latin typeface="Cambria Math" panose="02040503050406030204" pitchFamily="18" charset="0"/>
                            </a:rPr>
                          </m:ctrlPr>
                        </m:sSupPr>
                        <m:e>
                          <m:r>
                            <a:rPr lang="es-AR" i="1">
                              <a:latin typeface="Cambria Math" panose="02040503050406030204" pitchFamily="18" charset="0"/>
                            </a:rPr>
                            <m:t>𝑒</m:t>
                          </m:r>
                        </m:e>
                        <m:sup>
                          <m:r>
                            <a:rPr lang="es-AR" i="1">
                              <a:latin typeface="Cambria Math" panose="02040503050406030204" pitchFamily="18" charset="0"/>
                            </a:rPr>
                            <m:t>−</m:t>
                          </m:r>
                          <m:f>
                            <m:fPr>
                              <m:ctrlPr>
                                <a:rPr lang="es-AR" i="1">
                                  <a:latin typeface="Cambria Math" panose="02040503050406030204" pitchFamily="18" charset="0"/>
                                </a:rPr>
                              </m:ctrlPr>
                            </m:fPr>
                            <m:num>
                              <m:r>
                                <a:rPr lang="es-AR" i="1">
                                  <a:latin typeface="Cambria Math" panose="02040503050406030204" pitchFamily="18" charset="0"/>
                                </a:rPr>
                                <m:t>100</m:t>
                              </m:r>
                            </m:num>
                            <m:den>
                              <m:r>
                                <a:rPr lang="es-AR" i="1">
                                  <a:latin typeface="Cambria Math" panose="02040503050406030204" pitchFamily="18" charset="0"/>
                                </a:rPr>
                                <m:t>95</m:t>
                              </m:r>
                            </m:den>
                          </m:f>
                        </m:sup>
                      </m:sSup>
                      <m:r>
                        <a:rPr lang="es-AR" i="1">
                          <a:latin typeface="Cambria Math" panose="02040503050406030204" pitchFamily="18" charset="0"/>
                        </a:rPr>
                        <m:t>=0,34901807</m:t>
                      </m:r>
                    </m:oMath>
                  </m:oMathPara>
                </a14:m>
                <a:endParaRPr lang="es-AR" dirty="0">
                  <a:latin typeface="Century Gothic" panose="020B0502020202020204" pitchFamily="34"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r>
                        <a:rPr lang="es-AR" i="1">
                          <a:latin typeface="Cambria Math" panose="02040503050406030204" pitchFamily="18" charset="0"/>
                        </a:rPr>
                        <m:t>𝑃</m:t>
                      </m:r>
                      <m:d>
                        <m:dPr>
                          <m:begChr m:val="["/>
                          <m:endChr m:val="]"/>
                          <m:ctrlPr>
                            <a:rPr lang="es-AR" i="1">
                              <a:latin typeface="Cambria Math" panose="02040503050406030204" pitchFamily="18" charset="0"/>
                            </a:rPr>
                          </m:ctrlPr>
                        </m:dPr>
                        <m:e>
                          <m:r>
                            <a:rPr lang="es-AR" i="1">
                              <a:latin typeface="Cambria Math" panose="02040503050406030204" pitchFamily="18" charset="0"/>
                            </a:rPr>
                            <m:t>𝑋</m:t>
                          </m:r>
                          <m:r>
                            <a:rPr lang="es-AR" i="1">
                              <a:latin typeface="Cambria Math" panose="02040503050406030204" pitchFamily="18" charset="0"/>
                            </a:rPr>
                            <m:t>&gt;200</m:t>
                          </m:r>
                        </m:e>
                      </m:d>
                      <m:r>
                        <a:rPr lang="es-AR" i="1">
                          <a:latin typeface="Cambria Math" panose="02040503050406030204" pitchFamily="18" charset="0"/>
                        </a:rPr>
                        <m:t>=</m:t>
                      </m:r>
                      <m:sSup>
                        <m:sSupPr>
                          <m:ctrlPr>
                            <a:rPr lang="es-AR" i="1">
                              <a:latin typeface="Cambria Math" panose="02040503050406030204" pitchFamily="18" charset="0"/>
                            </a:rPr>
                          </m:ctrlPr>
                        </m:sSupPr>
                        <m:e>
                          <m:r>
                            <a:rPr lang="es-AR" i="1">
                              <a:latin typeface="Cambria Math" panose="02040503050406030204" pitchFamily="18" charset="0"/>
                            </a:rPr>
                            <m:t>𝑒</m:t>
                          </m:r>
                        </m:e>
                        <m:sup>
                          <m:r>
                            <a:rPr lang="es-AR" i="1">
                              <a:latin typeface="Cambria Math" panose="02040503050406030204" pitchFamily="18" charset="0"/>
                            </a:rPr>
                            <m:t>−</m:t>
                          </m:r>
                          <m:f>
                            <m:fPr>
                              <m:ctrlPr>
                                <a:rPr lang="es-AR" i="1">
                                  <a:latin typeface="Cambria Math" panose="02040503050406030204" pitchFamily="18" charset="0"/>
                                </a:rPr>
                              </m:ctrlPr>
                            </m:fPr>
                            <m:num>
                              <m:r>
                                <a:rPr lang="es-AR" i="1">
                                  <a:latin typeface="Cambria Math" panose="02040503050406030204" pitchFamily="18" charset="0"/>
                                </a:rPr>
                                <m:t>2</m:t>
                              </m:r>
                              <m:r>
                                <a:rPr lang="es-AR" i="1">
                                  <a:latin typeface="Cambria Math" panose="02040503050406030204" pitchFamily="18" charset="0"/>
                                </a:rPr>
                                <m:t>00</m:t>
                              </m:r>
                            </m:num>
                            <m:den>
                              <m:r>
                                <a:rPr lang="es-AR" i="1">
                                  <a:latin typeface="Cambria Math" panose="02040503050406030204" pitchFamily="18" charset="0"/>
                                </a:rPr>
                                <m:t>95</m:t>
                              </m:r>
                            </m:den>
                          </m:f>
                        </m:sup>
                      </m:sSup>
                      <m:r>
                        <a:rPr lang="es-AR" i="1">
                          <a:latin typeface="Cambria Math" panose="02040503050406030204" pitchFamily="18" charset="0"/>
                        </a:rPr>
                        <m:t>=0,</m:t>
                      </m:r>
                      <m:r>
                        <a:rPr lang="es-AR" i="1">
                          <a:latin typeface="Cambria Math" panose="02040503050406030204" pitchFamily="18" charset="0"/>
                        </a:rPr>
                        <m:t>121813613</m:t>
                      </m:r>
                    </m:oMath>
                  </m:oMathPara>
                </a14:m>
                <a:endParaRPr lang="es-AR" dirty="0">
                  <a:latin typeface="Century Gothic" panose="020B0502020202020204" pitchFamily="34"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r>
                        <a:rPr lang="es-AR" i="1">
                          <a:latin typeface="Cambria Math" panose="02040503050406030204" pitchFamily="18" charset="0"/>
                        </a:rPr>
                        <m:t>𝑃</m:t>
                      </m:r>
                      <m:d>
                        <m:dPr>
                          <m:begChr m:val="["/>
                          <m:endChr m:val="]"/>
                          <m:ctrlPr>
                            <a:rPr lang="es-AR" i="1">
                              <a:latin typeface="Cambria Math" panose="02040503050406030204" pitchFamily="18" charset="0"/>
                            </a:rPr>
                          </m:ctrlPr>
                        </m:dPr>
                        <m:e>
                          <m:r>
                            <a:rPr lang="es-AR" i="1">
                              <a:latin typeface="Cambria Math" panose="02040503050406030204" pitchFamily="18" charset="0"/>
                            </a:rPr>
                            <m:t>𝑋</m:t>
                          </m:r>
                          <m:r>
                            <a:rPr lang="es-AR" i="1">
                              <a:latin typeface="Cambria Math" panose="02040503050406030204" pitchFamily="18" charset="0"/>
                            </a:rPr>
                            <m:t>&gt;200/</m:t>
                          </m:r>
                          <m:r>
                            <a:rPr lang="es-AR" i="1">
                              <a:latin typeface="Cambria Math" panose="02040503050406030204" pitchFamily="18" charset="0"/>
                            </a:rPr>
                            <m:t>𝑋</m:t>
                          </m:r>
                          <m:r>
                            <a:rPr lang="es-AR" i="1">
                              <a:latin typeface="Cambria Math" panose="02040503050406030204" pitchFamily="18" charset="0"/>
                            </a:rPr>
                            <m:t>&gt;100</m:t>
                          </m:r>
                        </m:e>
                      </m:d>
                      <m:r>
                        <a:rPr lang="es-AR" i="1">
                          <a:latin typeface="Cambria Math" panose="02040503050406030204" pitchFamily="18" charset="0"/>
                        </a:rPr>
                        <m:t>=</m:t>
                      </m:r>
                      <m:f>
                        <m:fPr>
                          <m:ctrlPr>
                            <a:rPr lang="es-AR" i="1">
                              <a:latin typeface="Cambria Math" panose="02040503050406030204" pitchFamily="18" charset="0"/>
                            </a:rPr>
                          </m:ctrlPr>
                        </m:fPr>
                        <m:num>
                          <m:r>
                            <a:rPr lang="es-AR" i="1">
                              <a:latin typeface="Cambria Math" panose="02040503050406030204" pitchFamily="18" charset="0"/>
                            </a:rPr>
                            <m:t>𝑃</m:t>
                          </m:r>
                          <m:d>
                            <m:dPr>
                              <m:begChr m:val="["/>
                              <m:endChr m:val="]"/>
                              <m:ctrlPr>
                                <a:rPr lang="es-AR" i="1">
                                  <a:latin typeface="Cambria Math" panose="02040503050406030204" pitchFamily="18" charset="0"/>
                                </a:rPr>
                              </m:ctrlPr>
                            </m:dPr>
                            <m:e>
                              <m:r>
                                <a:rPr lang="es-AR" i="1">
                                  <a:latin typeface="Cambria Math" panose="02040503050406030204" pitchFamily="18" charset="0"/>
                                </a:rPr>
                                <m:t>𝑋</m:t>
                              </m:r>
                              <m:r>
                                <a:rPr lang="es-AR" i="1">
                                  <a:latin typeface="Cambria Math" panose="02040503050406030204" pitchFamily="18" charset="0"/>
                                </a:rPr>
                                <m:t>&gt;200</m:t>
                              </m:r>
                            </m:e>
                          </m:d>
                        </m:num>
                        <m:den>
                          <m:r>
                            <a:rPr lang="es-AR" i="1">
                              <a:latin typeface="Cambria Math" panose="02040503050406030204" pitchFamily="18" charset="0"/>
                            </a:rPr>
                            <m:t>𝑃</m:t>
                          </m:r>
                          <m:d>
                            <m:dPr>
                              <m:begChr m:val="["/>
                              <m:endChr m:val="]"/>
                              <m:ctrlPr>
                                <a:rPr lang="es-AR" i="1">
                                  <a:latin typeface="Cambria Math" panose="02040503050406030204" pitchFamily="18" charset="0"/>
                                </a:rPr>
                              </m:ctrlPr>
                            </m:dPr>
                            <m:e>
                              <m:r>
                                <a:rPr lang="es-AR" i="1">
                                  <a:latin typeface="Cambria Math" panose="02040503050406030204" pitchFamily="18" charset="0"/>
                                </a:rPr>
                                <m:t>𝑋</m:t>
                              </m:r>
                              <m:r>
                                <a:rPr lang="es-AR" i="1">
                                  <a:latin typeface="Cambria Math" panose="02040503050406030204" pitchFamily="18" charset="0"/>
                                </a:rPr>
                                <m:t>&gt;100</m:t>
                              </m:r>
                            </m:e>
                          </m:d>
                        </m:den>
                      </m:f>
                      <m:r>
                        <a:rPr lang="es-AR" i="1">
                          <a:latin typeface="Cambria Math" panose="02040503050406030204" pitchFamily="18" charset="0"/>
                        </a:rPr>
                        <m:t>=</m:t>
                      </m:r>
                      <m:sSup>
                        <m:sSupPr>
                          <m:ctrlPr>
                            <a:rPr lang="es-AR" i="1">
                              <a:latin typeface="Cambria Math" panose="02040503050406030204" pitchFamily="18" charset="0"/>
                            </a:rPr>
                          </m:ctrlPr>
                        </m:sSupPr>
                        <m:e>
                          <m:r>
                            <a:rPr lang="es-AR" i="1">
                              <a:latin typeface="Cambria Math" panose="02040503050406030204" pitchFamily="18" charset="0"/>
                            </a:rPr>
                            <m:t>𝑒</m:t>
                          </m:r>
                        </m:e>
                        <m:sup>
                          <m:r>
                            <a:rPr lang="es-AR" i="1">
                              <a:latin typeface="Cambria Math" panose="02040503050406030204" pitchFamily="18" charset="0"/>
                            </a:rPr>
                            <m:t>−</m:t>
                          </m:r>
                          <m:f>
                            <m:fPr>
                              <m:ctrlPr>
                                <a:rPr lang="es-AR" i="1">
                                  <a:latin typeface="Cambria Math" panose="02040503050406030204" pitchFamily="18" charset="0"/>
                                </a:rPr>
                              </m:ctrlPr>
                            </m:fPr>
                            <m:num>
                              <m:d>
                                <m:dPr>
                                  <m:ctrlPr>
                                    <a:rPr lang="es-AR" i="1">
                                      <a:latin typeface="Cambria Math" panose="02040503050406030204" pitchFamily="18" charset="0"/>
                                    </a:rPr>
                                  </m:ctrlPr>
                                </m:dPr>
                                <m:e>
                                  <m:r>
                                    <a:rPr lang="es-AR" i="1">
                                      <a:latin typeface="Cambria Math" panose="02040503050406030204" pitchFamily="18" charset="0"/>
                                    </a:rPr>
                                    <m:t>200</m:t>
                                  </m:r>
                                  <m:r>
                                    <a:rPr lang="es-AR" i="1">
                                      <a:latin typeface="Cambria Math" panose="02040503050406030204" pitchFamily="18" charset="0"/>
                                    </a:rPr>
                                    <m:t>−</m:t>
                                  </m:r>
                                  <m:r>
                                    <a:rPr lang="es-AR" i="1">
                                      <a:latin typeface="Cambria Math" panose="02040503050406030204" pitchFamily="18" charset="0"/>
                                    </a:rPr>
                                    <m:t>100</m:t>
                                  </m:r>
                                </m:e>
                              </m:d>
                            </m:num>
                            <m:den>
                              <m:r>
                                <a:rPr lang="es-AR" i="1">
                                  <a:latin typeface="Cambria Math" panose="02040503050406030204" pitchFamily="18" charset="0"/>
                                </a:rPr>
                                <m:t>95</m:t>
                              </m:r>
                            </m:den>
                          </m:f>
                        </m:sup>
                      </m:sSup>
                      <m:r>
                        <a:rPr lang="es-AR" i="1">
                          <a:latin typeface="Cambria Math" panose="02040503050406030204" pitchFamily="18" charset="0"/>
                        </a:rPr>
                        <m:t>=</m:t>
                      </m:r>
                      <m:sSup>
                        <m:sSupPr>
                          <m:ctrlPr>
                            <a:rPr lang="es-AR" i="1">
                              <a:latin typeface="Cambria Math" panose="02040503050406030204" pitchFamily="18" charset="0"/>
                            </a:rPr>
                          </m:ctrlPr>
                        </m:sSupPr>
                        <m:e>
                          <m:r>
                            <a:rPr lang="es-AR" i="1">
                              <a:latin typeface="Cambria Math" panose="02040503050406030204" pitchFamily="18" charset="0"/>
                            </a:rPr>
                            <m:t>𝑒</m:t>
                          </m:r>
                        </m:e>
                        <m:sup>
                          <m:r>
                            <a:rPr lang="es-AR" i="1">
                              <a:latin typeface="Cambria Math" panose="02040503050406030204" pitchFamily="18" charset="0"/>
                            </a:rPr>
                            <m:t>−</m:t>
                          </m:r>
                          <m:f>
                            <m:fPr>
                              <m:ctrlPr>
                                <a:rPr lang="es-AR" i="1">
                                  <a:latin typeface="Cambria Math" panose="02040503050406030204" pitchFamily="18" charset="0"/>
                                </a:rPr>
                              </m:ctrlPr>
                            </m:fPr>
                            <m:num>
                              <m:r>
                                <a:rPr lang="es-AR" i="1">
                                  <a:latin typeface="Cambria Math" panose="02040503050406030204" pitchFamily="18" charset="0"/>
                                </a:rPr>
                                <m:t>100</m:t>
                              </m:r>
                            </m:num>
                            <m:den>
                              <m:r>
                                <a:rPr lang="es-AR" i="1">
                                  <a:latin typeface="Cambria Math" panose="02040503050406030204" pitchFamily="18" charset="0"/>
                                </a:rPr>
                                <m:t>95</m:t>
                              </m:r>
                            </m:den>
                          </m:f>
                        </m:sup>
                      </m:sSup>
                      <m:r>
                        <a:rPr lang="es-AR" i="1">
                          <a:latin typeface="Cambria Math" panose="02040503050406030204" pitchFamily="18" charset="0"/>
                        </a:rPr>
                        <m:t>=</m:t>
                      </m:r>
                      <m:r>
                        <a:rPr lang="es-AR" i="1">
                          <a:latin typeface="Cambria Math" panose="02040503050406030204" pitchFamily="18" charset="0"/>
                        </a:rPr>
                        <m:t>0,34901807</m:t>
                      </m:r>
                    </m:oMath>
                  </m:oMathPara>
                </a14:m>
                <a:endParaRPr lang="es-AR" dirty="0">
                  <a:latin typeface="Century Gothic" panose="020B0502020202020204" pitchFamily="34" charset="0"/>
                </a:endParaRPr>
              </a:p>
              <a:p>
                <a:endParaRPr lang="es-AR" b="1" u="sng" dirty="0">
                  <a:latin typeface="Century Gothic" panose="020B0502020202020204" pitchFamily="34" charset="0"/>
                </a:endParaRPr>
              </a:p>
              <a:p>
                <a:r>
                  <a:rPr lang="es-AR" b="1" u="sng" dirty="0">
                    <a:latin typeface="Century Gothic" panose="020B0502020202020204" pitchFamily="34" charset="0"/>
                  </a:rPr>
                  <a:t>Propiedad:</a:t>
                </a:r>
                <a:r>
                  <a:rPr lang="es-AR" dirty="0">
                    <a:latin typeface="Century Gothic" panose="020B0502020202020204" pitchFamily="34" charset="0"/>
                  </a:rPr>
                  <a:t> Pérdida de Memoria</a:t>
                </a:r>
              </a:p>
              <a:p>
                <a:pPr/>
                <a14:m>
                  <m:oMathPara xmlns:m="http://schemas.openxmlformats.org/officeDocument/2006/math">
                    <m:oMathParaPr>
                      <m:jc m:val="centerGroup"/>
                    </m:oMathParaPr>
                    <m:oMath xmlns:m="http://schemas.openxmlformats.org/officeDocument/2006/math">
                      <m:r>
                        <a:rPr lang="es-AR" i="1">
                          <a:latin typeface="Cambria Math" panose="02040503050406030204" pitchFamily="18" charset="0"/>
                        </a:rPr>
                        <m:t>𝑃</m:t>
                      </m:r>
                      <m:d>
                        <m:dPr>
                          <m:begChr m:val="["/>
                          <m:endChr m:val="]"/>
                          <m:ctrlPr>
                            <a:rPr lang="es-AR" i="1">
                              <a:latin typeface="Cambria Math" panose="02040503050406030204" pitchFamily="18" charset="0"/>
                            </a:rPr>
                          </m:ctrlPr>
                        </m:dPr>
                        <m:e>
                          <m:r>
                            <a:rPr lang="es-AR" i="1">
                              <a:latin typeface="Cambria Math" panose="02040503050406030204" pitchFamily="18" charset="0"/>
                            </a:rPr>
                            <m:t>𝑋</m:t>
                          </m:r>
                          <m:r>
                            <a:rPr lang="es-AR" i="1">
                              <a:latin typeface="Cambria Math" panose="02040503050406030204" pitchFamily="18" charset="0"/>
                            </a:rPr>
                            <m:t>&gt;</m:t>
                          </m:r>
                          <m:sSub>
                            <m:sSubPr>
                              <m:ctrlPr>
                                <a:rPr lang="es-AR" i="1">
                                  <a:latin typeface="Cambria Math" panose="02040503050406030204" pitchFamily="18" charset="0"/>
                                </a:rPr>
                              </m:ctrlPr>
                            </m:sSubPr>
                            <m:e>
                              <m:r>
                                <a:rPr lang="es-AR" i="1">
                                  <a:latin typeface="Cambria Math" panose="02040503050406030204" pitchFamily="18" charset="0"/>
                                </a:rPr>
                                <m:t>𝑥</m:t>
                              </m:r>
                            </m:e>
                            <m:sub>
                              <m:r>
                                <a:rPr lang="es-AR" i="1">
                                  <a:latin typeface="Cambria Math" panose="02040503050406030204" pitchFamily="18" charset="0"/>
                                </a:rPr>
                                <m:t>2</m:t>
                              </m:r>
                            </m:sub>
                          </m:sSub>
                          <m:r>
                            <a:rPr lang="es-AR" i="1">
                              <a:latin typeface="Cambria Math" panose="02040503050406030204" pitchFamily="18" charset="0"/>
                            </a:rPr>
                            <m:t>/</m:t>
                          </m:r>
                          <m:r>
                            <a:rPr lang="es-AR" i="1">
                              <a:latin typeface="Cambria Math" panose="02040503050406030204" pitchFamily="18" charset="0"/>
                            </a:rPr>
                            <m:t>𝑋</m:t>
                          </m:r>
                          <m:r>
                            <a:rPr lang="es-AR" i="1">
                              <a:latin typeface="Cambria Math" panose="02040503050406030204" pitchFamily="18" charset="0"/>
                            </a:rPr>
                            <m:t>&gt;</m:t>
                          </m:r>
                          <m:sSub>
                            <m:sSubPr>
                              <m:ctrlPr>
                                <a:rPr lang="es-AR" i="1">
                                  <a:latin typeface="Cambria Math" panose="02040503050406030204" pitchFamily="18" charset="0"/>
                                </a:rPr>
                              </m:ctrlPr>
                            </m:sSubPr>
                            <m:e>
                              <m:r>
                                <a:rPr lang="es-AR" i="1">
                                  <a:latin typeface="Cambria Math" panose="02040503050406030204" pitchFamily="18" charset="0"/>
                                </a:rPr>
                                <m:t>𝑥</m:t>
                              </m:r>
                            </m:e>
                            <m:sub>
                              <m:r>
                                <a:rPr lang="es-AR" i="1">
                                  <a:latin typeface="Cambria Math" panose="02040503050406030204" pitchFamily="18" charset="0"/>
                                </a:rPr>
                                <m:t>1</m:t>
                              </m:r>
                            </m:sub>
                          </m:sSub>
                        </m:e>
                      </m:d>
                      <m:r>
                        <a:rPr lang="es-AR" i="1">
                          <a:latin typeface="Cambria Math" panose="02040503050406030204" pitchFamily="18" charset="0"/>
                        </a:rPr>
                        <m:t>=</m:t>
                      </m:r>
                      <m:f>
                        <m:fPr>
                          <m:ctrlPr>
                            <a:rPr lang="es-AR" i="1">
                              <a:latin typeface="Cambria Math" panose="02040503050406030204" pitchFamily="18" charset="0"/>
                            </a:rPr>
                          </m:ctrlPr>
                        </m:fPr>
                        <m:num>
                          <m:r>
                            <a:rPr lang="es-AR" i="1">
                              <a:latin typeface="Cambria Math" panose="02040503050406030204" pitchFamily="18" charset="0"/>
                            </a:rPr>
                            <m:t>𝑃</m:t>
                          </m:r>
                          <m:d>
                            <m:dPr>
                              <m:begChr m:val="["/>
                              <m:endChr m:val="]"/>
                              <m:ctrlPr>
                                <a:rPr lang="es-AR" i="1">
                                  <a:latin typeface="Cambria Math" panose="02040503050406030204" pitchFamily="18" charset="0"/>
                                </a:rPr>
                              </m:ctrlPr>
                            </m:dPr>
                            <m:e>
                              <m:r>
                                <a:rPr lang="es-AR" i="1">
                                  <a:latin typeface="Cambria Math" panose="02040503050406030204" pitchFamily="18" charset="0"/>
                                </a:rPr>
                                <m:t>𝑋</m:t>
                              </m:r>
                              <m:r>
                                <a:rPr lang="es-AR" i="1">
                                  <a:latin typeface="Cambria Math" panose="02040503050406030204" pitchFamily="18" charset="0"/>
                                </a:rPr>
                                <m:t>&gt;</m:t>
                              </m:r>
                              <m:sSub>
                                <m:sSubPr>
                                  <m:ctrlPr>
                                    <a:rPr lang="es-AR" i="1">
                                      <a:latin typeface="Cambria Math" panose="02040503050406030204" pitchFamily="18" charset="0"/>
                                    </a:rPr>
                                  </m:ctrlPr>
                                </m:sSubPr>
                                <m:e>
                                  <m:r>
                                    <a:rPr lang="es-AR" i="1">
                                      <a:latin typeface="Cambria Math" panose="02040503050406030204" pitchFamily="18" charset="0"/>
                                    </a:rPr>
                                    <m:t>𝑥</m:t>
                                  </m:r>
                                </m:e>
                                <m:sub>
                                  <m:r>
                                    <a:rPr lang="es-AR" i="1">
                                      <a:latin typeface="Cambria Math" panose="02040503050406030204" pitchFamily="18" charset="0"/>
                                    </a:rPr>
                                    <m:t>2</m:t>
                                  </m:r>
                                </m:sub>
                              </m:sSub>
                            </m:e>
                          </m:d>
                        </m:num>
                        <m:den>
                          <m:r>
                            <a:rPr lang="es-AR" i="1">
                              <a:latin typeface="Cambria Math" panose="02040503050406030204" pitchFamily="18" charset="0"/>
                            </a:rPr>
                            <m:t>𝑃</m:t>
                          </m:r>
                          <m:d>
                            <m:dPr>
                              <m:begChr m:val="["/>
                              <m:endChr m:val="]"/>
                              <m:ctrlPr>
                                <a:rPr lang="es-AR" i="1">
                                  <a:latin typeface="Cambria Math" panose="02040503050406030204" pitchFamily="18" charset="0"/>
                                </a:rPr>
                              </m:ctrlPr>
                            </m:dPr>
                            <m:e>
                              <m:r>
                                <a:rPr lang="es-AR" i="1">
                                  <a:latin typeface="Cambria Math" panose="02040503050406030204" pitchFamily="18" charset="0"/>
                                </a:rPr>
                                <m:t>𝑋</m:t>
                              </m:r>
                              <m:r>
                                <a:rPr lang="es-AR" i="1">
                                  <a:latin typeface="Cambria Math" panose="02040503050406030204" pitchFamily="18" charset="0"/>
                                </a:rPr>
                                <m:t>&gt;</m:t>
                              </m:r>
                              <m:sSub>
                                <m:sSubPr>
                                  <m:ctrlPr>
                                    <a:rPr lang="es-AR" i="1">
                                      <a:latin typeface="Cambria Math" panose="02040503050406030204" pitchFamily="18" charset="0"/>
                                    </a:rPr>
                                  </m:ctrlPr>
                                </m:sSubPr>
                                <m:e>
                                  <m:r>
                                    <a:rPr lang="es-AR" i="1">
                                      <a:latin typeface="Cambria Math" panose="02040503050406030204" pitchFamily="18" charset="0"/>
                                    </a:rPr>
                                    <m:t>𝑥</m:t>
                                  </m:r>
                                </m:e>
                                <m:sub>
                                  <m:r>
                                    <a:rPr lang="es-AR" i="1">
                                      <a:latin typeface="Cambria Math" panose="02040503050406030204" pitchFamily="18" charset="0"/>
                                    </a:rPr>
                                    <m:t>1</m:t>
                                  </m:r>
                                </m:sub>
                              </m:sSub>
                            </m:e>
                          </m:d>
                        </m:den>
                      </m:f>
                      <m:r>
                        <a:rPr lang="es-AR" i="1">
                          <a:latin typeface="Cambria Math" panose="02040503050406030204" pitchFamily="18" charset="0"/>
                        </a:rPr>
                        <m:t>=</m:t>
                      </m:r>
                      <m:f>
                        <m:fPr>
                          <m:ctrlPr>
                            <a:rPr lang="es-AR" i="1">
                              <a:latin typeface="Cambria Math" panose="02040503050406030204" pitchFamily="18" charset="0"/>
                            </a:rPr>
                          </m:ctrlPr>
                        </m:fPr>
                        <m:num>
                          <m:sSup>
                            <m:sSupPr>
                              <m:ctrlPr>
                                <a:rPr lang="es-AR" i="1">
                                  <a:latin typeface="Cambria Math" panose="02040503050406030204" pitchFamily="18" charset="0"/>
                                </a:rPr>
                              </m:ctrlPr>
                            </m:sSupPr>
                            <m:e>
                              <m:r>
                                <a:rPr lang="es-AR" i="1">
                                  <a:latin typeface="Cambria Math" panose="02040503050406030204" pitchFamily="18" charset="0"/>
                                </a:rPr>
                                <m:t>𝑒</m:t>
                              </m:r>
                            </m:e>
                            <m:sup>
                              <m:r>
                                <a:rPr lang="es-AR" i="1">
                                  <a:latin typeface="Cambria Math" panose="02040503050406030204" pitchFamily="18" charset="0"/>
                                </a:rPr>
                                <m:t>−</m:t>
                              </m:r>
                              <m:f>
                                <m:fPr>
                                  <m:ctrlPr>
                                    <a:rPr lang="es-AR" i="1">
                                      <a:latin typeface="Cambria Math" panose="02040503050406030204" pitchFamily="18" charset="0"/>
                                    </a:rPr>
                                  </m:ctrlPr>
                                </m:fPr>
                                <m:num>
                                  <m:sSub>
                                    <m:sSubPr>
                                      <m:ctrlPr>
                                        <a:rPr lang="es-AR" i="1">
                                          <a:latin typeface="Cambria Math" panose="02040503050406030204" pitchFamily="18" charset="0"/>
                                        </a:rPr>
                                      </m:ctrlPr>
                                    </m:sSubPr>
                                    <m:e>
                                      <m:r>
                                        <a:rPr lang="es-AR" i="1">
                                          <a:latin typeface="Cambria Math" panose="02040503050406030204" pitchFamily="18" charset="0"/>
                                        </a:rPr>
                                        <m:t>𝑥</m:t>
                                      </m:r>
                                    </m:e>
                                    <m:sub>
                                      <m:r>
                                        <a:rPr lang="es-AR" i="1">
                                          <a:latin typeface="Cambria Math" panose="02040503050406030204" pitchFamily="18" charset="0"/>
                                        </a:rPr>
                                        <m:t>2</m:t>
                                      </m:r>
                                    </m:sub>
                                  </m:sSub>
                                </m:num>
                                <m:den>
                                  <m:r>
                                    <a:rPr lang="es-AR" i="1">
                                      <a:latin typeface="Cambria Math" panose="02040503050406030204" pitchFamily="18" charset="0"/>
                                    </a:rPr>
                                    <m:t>𝛽</m:t>
                                  </m:r>
                                </m:den>
                              </m:f>
                            </m:sup>
                          </m:sSup>
                        </m:num>
                        <m:den>
                          <m:sSup>
                            <m:sSupPr>
                              <m:ctrlPr>
                                <a:rPr lang="es-AR" i="1">
                                  <a:latin typeface="Cambria Math" panose="02040503050406030204" pitchFamily="18" charset="0"/>
                                </a:rPr>
                              </m:ctrlPr>
                            </m:sSupPr>
                            <m:e>
                              <m:r>
                                <a:rPr lang="es-AR" i="1">
                                  <a:latin typeface="Cambria Math" panose="02040503050406030204" pitchFamily="18" charset="0"/>
                                </a:rPr>
                                <m:t>𝑒</m:t>
                              </m:r>
                            </m:e>
                            <m:sup>
                              <m:r>
                                <a:rPr lang="es-AR" i="1">
                                  <a:latin typeface="Cambria Math" panose="02040503050406030204" pitchFamily="18" charset="0"/>
                                </a:rPr>
                                <m:t>−</m:t>
                              </m:r>
                              <m:f>
                                <m:fPr>
                                  <m:ctrlPr>
                                    <a:rPr lang="es-AR" i="1">
                                      <a:latin typeface="Cambria Math" panose="02040503050406030204" pitchFamily="18" charset="0"/>
                                    </a:rPr>
                                  </m:ctrlPr>
                                </m:fPr>
                                <m:num>
                                  <m:sSub>
                                    <m:sSubPr>
                                      <m:ctrlPr>
                                        <a:rPr lang="es-AR" i="1">
                                          <a:latin typeface="Cambria Math" panose="02040503050406030204" pitchFamily="18" charset="0"/>
                                        </a:rPr>
                                      </m:ctrlPr>
                                    </m:sSubPr>
                                    <m:e>
                                      <m:r>
                                        <a:rPr lang="es-AR" i="1">
                                          <a:latin typeface="Cambria Math" panose="02040503050406030204" pitchFamily="18" charset="0"/>
                                        </a:rPr>
                                        <m:t>𝑥</m:t>
                                      </m:r>
                                    </m:e>
                                    <m:sub>
                                      <m:r>
                                        <a:rPr lang="es-AR" i="1">
                                          <a:latin typeface="Cambria Math" panose="02040503050406030204" pitchFamily="18" charset="0"/>
                                        </a:rPr>
                                        <m:t>1</m:t>
                                      </m:r>
                                    </m:sub>
                                  </m:sSub>
                                </m:num>
                                <m:den>
                                  <m:r>
                                    <a:rPr lang="es-AR" i="1">
                                      <a:latin typeface="Cambria Math" panose="02040503050406030204" pitchFamily="18" charset="0"/>
                                    </a:rPr>
                                    <m:t>𝛽</m:t>
                                  </m:r>
                                </m:den>
                              </m:f>
                            </m:sup>
                          </m:sSup>
                        </m:den>
                      </m:f>
                      <m:r>
                        <a:rPr lang="es-AR" i="1">
                          <a:latin typeface="Cambria Math" panose="02040503050406030204" pitchFamily="18" charset="0"/>
                        </a:rPr>
                        <m:t>=</m:t>
                      </m:r>
                      <m:sSup>
                        <m:sSupPr>
                          <m:ctrlPr>
                            <a:rPr lang="es-AR" i="1">
                              <a:latin typeface="Cambria Math" panose="02040503050406030204" pitchFamily="18" charset="0"/>
                            </a:rPr>
                          </m:ctrlPr>
                        </m:sSupPr>
                        <m:e>
                          <m:r>
                            <a:rPr lang="es-AR" i="1">
                              <a:latin typeface="Cambria Math" panose="02040503050406030204" pitchFamily="18" charset="0"/>
                            </a:rPr>
                            <m:t>𝑒</m:t>
                          </m:r>
                        </m:e>
                        <m:sup>
                          <m:r>
                            <a:rPr lang="es-AR" i="1">
                              <a:latin typeface="Cambria Math" panose="02040503050406030204" pitchFamily="18" charset="0"/>
                            </a:rPr>
                            <m:t>−</m:t>
                          </m:r>
                          <m:f>
                            <m:fPr>
                              <m:ctrlPr>
                                <a:rPr lang="es-AR" i="1">
                                  <a:latin typeface="Cambria Math" panose="02040503050406030204" pitchFamily="18" charset="0"/>
                                </a:rPr>
                              </m:ctrlPr>
                            </m:fPr>
                            <m:num>
                              <m:sSub>
                                <m:sSubPr>
                                  <m:ctrlPr>
                                    <a:rPr lang="es-AR" i="1">
                                      <a:latin typeface="Cambria Math" panose="02040503050406030204" pitchFamily="18" charset="0"/>
                                    </a:rPr>
                                  </m:ctrlPr>
                                </m:sSubPr>
                                <m:e>
                                  <m:r>
                                    <a:rPr lang="es-AR" i="1">
                                      <a:latin typeface="Cambria Math" panose="02040503050406030204" pitchFamily="18" charset="0"/>
                                    </a:rPr>
                                    <m:t>𝑥</m:t>
                                  </m:r>
                                </m:e>
                                <m:sub>
                                  <m:r>
                                    <a:rPr lang="es-AR" i="1">
                                      <a:latin typeface="Cambria Math" panose="02040503050406030204" pitchFamily="18" charset="0"/>
                                    </a:rPr>
                                    <m:t>2</m:t>
                                  </m:r>
                                </m:sub>
                              </m:sSub>
                            </m:num>
                            <m:den>
                              <m:r>
                                <a:rPr lang="es-AR" i="1">
                                  <a:latin typeface="Cambria Math" panose="02040503050406030204" pitchFamily="18" charset="0"/>
                                </a:rPr>
                                <m:t>𝛽</m:t>
                              </m:r>
                            </m:den>
                          </m:f>
                          <m:r>
                            <a:rPr lang="es-AR" i="1">
                              <a:latin typeface="Cambria Math" panose="02040503050406030204" pitchFamily="18" charset="0"/>
                            </a:rPr>
                            <m:t>+</m:t>
                          </m:r>
                          <m:f>
                            <m:fPr>
                              <m:ctrlPr>
                                <a:rPr lang="es-AR" i="1">
                                  <a:latin typeface="Cambria Math" panose="02040503050406030204" pitchFamily="18" charset="0"/>
                                </a:rPr>
                              </m:ctrlPr>
                            </m:fPr>
                            <m:num>
                              <m:sSub>
                                <m:sSubPr>
                                  <m:ctrlPr>
                                    <a:rPr lang="es-AR" i="1">
                                      <a:latin typeface="Cambria Math" panose="02040503050406030204" pitchFamily="18" charset="0"/>
                                    </a:rPr>
                                  </m:ctrlPr>
                                </m:sSubPr>
                                <m:e>
                                  <m:r>
                                    <a:rPr lang="es-AR" i="1">
                                      <a:latin typeface="Cambria Math" panose="02040503050406030204" pitchFamily="18" charset="0"/>
                                    </a:rPr>
                                    <m:t>𝑥</m:t>
                                  </m:r>
                                </m:e>
                                <m:sub>
                                  <m:r>
                                    <a:rPr lang="es-AR" i="1">
                                      <a:latin typeface="Cambria Math" panose="02040503050406030204" pitchFamily="18" charset="0"/>
                                    </a:rPr>
                                    <m:t>1</m:t>
                                  </m:r>
                                </m:sub>
                              </m:sSub>
                            </m:num>
                            <m:den>
                              <m:r>
                                <a:rPr lang="es-AR" i="1">
                                  <a:latin typeface="Cambria Math" panose="02040503050406030204" pitchFamily="18" charset="0"/>
                                </a:rPr>
                                <m:t>𝛽</m:t>
                              </m:r>
                            </m:den>
                          </m:f>
                        </m:sup>
                      </m:sSup>
                      <m:r>
                        <a:rPr lang="es-AR" i="1">
                          <a:latin typeface="Cambria Math" panose="02040503050406030204" pitchFamily="18" charset="0"/>
                        </a:rPr>
                        <m:t>=</m:t>
                      </m:r>
                      <m:sSup>
                        <m:sSupPr>
                          <m:ctrlPr>
                            <a:rPr lang="es-AR" i="1">
                              <a:latin typeface="Cambria Math" panose="02040503050406030204" pitchFamily="18" charset="0"/>
                            </a:rPr>
                          </m:ctrlPr>
                        </m:sSupPr>
                        <m:e>
                          <m:r>
                            <a:rPr lang="es-AR" i="1">
                              <a:latin typeface="Cambria Math" panose="02040503050406030204" pitchFamily="18" charset="0"/>
                            </a:rPr>
                            <m:t>𝑒</m:t>
                          </m:r>
                        </m:e>
                        <m:sup>
                          <m:r>
                            <a:rPr lang="es-AR" i="1">
                              <a:latin typeface="Cambria Math" panose="02040503050406030204" pitchFamily="18" charset="0"/>
                            </a:rPr>
                            <m:t>−</m:t>
                          </m:r>
                          <m:f>
                            <m:fPr>
                              <m:ctrlPr>
                                <a:rPr lang="es-AR" i="1">
                                  <a:latin typeface="Cambria Math" panose="02040503050406030204" pitchFamily="18" charset="0"/>
                                </a:rPr>
                              </m:ctrlPr>
                            </m:fPr>
                            <m:num>
                              <m:d>
                                <m:dPr>
                                  <m:ctrlPr>
                                    <a:rPr lang="es-AR" i="1">
                                      <a:latin typeface="Cambria Math" panose="02040503050406030204" pitchFamily="18" charset="0"/>
                                    </a:rPr>
                                  </m:ctrlPr>
                                </m:dPr>
                                <m:e>
                                  <m:sSub>
                                    <m:sSubPr>
                                      <m:ctrlPr>
                                        <a:rPr lang="es-AR" i="1">
                                          <a:latin typeface="Cambria Math" panose="02040503050406030204" pitchFamily="18" charset="0"/>
                                        </a:rPr>
                                      </m:ctrlPr>
                                    </m:sSubPr>
                                    <m:e>
                                      <m:r>
                                        <a:rPr lang="es-AR" i="1">
                                          <a:latin typeface="Cambria Math" panose="02040503050406030204" pitchFamily="18" charset="0"/>
                                        </a:rPr>
                                        <m:t>𝑥</m:t>
                                      </m:r>
                                    </m:e>
                                    <m:sub>
                                      <m:r>
                                        <a:rPr lang="es-AR" i="1">
                                          <a:latin typeface="Cambria Math" panose="02040503050406030204" pitchFamily="18" charset="0"/>
                                        </a:rPr>
                                        <m:t>2</m:t>
                                      </m:r>
                                    </m:sub>
                                  </m:sSub>
                                  <m:r>
                                    <a:rPr lang="es-AR" i="1">
                                      <a:latin typeface="Cambria Math" panose="02040503050406030204" pitchFamily="18" charset="0"/>
                                    </a:rPr>
                                    <m:t>−</m:t>
                                  </m:r>
                                  <m:sSub>
                                    <m:sSubPr>
                                      <m:ctrlPr>
                                        <a:rPr lang="es-AR" i="1">
                                          <a:latin typeface="Cambria Math" panose="02040503050406030204" pitchFamily="18" charset="0"/>
                                        </a:rPr>
                                      </m:ctrlPr>
                                    </m:sSubPr>
                                    <m:e>
                                      <m:r>
                                        <a:rPr lang="es-AR" i="1">
                                          <a:latin typeface="Cambria Math" panose="02040503050406030204" pitchFamily="18" charset="0"/>
                                        </a:rPr>
                                        <m:t>𝑥</m:t>
                                      </m:r>
                                    </m:e>
                                    <m:sub>
                                      <m:r>
                                        <a:rPr lang="es-AR" i="1">
                                          <a:latin typeface="Cambria Math" panose="02040503050406030204" pitchFamily="18" charset="0"/>
                                        </a:rPr>
                                        <m:t>1</m:t>
                                      </m:r>
                                    </m:sub>
                                  </m:sSub>
                                </m:e>
                              </m:d>
                            </m:num>
                            <m:den>
                              <m:r>
                                <a:rPr lang="es-AR" i="1">
                                  <a:latin typeface="Cambria Math" panose="02040503050406030204" pitchFamily="18" charset="0"/>
                                </a:rPr>
                                <m:t>𝛽</m:t>
                              </m:r>
                            </m:den>
                          </m:f>
                        </m:sup>
                      </m:sSup>
                      <m:r>
                        <a:rPr lang="es-AR" i="1">
                          <a:latin typeface="Cambria Math" panose="02040503050406030204" pitchFamily="18" charset="0"/>
                        </a:rPr>
                        <m:t>      (</m:t>
                      </m:r>
                      <m:sSub>
                        <m:sSubPr>
                          <m:ctrlPr>
                            <a:rPr lang="es-AR" i="1">
                              <a:latin typeface="Cambria Math" panose="02040503050406030204" pitchFamily="18" charset="0"/>
                            </a:rPr>
                          </m:ctrlPr>
                        </m:sSubPr>
                        <m:e>
                          <m:r>
                            <a:rPr lang="es-AR" i="1">
                              <a:latin typeface="Cambria Math" panose="02040503050406030204" pitchFamily="18" charset="0"/>
                            </a:rPr>
                            <m:t>𝑥</m:t>
                          </m:r>
                        </m:e>
                        <m:sub>
                          <m:r>
                            <a:rPr lang="es-AR" i="1">
                              <a:latin typeface="Cambria Math" panose="02040503050406030204" pitchFamily="18" charset="0"/>
                            </a:rPr>
                            <m:t>2</m:t>
                          </m:r>
                        </m:sub>
                      </m:sSub>
                      <m:r>
                        <a:rPr lang="es-AR" i="1">
                          <a:latin typeface="Cambria Math" panose="02040503050406030204" pitchFamily="18" charset="0"/>
                        </a:rPr>
                        <m:t>&gt;</m:t>
                      </m:r>
                      <m:sSub>
                        <m:sSubPr>
                          <m:ctrlPr>
                            <a:rPr lang="es-AR" i="1">
                              <a:latin typeface="Cambria Math" panose="02040503050406030204" pitchFamily="18" charset="0"/>
                            </a:rPr>
                          </m:ctrlPr>
                        </m:sSubPr>
                        <m:e>
                          <m:r>
                            <a:rPr lang="es-AR" i="1">
                              <a:latin typeface="Cambria Math" panose="02040503050406030204" pitchFamily="18" charset="0"/>
                            </a:rPr>
                            <m:t>𝑥</m:t>
                          </m:r>
                        </m:e>
                        <m:sub>
                          <m:r>
                            <a:rPr lang="es-AR" i="1">
                              <a:latin typeface="Cambria Math" panose="02040503050406030204" pitchFamily="18" charset="0"/>
                            </a:rPr>
                            <m:t>1</m:t>
                          </m:r>
                        </m:sub>
                      </m:sSub>
                      <m:r>
                        <a:rPr lang="es-AR" i="1">
                          <a:latin typeface="Cambria Math" panose="02040503050406030204" pitchFamily="18" charset="0"/>
                        </a:rPr>
                        <m:t>)</m:t>
                      </m:r>
                    </m:oMath>
                  </m:oMathPara>
                </a14:m>
                <a:endParaRPr lang="es-AR" dirty="0">
                  <a:latin typeface="Century Gothic" panose="020B0502020202020204" pitchFamily="34" charset="0"/>
                </a:endParaRPr>
              </a:p>
              <a:p>
                <a:pPr>
                  <a:lnSpc>
                    <a:spcPct val="107000"/>
                  </a:lnSpc>
                  <a:spcAft>
                    <a:spcPts val="800"/>
                  </a:spcAft>
                </a:pPr>
                <a:endParaRPr lang="es-AR" dirty="0">
                  <a:latin typeface="Century Gothic" panose="020B0502020202020204" pitchFamily="34" charset="0"/>
                </a:endParaRPr>
              </a:p>
              <a:p>
                <a:pPr>
                  <a:lnSpc>
                    <a:spcPct val="107000"/>
                  </a:lnSpc>
                  <a:spcAft>
                    <a:spcPts val="800"/>
                  </a:spcAft>
                </a:pPr>
                <a:endParaRPr lang="es-AR" dirty="0">
                  <a:latin typeface="Century Gothic" panose="020B0502020202020204" pitchFamily="34" charset="0"/>
                </a:endParaRPr>
              </a:p>
              <a:p>
                <a:pPr>
                  <a:lnSpc>
                    <a:spcPct val="107000"/>
                  </a:lnSpc>
                  <a:spcAft>
                    <a:spcPts val="800"/>
                  </a:spcAft>
                </a:pPr>
                <a:endParaRPr lang="es-AR" dirty="0">
                  <a:latin typeface="Century Gothic" panose="020B0502020202020204" pitchFamily="34" charset="0"/>
                </a:endParaRPr>
              </a:p>
            </p:txBody>
          </p:sp>
        </mc:Choice>
        <mc:Fallback>
          <p:sp>
            <p:nvSpPr>
              <p:cNvPr id="2" name="Rectángulo 1">
                <a:extLst>
                  <a:ext uri="{FF2B5EF4-FFF2-40B4-BE49-F238E27FC236}">
                    <a16:creationId xmlns:a16="http://schemas.microsoft.com/office/drawing/2014/main" id="{1B027A3E-1103-4DD9-BD88-DC55E0AE79B7}"/>
                  </a:ext>
                </a:extLst>
              </p:cNvPr>
              <p:cNvSpPr>
                <a:spLocks noRot="1" noChangeAspect="1" noMove="1" noResize="1" noEditPoints="1" noAdjustHandles="1" noChangeArrowheads="1" noChangeShapeType="1" noTextEdit="1"/>
              </p:cNvSpPr>
              <p:nvPr/>
            </p:nvSpPr>
            <p:spPr>
              <a:xfrm>
                <a:off x="1524000" y="908721"/>
                <a:ext cx="9144000" cy="6482929"/>
              </a:xfrm>
              <a:prstGeom prst="rect">
                <a:avLst/>
              </a:prstGeom>
              <a:blipFill>
                <a:blip r:embed="rId2"/>
                <a:stretch>
                  <a:fillRect l="-533" t="-564"/>
                </a:stretch>
              </a:blipFill>
            </p:spPr>
            <p:txBody>
              <a:bodyPr/>
              <a:lstStyle/>
              <a:p>
                <a:r>
                  <a:rPr lang="es-AR">
                    <a:noFill/>
                  </a:rPr>
                  <a:t> </a:t>
                </a:r>
              </a:p>
            </p:txBody>
          </p:sp>
        </mc:Fallback>
      </mc:AlternateContent>
    </p:spTree>
    <p:extLst>
      <p:ext uri="{BB962C8B-B14F-4D97-AF65-F5344CB8AC3E}">
        <p14:creationId xmlns:p14="http://schemas.microsoft.com/office/powerpoint/2010/main" val="321626556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theme/theme1.xml><?xml version="1.0" encoding="utf-8"?>
<a:theme xmlns:a="http://schemas.openxmlformats.org/drawingml/2006/main" name="1_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24351D6E33B1B1459BBFD4C4C9A96588" ma:contentTypeVersion="11" ma:contentTypeDescription="Create a new document." ma:contentTypeScope="" ma:versionID="e079eda397cab62fcde27eda8db41bfd">
  <xsd:schema xmlns:xsd="http://www.w3.org/2001/XMLSchema" xmlns:xs="http://www.w3.org/2001/XMLSchema" xmlns:p="http://schemas.microsoft.com/office/2006/metadata/properties" xmlns:ns3="51c6366c-8890-4ed7-bf56-35108acee46d" xmlns:ns4="ff3baeb1-ccda-421a-b1ca-2795ce804fee" targetNamespace="http://schemas.microsoft.com/office/2006/metadata/properties" ma:root="true" ma:fieldsID="f6d3e486bef34a4e6f1641bbf50d6018" ns3:_="" ns4:_="">
    <xsd:import namespace="51c6366c-8890-4ed7-bf56-35108acee46d"/>
    <xsd:import namespace="ff3baeb1-ccda-421a-b1ca-2795ce804fee"/>
    <xsd:element name="properties">
      <xsd:complexType>
        <xsd:sequence>
          <xsd:element name="documentManagement">
            <xsd:complexType>
              <xsd:all>
                <xsd:element ref="ns3:MediaServiceMetadata" minOccurs="0"/>
                <xsd:element ref="ns3:MediaServiceFastMetadata" minOccurs="0"/>
                <xsd:element ref="ns3:MediaServiceDateTaken" minOccurs="0"/>
                <xsd:element ref="ns3:MediaServiceAutoTags" minOccurs="0"/>
                <xsd:element ref="ns3:MediaServiceLocation" minOccurs="0"/>
                <xsd:element ref="ns3:MediaServiceGenerationTime" minOccurs="0"/>
                <xsd:element ref="ns3:MediaServiceEventHashCode" minOccurs="0"/>
                <xsd:element ref="ns3:MediaServiceOCR" minOccurs="0"/>
                <xsd:element ref="ns4:SharedWithUsers" minOccurs="0"/>
                <xsd:element ref="ns4:SharedWithDetails" minOccurs="0"/>
                <xsd:element ref="ns4: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1c6366c-8890-4ed7-bf56-35108acee46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Location" ma:index="12" nillable="true" ma:displayName="Location" ma:internalName="MediaServiceLocatio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ff3baeb1-ccda-421a-b1ca-2795ce804fee"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element name="SharingHintHash" ma:index="18"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A941B9A-71FA-4ED3-B500-847C212E9944}">
  <ds:schemaRefs>
    <ds:schemaRef ds:uri="http://schemas.microsoft.com/office/2006/documentManagement/types"/>
    <ds:schemaRef ds:uri="http://schemas.openxmlformats.org/package/2006/metadata/core-properties"/>
    <ds:schemaRef ds:uri="http://purl.org/dc/terms/"/>
    <ds:schemaRef ds:uri="51c6366c-8890-4ed7-bf56-35108acee46d"/>
    <ds:schemaRef ds:uri="http://www.w3.org/XML/1998/namespace"/>
    <ds:schemaRef ds:uri="http://purl.org/dc/dcmitype/"/>
    <ds:schemaRef ds:uri="ff3baeb1-ccda-421a-b1ca-2795ce804fee"/>
    <ds:schemaRef ds:uri="http://schemas.microsoft.com/office/infopath/2007/PartnerControls"/>
    <ds:schemaRef ds:uri="http://schemas.microsoft.com/office/2006/metadata/properties"/>
    <ds:schemaRef ds:uri="http://purl.org/dc/elements/1.1/"/>
  </ds:schemaRefs>
</ds:datastoreItem>
</file>

<file path=customXml/itemProps2.xml><?xml version="1.0" encoding="utf-8"?>
<ds:datastoreItem xmlns:ds="http://schemas.openxmlformats.org/officeDocument/2006/customXml" ds:itemID="{7A4940E9-AEDA-41E6-9E3F-77CEF10186E8}">
  <ds:schemaRefs>
    <ds:schemaRef ds:uri="http://schemas.microsoft.com/sharepoint/v3/contenttype/forms"/>
  </ds:schemaRefs>
</ds:datastoreItem>
</file>

<file path=customXml/itemProps3.xml><?xml version="1.0" encoding="utf-8"?>
<ds:datastoreItem xmlns:ds="http://schemas.openxmlformats.org/officeDocument/2006/customXml" ds:itemID="{F50DF0C6-0C4F-4A18-B45F-571F8AE14E7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1c6366c-8890-4ed7-bf56-35108acee46d"/>
    <ds:schemaRef ds:uri="ff3baeb1-ccda-421a-b1ca-2795ce804fe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27233</TotalTime>
  <Words>9026</Words>
  <Application>Microsoft Office PowerPoint</Application>
  <PresentationFormat>Panorámica</PresentationFormat>
  <Paragraphs>1419</Paragraphs>
  <Slides>126</Slides>
  <Notes>20</Notes>
  <HiddenSlides>0</HiddenSlides>
  <MMClips>2</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126</vt:i4>
      </vt:variant>
    </vt:vector>
  </HeadingPairs>
  <TitlesOfParts>
    <vt:vector size="131" baseType="lpstr">
      <vt:lpstr>Arial</vt:lpstr>
      <vt:lpstr>Calibri</vt:lpstr>
      <vt:lpstr>Cambria Math</vt:lpstr>
      <vt:lpstr>Century Gothic</vt:lpstr>
      <vt:lpstr>1_Tema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Leon Juan</dc:creator>
  <cp:lastModifiedBy>Gustavo Ezequiel Levinis</cp:lastModifiedBy>
  <cp:revision>69</cp:revision>
  <dcterms:created xsi:type="dcterms:W3CDTF">2018-03-22T15:15:09Z</dcterms:created>
  <dcterms:modified xsi:type="dcterms:W3CDTF">2022-09-08T14:31:40Z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0x01010024351D6E33B1B1459BBFD4C4C9A96588</vt:lpwstr>
  </property>
  <property fmtid="{D5CDD505-2E9C-101B-9397-08002B2CF9AE}" pid="3" name="MSIP_Label_d90af87d-ad1c-46d8-9efe-d658b1e3c1c4_Enabled">
    <vt:lpwstr>true</vt:lpwstr>
  </property>
  <property fmtid="{D5CDD505-2E9C-101B-9397-08002B2CF9AE}" pid="4" name="MSIP_Label_d90af87d-ad1c-46d8-9efe-d658b1e3c1c4_SetDate">
    <vt:lpwstr>2022-06-24T19:08:21Z</vt:lpwstr>
  </property>
  <property fmtid="{D5CDD505-2E9C-101B-9397-08002B2CF9AE}" pid="5" name="MSIP_Label_d90af87d-ad1c-46d8-9efe-d658b1e3c1c4_Method">
    <vt:lpwstr>Standard</vt:lpwstr>
  </property>
  <property fmtid="{D5CDD505-2E9C-101B-9397-08002B2CF9AE}" pid="6" name="MSIP_Label_d90af87d-ad1c-46d8-9efe-d658b1e3c1c4_Name">
    <vt:lpwstr>General</vt:lpwstr>
  </property>
  <property fmtid="{D5CDD505-2E9C-101B-9397-08002B2CF9AE}" pid="7" name="MSIP_Label_d90af87d-ad1c-46d8-9efe-d658b1e3c1c4_SiteId">
    <vt:lpwstr>934de3fe-416c-4e4c-b035-32df9344eac4</vt:lpwstr>
  </property>
  <property fmtid="{D5CDD505-2E9C-101B-9397-08002B2CF9AE}" pid="8" name="MSIP_Label_d90af87d-ad1c-46d8-9efe-d658b1e3c1c4_ActionId">
    <vt:lpwstr>8aced10a-6ee6-4842-8967-ac370ac2d974</vt:lpwstr>
  </property>
  <property fmtid="{D5CDD505-2E9C-101B-9397-08002B2CF9AE}" pid="9" name="MSIP_Label_d90af87d-ad1c-46d8-9efe-d658b1e3c1c4_ContentBits">
    <vt:lpwstr>0</vt:lpwstr>
  </property>
</Properties>
</file>